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1"/>
  </p:notesMasterIdLst>
  <p:sldIdLst>
    <p:sldId id="256" r:id="rId3"/>
    <p:sldId id="257" r:id="rId4"/>
    <p:sldId id="258" r:id="rId5"/>
    <p:sldId id="259" r:id="rId6"/>
    <p:sldId id="260" r:id="rId7"/>
    <p:sldId id="261" r:id="rId8"/>
    <p:sldId id="262" r:id="rId9"/>
    <p:sldId id="308" r:id="rId10"/>
    <p:sldId id="263" r:id="rId11"/>
    <p:sldId id="264" r:id="rId12"/>
    <p:sldId id="265" r:id="rId13"/>
    <p:sldId id="306"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307"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9144000" cy="5143500" type="screen16x9"/>
  <p:notesSz cx="6858000" cy="9144000"/>
  <p:embeddedFontLst>
    <p:embeddedFont>
      <p:font typeface="Advent Pro" panose="020B0604020202020204" charset="0"/>
      <p:regular r:id="rId52"/>
      <p:bold r:id="rId53"/>
    </p:embeddedFont>
    <p:embeddedFont>
      <p:font typeface="Alegreya Sans Black" panose="020B0604020202020204" charset="0"/>
      <p:bold r:id="rId54"/>
      <p:boldItalic r:id="rId55"/>
    </p:embeddedFont>
    <p:embeddedFont>
      <p:font typeface="Calibri" panose="020F0502020204030204" pitchFamily="3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
      <p:font typeface="Gill Sans" panose="020B0604020202020204" charset="0"/>
      <p:regular r:id="rId64"/>
      <p:bold r:id="rId65"/>
    </p:embeddedFont>
    <p:embeddedFont>
      <p:font typeface="Lato" panose="020F0502020204030203" pitchFamily="34" charset="0"/>
      <p:regular r:id="rId66"/>
      <p:bold r:id="rId67"/>
      <p:italic r:id="rId68"/>
      <p:boldItalic r:id="rId69"/>
    </p:embeddedFont>
    <p:embeddedFont>
      <p:font typeface="Lato Light" panose="020F0502020204030203" pitchFamily="34" charset="0"/>
      <p:regular r:id="rId70"/>
      <p:bold r:id="rId71"/>
      <p:italic r:id="rId72"/>
      <p:boldItalic r:id="rId73"/>
    </p:embeddedFont>
    <p:embeddedFont>
      <p:font typeface="Montserrat" panose="00000500000000000000" pitchFamily="2" charset="0"/>
      <p:regular r:id="rId74"/>
      <p:bold r:id="rId75"/>
      <p:italic r:id="rId76"/>
      <p:boldItalic r:id="rId77"/>
    </p:embeddedFont>
    <p:embeddedFont>
      <p:font typeface="Quattrocento Sans" panose="020B0604020202020204" charset="0"/>
      <p:regular r:id="rId78"/>
      <p:bold r:id="rId79"/>
      <p:italic r:id="rId80"/>
      <p:boldItalic r:id="rId81"/>
    </p:embeddedFont>
    <p:embeddedFont>
      <p:font typeface="Roboto"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D410E532-CED6-4933-A164-8C490046E126}">
          <p14:sldIdLst>
            <p14:sldId id="256"/>
            <p14:sldId id="257"/>
            <p14:sldId id="258"/>
            <p14:sldId id="259"/>
            <p14:sldId id="260"/>
            <p14:sldId id="261"/>
            <p14:sldId id="262"/>
            <p14:sldId id="308"/>
            <p14:sldId id="263"/>
            <p14:sldId id="264"/>
            <p14:sldId id="265"/>
            <p14:sldId id="306"/>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307"/>
            <p14:sldId id="293"/>
            <p14:sldId id="294"/>
            <p14:sldId id="295"/>
            <p14:sldId id="296"/>
            <p14:sldId id="297"/>
            <p14:sldId id="298"/>
            <p14:sldId id="299"/>
            <p14:sldId id="300"/>
            <p14:sldId id="301"/>
            <p14:sldId id="302"/>
            <p14:sldId id="303"/>
            <p14:sldId id="304"/>
            <p14:sldId id="30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hir elosma" initials="be" lastIdx="1" clrIdx="0">
    <p:extLst>
      <p:ext uri="{19B8F6BF-5375-455C-9EA6-DF929625EA0E}">
        <p15:presenceInfo xmlns:p15="http://schemas.microsoft.com/office/powerpoint/2012/main" userId="46d1597b3f5a06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4018B-9C97-401D-8D43-8AA383F135FC}">
  <a:tblStyle styleId="{E344018B-9C97-401D-8D43-8AA383F135F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39" autoAdjust="0"/>
  </p:normalViewPr>
  <p:slideViewPr>
    <p:cSldViewPr snapToGrid="0">
      <p:cViewPr>
        <p:scale>
          <a:sx n="77" d="100"/>
          <a:sy n="77" d="100"/>
        </p:scale>
        <p:origin x="960"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font" Target="fonts/font33.fntdata"/><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font" Target="fonts/font31.fntdata"/><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5T19:34:44.936"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93725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37cae92b2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e37cae92b2_2_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Bonjour,</a:t>
            </a:r>
            <a:endParaRPr dirty="0"/>
          </a:p>
          <a:p>
            <a:pPr marL="457200" marR="0" lvl="0" indent="-22860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Je tiens tout d'abord à remercier les membres du jury pour leur présence, pour leur lecture attentive de mon rapport ainsi que pour les remarques qu'ils m'adresseront lors de cette soutenance afin d'améliorer mon travail. Je voudrais exprimer ma gratitude à mes encadrantes Mme. Haifa Toumia </a:t>
            </a:r>
            <a:r>
              <a:rPr lang="fr" sz="1200" dirty="0">
                <a:solidFill>
                  <a:schemeClr val="dk1"/>
                </a:solidFill>
                <a:latin typeface="Calibri"/>
                <a:ea typeface="Calibri"/>
                <a:cs typeface="Calibri"/>
                <a:sym typeface="Calibri"/>
              </a:rPr>
              <a:t> responsable entreprise </a:t>
            </a:r>
            <a:r>
              <a:rPr lang="fr" sz="1200" b="0" i="0" u="none" strike="noStrike" cap="none" dirty="0">
                <a:solidFill>
                  <a:schemeClr val="dk1"/>
                </a:solidFill>
                <a:latin typeface="Calibri"/>
                <a:ea typeface="Calibri"/>
                <a:cs typeface="Calibri"/>
                <a:sym typeface="Calibri"/>
              </a:rPr>
              <a:t>et Mme Nedra AMARA </a:t>
            </a:r>
            <a:r>
              <a:rPr lang="fr" sz="1200" dirty="0">
                <a:solidFill>
                  <a:schemeClr val="dk1"/>
                </a:solidFill>
                <a:latin typeface="Calibri"/>
                <a:ea typeface="Calibri"/>
                <a:cs typeface="Calibri"/>
                <a:sym typeface="Calibri"/>
              </a:rPr>
              <a:t>Responsable ESPRIT </a:t>
            </a:r>
            <a:r>
              <a:rPr lang="fr" sz="1200" b="0" i="0" u="none" strike="noStrike" cap="none" dirty="0">
                <a:solidFill>
                  <a:schemeClr val="dk1"/>
                </a:solidFill>
                <a:latin typeface="Calibri"/>
                <a:ea typeface="Calibri"/>
                <a:cs typeface="Calibri"/>
                <a:sym typeface="Calibri"/>
              </a:rPr>
              <a:t>pour m'avoir accompagnée et soutenue tout au long de ce projet de fin d'études.</a:t>
            </a:r>
            <a:endParaRPr dirty="0"/>
          </a:p>
          <a:p>
            <a:pPr marL="457200" lvl="0" indent="-228600" algn="ctr"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Le projet que je soumets aujourd'hui à la discussion du jury s'intitule "</a:t>
            </a:r>
            <a:r>
              <a:rPr lang="fr" sz="1200" b="1" dirty="0">
                <a:solidFill>
                  <a:srgbClr val="8296B0"/>
                </a:solidFill>
                <a:latin typeface="Advent Pro"/>
                <a:ea typeface="Advent Pro"/>
                <a:cs typeface="Advent Pro"/>
                <a:sym typeface="Advent Pro"/>
              </a:rPr>
              <a:t>Mise en place d'une chaine CI/CD sur une platforme Cloud</a:t>
            </a:r>
            <a:r>
              <a:rPr lang="fr" sz="1200" b="0" i="0" u="none" strike="noStrike" cap="none" dirty="0">
                <a:solidFill>
                  <a:schemeClr val="dk1"/>
                </a:solidFill>
                <a:latin typeface="Calibri"/>
                <a:ea typeface="Calibri"/>
                <a:cs typeface="Calibri"/>
                <a:sym typeface="Calibri"/>
              </a:rPr>
              <a:t> » , un projet réalisé au sein</a:t>
            </a:r>
          </a:p>
          <a:p>
            <a:pPr marL="457200" lvl="0" indent="-228600" algn="ctr"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de Talan Tunisie Consulting</a:t>
            </a:r>
            <a:endParaRPr dirty="0"/>
          </a:p>
        </p:txBody>
      </p:sp>
      <p:sp>
        <p:nvSpPr>
          <p:cNvPr id="133" name="Google Shape;133;ge37cae92b2_2_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a:t>
            </a:fld>
            <a:endParaRPr/>
          </a:p>
        </p:txBody>
      </p:sp>
    </p:spTree>
    <p:extLst>
      <p:ext uri="{BB962C8B-B14F-4D97-AF65-F5344CB8AC3E}">
        <p14:creationId xmlns:p14="http://schemas.microsoft.com/office/powerpoint/2010/main" val="351024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37cae92b2_2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e37cae92b2_2_4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b="0" i="0">
                <a:solidFill>
                  <a:schemeClr val="dk1"/>
                </a:solidFill>
                <a:latin typeface="Calibri"/>
                <a:ea typeface="Calibri"/>
                <a:cs typeface="Calibri"/>
                <a:sym typeface="Calibri"/>
              </a:rPr>
              <a:t>Notre projet se base sur 2 grands concepts qui sont :</a:t>
            </a:r>
            <a:endParaRPr/>
          </a:p>
          <a:p>
            <a:pPr marL="0" lvl="0" indent="0" algn="l" rtl="0">
              <a:lnSpc>
                <a:spcPct val="100000"/>
              </a:lnSpc>
              <a:spcBef>
                <a:spcPts val="0"/>
              </a:spcBef>
              <a:spcAft>
                <a:spcPts val="0"/>
              </a:spcAft>
              <a:buSzPts val="1400"/>
              <a:buNone/>
            </a:pPr>
            <a:r>
              <a:rPr lang="fr" sz="1200" b="0" i="0">
                <a:solidFill>
                  <a:schemeClr val="dk1"/>
                </a:solidFill>
                <a:latin typeface="Calibri"/>
                <a:ea typeface="Calibri"/>
                <a:cs typeface="Calibri"/>
                <a:sym typeface="Calibri"/>
              </a:rPr>
              <a:t>Le DevOps et le Cloud Computing</a:t>
            </a:r>
            <a:endParaRPr/>
          </a:p>
        </p:txBody>
      </p:sp>
      <p:sp>
        <p:nvSpPr>
          <p:cNvPr id="531" name="Google Shape;531;ge37cae92b2_2_4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10</a:t>
            </a:fld>
            <a:endParaRPr/>
          </a:p>
        </p:txBody>
      </p:sp>
    </p:spTree>
    <p:extLst>
      <p:ext uri="{BB962C8B-B14F-4D97-AF65-F5344CB8AC3E}">
        <p14:creationId xmlns:p14="http://schemas.microsoft.com/office/powerpoint/2010/main" val="217513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37cae92b2_2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ge37cae92b2_2_4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Le DevOps est la combinaison des pratiques et des outils qui permettent aux entreprises de livrer des applications en tant que petites fonctionnalités livrées </a:t>
            </a:r>
            <a:r>
              <a:rPr lang="fr" sz="1200" dirty="0">
                <a:solidFill>
                  <a:schemeClr val="dk1"/>
                </a:solidFill>
                <a:latin typeface="Calibri"/>
                <a:ea typeface="Calibri"/>
                <a:cs typeface="Calibri"/>
                <a:sym typeface="Calibri"/>
              </a:rPr>
              <a:t>régulièrement</a:t>
            </a:r>
            <a:r>
              <a:rPr lang="fr" sz="1200" b="0" i="0" dirty="0">
                <a:solidFill>
                  <a:schemeClr val="dk1"/>
                </a:solidFill>
                <a:latin typeface="Calibri"/>
                <a:ea typeface="Calibri"/>
                <a:cs typeface="Calibri"/>
                <a:sym typeface="Calibri"/>
              </a:rPr>
              <a:t> à ses clients comme mises à jour .</a:t>
            </a:r>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 Ceci leur permet : un retour rapide des clients , gagner en productivité ,une satisfaction des clients , etc.</a:t>
            </a:r>
            <a:endParaRPr dirty="0"/>
          </a:p>
        </p:txBody>
      </p:sp>
      <p:sp>
        <p:nvSpPr>
          <p:cNvPr id="547" name="Google Shape;547;ge37cae92b2_2_4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11</a:t>
            </a:fld>
            <a:endParaRPr/>
          </a:p>
        </p:txBody>
      </p:sp>
    </p:spTree>
    <p:extLst>
      <p:ext uri="{BB962C8B-B14F-4D97-AF65-F5344CB8AC3E}">
        <p14:creationId xmlns:p14="http://schemas.microsoft.com/office/powerpoint/2010/main" val="390188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37cae92b2_2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ge37cae92b2_2_4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 sz="1200" b="0" i="0" dirty="0">
                <a:solidFill>
                  <a:schemeClr val="dk1"/>
                </a:solidFill>
                <a:latin typeface="Calibri"/>
                <a:ea typeface="Calibri"/>
                <a:cs typeface="Calibri"/>
                <a:sym typeface="Calibri"/>
              </a:rPr>
              <a:t>Le cycle DevOps est composé des phases suivantes</a:t>
            </a:r>
          </a:p>
          <a:p>
            <a:pPr marL="0" lvl="0" indent="0" algn="l" rtl="0">
              <a:lnSpc>
                <a:spcPct val="100000"/>
              </a:lnSpc>
              <a:spcBef>
                <a:spcPts val="0"/>
              </a:spcBef>
              <a:spcAft>
                <a:spcPts val="0"/>
              </a:spcAft>
              <a:buSzPts val="1400"/>
              <a:buNone/>
            </a:pPr>
            <a:endParaRPr lang="fr-FR" sz="1200" b="1"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1" i="0" dirty="0">
                <a:solidFill>
                  <a:schemeClr val="dk1"/>
                </a:solidFill>
                <a:latin typeface="Calibri"/>
                <a:ea typeface="Calibri"/>
                <a:cs typeface="Calibri"/>
                <a:sym typeface="Calibri"/>
              </a:rPr>
              <a:t>1. Développement continu</a:t>
            </a:r>
            <a:endParaRPr lang="fr-FR"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C'est la phase qui implique la « </a:t>
            </a:r>
            <a:r>
              <a:rPr lang="fr-FR" sz="1200" b="1" i="0" dirty="0">
                <a:solidFill>
                  <a:schemeClr val="dk1"/>
                </a:solidFill>
                <a:latin typeface="Calibri"/>
                <a:ea typeface="Calibri"/>
                <a:cs typeface="Calibri"/>
                <a:sym typeface="Calibri"/>
              </a:rPr>
              <a:t>planification</a:t>
            </a:r>
            <a:r>
              <a:rPr lang="fr-FR" sz="1200" b="0" i="0" dirty="0">
                <a:solidFill>
                  <a:schemeClr val="dk1"/>
                </a:solidFill>
                <a:latin typeface="Calibri"/>
                <a:ea typeface="Calibri"/>
                <a:cs typeface="Calibri"/>
                <a:sym typeface="Calibri"/>
              </a:rPr>
              <a:t> » et le « </a:t>
            </a:r>
            <a:r>
              <a:rPr lang="fr-FR" sz="1200" b="1" i="0" dirty="0">
                <a:solidFill>
                  <a:schemeClr val="dk1"/>
                </a:solidFill>
                <a:latin typeface="Calibri"/>
                <a:ea typeface="Calibri"/>
                <a:cs typeface="Calibri"/>
                <a:sym typeface="Calibri"/>
              </a:rPr>
              <a:t>codage</a:t>
            </a:r>
            <a:r>
              <a:rPr lang="fr-FR" sz="1200" b="0" i="0" dirty="0">
                <a:solidFill>
                  <a:schemeClr val="dk1"/>
                </a:solidFill>
                <a:latin typeface="Calibri"/>
                <a:ea typeface="Calibri"/>
                <a:cs typeface="Calibri"/>
                <a:sym typeface="Calibri"/>
              </a:rPr>
              <a:t> » des fonctionnalités de l'application logicielle. Il n’existe aucun outil de planification en tant que tel, mais il existe plusieurs outils permettant de gérer le code tel que GIT,JIRA</a:t>
            </a:r>
            <a:endParaRPr lang="fr-FR" sz="1200" dirty="0"/>
          </a:p>
          <a:p>
            <a:pPr marL="0" lvl="0" indent="0" algn="l" rtl="0">
              <a:lnSpc>
                <a:spcPct val="100000"/>
              </a:lnSpc>
              <a:spcBef>
                <a:spcPts val="0"/>
              </a:spcBef>
              <a:spcAft>
                <a:spcPts val="0"/>
              </a:spcAft>
              <a:buSzPts val="1400"/>
              <a:buNone/>
            </a:pPr>
            <a:r>
              <a:rPr lang="fr-FR" sz="1200" b="1" i="0" dirty="0">
                <a:solidFill>
                  <a:schemeClr val="dk1"/>
                </a:solidFill>
                <a:latin typeface="Calibri"/>
                <a:ea typeface="Calibri"/>
                <a:cs typeface="Calibri"/>
                <a:sym typeface="Calibri"/>
              </a:rPr>
              <a:t>2. Tests continus</a:t>
            </a:r>
            <a:endParaRPr lang="fr-FR"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Lorsque le code est développé, il est exaspérant de le publier directement au déploiement. Le code doit d'abord être testé pour les bugs et les performances. </a:t>
            </a:r>
            <a:endParaRPr lang="fr-FR" sz="1200" dirty="0"/>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Des outils tels que </a:t>
            </a:r>
            <a:r>
              <a:rPr lang="fr-FR" sz="1200" b="1" i="0" dirty="0" err="1">
                <a:solidFill>
                  <a:schemeClr val="dk1"/>
                </a:solidFill>
                <a:latin typeface="Calibri"/>
                <a:ea typeface="Calibri"/>
                <a:cs typeface="Calibri"/>
                <a:sym typeface="Calibri"/>
              </a:rPr>
              <a:t>Selenium</a:t>
            </a:r>
            <a:r>
              <a:rPr lang="fr-FR" sz="1200" b="0" i="0" dirty="0">
                <a:solidFill>
                  <a:schemeClr val="dk1"/>
                </a:solidFill>
                <a:latin typeface="Calibri"/>
                <a:ea typeface="Calibri"/>
                <a:cs typeface="Calibri"/>
                <a:sym typeface="Calibri"/>
              </a:rPr>
              <a:t> , </a:t>
            </a:r>
            <a:r>
              <a:rPr lang="fr-FR" sz="1200" b="1" i="0" dirty="0" err="1">
                <a:solidFill>
                  <a:schemeClr val="dk1"/>
                </a:solidFill>
                <a:latin typeface="Calibri"/>
                <a:ea typeface="Calibri"/>
                <a:cs typeface="Calibri"/>
                <a:sym typeface="Calibri"/>
              </a:rPr>
              <a:t>JUnit</a:t>
            </a:r>
            <a:r>
              <a:rPr lang="fr-FR" sz="1200" b="0" i="0" dirty="0">
                <a:solidFill>
                  <a:schemeClr val="dk1"/>
                </a:solidFill>
                <a:latin typeface="Calibri"/>
                <a:ea typeface="Calibri"/>
                <a:cs typeface="Calibri"/>
                <a:sym typeface="Calibri"/>
              </a:rPr>
              <a:t>  sont utilisés pour automatiser l'exécution de nos scénarios de test. </a:t>
            </a:r>
          </a:p>
          <a:p>
            <a:pPr marL="0" lvl="0" indent="0" algn="l" rtl="0">
              <a:lnSpc>
                <a:spcPct val="100000"/>
              </a:lnSpc>
              <a:spcBef>
                <a:spcPts val="0"/>
              </a:spcBef>
              <a:spcAft>
                <a:spcPts val="0"/>
              </a:spcAft>
              <a:buSzPts val="1400"/>
              <a:buNone/>
            </a:pPr>
            <a:r>
              <a:rPr lang="fr-FR" sz="1200" b="1" i="0" dirty="0">
                <a:solidFill>
                  <a:schemeClr val="dk1"/>
                </a:solidFill>
                <a:latin typeface="Calibri"/>
                <a:ea typeface="Calibri"/>
                <a:cs typeface="Calibri"/>
                <a:sym typeface="Calibri"/>
              </a:rPr>
              <a:t>3. Intégration continue</a:t>
            </a:r>
            <a:endParaRPr lang="fr-FR"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Cette phase permet de </a:t>
            </a:r>
            <a:r>
              <a:rPr lang="fr-FR" sz="1200" dirty="0">
                <a:solidFill>
                  <a:schemeClr val="dk1"/>
                </a:solidFill>
                <a:latin typeface="Calibri"/>
                <a:ea typeface="Calibri"/>
                <a:cs typeface="Calibri"/>
                <a:sym typeface="Calibri"/>
              </a:rPr>
              <a:t>vérifier</a:t>
            </a:r>
            <a:r>
              <a:rPr lang="fr-FR" sz="1200" b="0" i="0" dirty="0">
                <a:solidFill>
                  <a:schemeClr val="dk1"/>
                </a:solidFill>
                <a:latin typeface="Calibri"/>
                <a:ea typeface="Calibri"/>
                <a:cs typeface="Calibri"/>
                <a:sym typeface="Calibri"/>
              </a:rPr>
              <a:t> que toute modification du code source de l’application n’y engendre pas de </a:t>
            </a:r>
            <a:r>
              <a:rPr lang="fr-FR" sz="1200" dirty="0">
                <a:solidFill>
                  <a:schemeClr val="dk1"/>
                </a:solidFill>
                <a:latin typeface="Calibri"/>
                <a:ea typeface="Calibri"/>
                <a:cs typeface="Calibri"/>
                <a:sym typeface="Calibri"/>
              </a:rPr>
              <a:t>régression</a:t>
            </a:r>
            <a:r>
              <a:rPr lang="fr-FR" sz="1200" b="0" i="0" dirty="0">
                <a:solidFill>
                  <a:schemeClr val="dk1"/>
                </a:solidFill>
                <a:latin typeface="Calibri"/>
                <a:ea typeface="Calibri"/>
                <a:cs typeface="Calibri"/>
                <a:sym typeface="Calibri"/>
              </a:rPr>
              <a:t> . Ceci est réalisé en utilisant des outils comme </a:t>
            </a:r>
            <a:r>
              <a:rPr lang="fr-FR" sz="1200" b="0" i="0" dirty="0" err="1">
                <a:solidFill>
                  <a:schemeClr val="dk1"/>
                </a:solidFill>
                <a:latin typeface="Calibri"/>
                <a:ea typeface="Calibri"/>
                <a:cs typeface="Calibri"/>
                <a:sym typeface="Calibri"/>
              </a:rPr>
              <a:t>Bamboo</a:t>
            </a:r>
            <a:r>
              <a:rPr lang="fr-FR" sz="1200" b="0" i="0" dirty="0">
                <a:solidFill>
                  <a:schemeClr val="dk1"/>
                </a:solidFill>
                <a:latin typeface="Calibri"/>
                <a:ea typeface="Calibri"/>
                <a:cs typeface="Calibri"/>
                <a:sym typeface="Calibri"/>
              </a:rPr>
              <a:t> , Hudson ou </a:t>
            </a:r>
            <a:r>
              <a:rPr lang="fr-FR" sz="1200" b="0" i="0" dirty="0" err="1">
                <a:solidFill>
                  <a:schemeClr val="dk1"/>
                </a:solidFill>
                <a:latin typeface="Calibri"/>
                <a:ea typeface="Calibri"/>
                <a:cs typeface="Calibri"/>
                <a:sym typeface="Calibri"/>
              </a:rPr>
              <a:t>jenkins</a:t>
            </a:r>
            <a:r>
              <a:rPr lang="fr-FR" sz="1200" b="0" i="0" dirty="0">
                <a:solidFill>
                  <a:schemeClr val="dk1"/>
                </a:solidFill>
                <a:latin typeface="Calibri"/>
                <a:ea typeface="Calibri"/>
                <a:cs typeface="Calibri"/>
                <a:sym typeface="Calibri"/>
              </a:rPr>
              <a:t> </a:t>
            </a:r>
            <a:endParaRPr lang="fr-FR" sz="1200" dirty="0"/>
          </a:p>
          <a:p>
            <a:pPr marL="0" lvl="0" indent="0" algn="l" rtl="0">
              <a:lnSpc>
                <a:spcPct val="100000"/>
              </a:lnSpc>
              <a:spcBef>
                <a:spcPts val="0"/>
              </a:spcBef>
              <a:spcAft>
                <a:spcPts val="0"/>
              </a:spcAft>
              <a:buSzPts val="1400"/>
              <a:buNone/>
            </a:pPr>
            <a:r>
              <a:rPr lang="fr-FR" sz="1200" b="1" i="0" dirty="0">
                <a:solidFill>
                  <a:schemeClr val="dk1"/>
                </a:solidFill>
                <a:latin typeface="Calibri"/>
                <a:ea typeface="Calibri"/>
                <a:cs typeface="Calibri"/>
                <a:sym typeface="Calibri"/>
              </a:rPr>
              <a:t>4. Déploiement continu</a:t>
            </a:r>
            <a:endParaRPr lang="fr-FR" sz="1200" b="0" i="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Nous utilisons dans cette phase des outils de </a:t>
            </a:r>
            <a:r>
              <a:rPr lang="fr-FR" sz="1200" dirty="0">
                <a:solidFill>
                  <a:schemeClr val="dk1"/>
                </a:solidFill>
                <a:latin typeface="Calibri"/>
                <a:ea typeface="Calibri"/>
                <a:cs typeface="Calibri"/>
                <a:sym typeface="Calibri"/>
              </a:rPr>
              <a:t>conteneurisation</a:t>
            </a:r>
            <a:r>
              <a:rPr lang="fr-FR" sz="1200" b="0" i="0" dirty="0">
                <a:solidFill>
                  <a:schemeClr val="dk1"/>
                </a:solidFill>
                <a:latin typeface="Calibri"/>
                <a:ea typeface="Calibri"/>
                <a:cs typeface="Calibri"/>
                <a:sym typeface="Calibri"/>
              </a:rPr>
              <a:t> d’application comme Docker et de gestion de </a:t>
            </a:r>
            <a:r>
              <a:rPr lang="fr-FR" sz="1200" dirty="0">
                <a:solidFill>
                  <a:schemeClr val="dk1"/>
                </a:solidFill>
                <a:latin typeface="Calibri"/>
                <a:ea typeface="Calibri"/>
                <a:cs typeface="Calibri"/>
                <a:sym typeface="Calibri"/>
              </a:rPr>
              <a:t>configuration</a:t>
            </a:r>
            <a:r>
              <a:rPr lang="fr-FR" sz="1200" b="0" i="0" dirty="0">
                <a:solidFill>
                  <a:schemeClr val="dk1"/>
                </a:solidFill>
                <a:latin typeface="Calibri"/>
                <a:ea typeface="Calibri"/>
                <a:cs typeface="Calibri"/>
                <a:sym typeface="Calibri"/>
              </a:rPr>
              <a:t> comme </a:t>
            </a:r>
            <a:r>
              <a:rPr lang="fr-FR" sz="1200" b="0" i="0" dirty="0" err="1">
                <a:solidFill>
                  <a:schemeClr val="dk1"/>
                </a:solidFill>
                <a:latin typeface="Calibri"/>
                <a:ea typeface="Calibri"/>
                <a:cs typeface="Calibri"/>
                <a:sym typeface="Calibri"/>
              </a:rPr>
              <a:t>Ansible</a:t>
            </a:r>
            <a:r>
              <a:rPr lang="fr-FR" sz="1200" b="0" i="0" dirty="0">
                <a:solidFill>
                  <a:schemeClr val="dk1"/>
                </a:solidFill>
                <a:latin typeface="Calibri"/>
                <a:ea typeface="Calibri"/>
                <a:cs typeface="Calibri"/>
                <a:sym typeface="Calibri"/>
              </a:rPr>
              <a:t> , chef , </a:t>
            </a:r>
            <a:r>
              <a:rPr lang="fr-FR" sz="1200" b="0" i="0" dirty="0" err="1">
                <a:solidFill>
                  <a:schemeClr val="dk1"/>
                </a:solidFill>
                <a:latin typeface="Calibri"/>
                <a:ea typeface="Calibri"/>
                <a:cs typeface="Calibri"/>
                <a:sym typeface="Calibri"/>
              </a:rPr>
              <a:t>Puppet</a:t>
            </a:r>
            <a:r>
              <a:rPr lang="fr-FR" sz="1200" b="0" i="0" dirty="0">
                <a:solidFill>
                  <a:schemeClr val="dk1"/>
                </a:solidFill>
                <a:latin typeface="Calibri"/>
                <a:ea typeface="Calibri"/>
                <a:cs typeface="Calibri"/>
                <a:sym typeface="Calibri"/>
              </a:rPr>
              <a:t> ..</a:t>
            </a:r>
            <a:endParaRPr lang="fr-FR" sz="1200" dirty="0"/>
          </a:p>
          <a:p>
            <a:pPr marL="0" marR="0" lvl="0" indent="0" algn="l" rtl="0">
              <a:lnSpc>
                <a:spcPct val="100000"/>
              </a:lnSpc>
              <a:spcBef>
                <a:spcPts val="0"/>
              </a:spcBef>
              <a:spcAft>
                <a:spcPts val="0"/>
              </a:spcAft>
              <a:buClr>
                <a:srgbClr val="000000"/>
              </a:buClr>
              <a:buSzPts val="1400"/>
              <a:buFont typeface="Arial"/>
              <a:buNone/>
            </a:pPr>
            <a:r>
              <a:rPr lang="fr-FR" sz="1200" b="1" i="0" dirty="0">
                <a:solidFill>
                  <a:schemeClr val="dk1"/>
                </a:solidFill>
                <a:latin typeface="Calibri"/>
                <a:ea typeface="Calibri"/>
                <a:cs typeface="Calibri"/>
                <a:sym typeface="Calibri"/>
              </a:rPr>
              <a:t>5. Contrôle continu</a:t>
            </a:r>
          </a:p>
          <a:p>
            <a:pPr marL="0" marR="0" lvl="0" indent="0" algn="l" rtl="0">
              <a:lnSpc>
                <a:spcPct val="100000"/>
              </a:lnSpc>
              <a:spcBef>
                <a:spcPts val="0"/>
              </a:spcBef>
              <a:spcAft>
                <a:spcPts val="0"/>
              </a:spcAft>
              <a:buClr>
                <a:srgbClr val="000000"/>
              </a:buClr>
              <a:buSzPts val="1400"/>
              <a:buFont typeface="Arial"/>
              <a:buNone/>
            </a:pPr>
            <a:r>
              <a:rPr lang="fr-FR" sz="1200" b="0" i="0" dirty="0">
                <a:solidFill>
                  <a:schemeClr val="dk1"/>
                </a:solidFill>
                <a:latin typeface="Calibri"/>
                <a:ea typeface="Calibri"/>
                <a:cs typeface="Calibri"/>
                <a:sym typeface="Calibri"/>
              </a:rPr>
              <a:t>la phase de surveillance offre une vue globale des performances de l’application . Les outils les plus utilisé dans cette phase sont ELK </a:t>
            </a:r>
            <a:r>
              <a:rPr lang="fr-FR" sz="1200" b="0" i="0" dirty="0" err="1">
                <a:solidFill>
                  <a:schemeClr val="dk1"/>
                </a:solidFill>
                <a:latin typeface="Calibri"/>
                <a:ea typeface="Calibri"/>
                <a:cs typeface="Calibri"/>
                <a:sym typeface="Calibri"/>
              </a:rPr>
              <a:t>Stack</a:t>
            </a:r>
            <a:r>
              <a:rPr lang="fr-FR" sz="1200" b="0" i="0" dirty="0">
                <a:solidFill>
                  <a:schemeClr val="dk1"/>
                </a:solidFill>
                <a:latin typeface="Calibri"/>
                <a:ea typeface="Calibri"/>
                <a:cs typeface="Calibri"/>
                <a:sym typeface="Calibri"/>
              </a:rPr>
              <a:t> ,Nagios et </a:t>
            </a:r>
            <a:r>
              <a:rPr lang="fr-FR" sz="1200" b="0" i="0" dirty="0" err="1">
                <a:solidFill>
                  <a:schemeClr val="dk1"/>
                </a:solidFill>
                <a:latin typeface="Calibri"/>
                <a:ea typeface="Calibri"/>
                <a:cs typeface="Calibri"/>
                <a:sym typeface="Calibri"/>
              </a:rPr>
              <a:t>Splunk</a:t>
            </a:r>
            <a:r>
              <a:rPr lang="fr-FR" sz="1200" b="0" i="0" dirty="0">
                <a:solidFill>
                  <a:schemeClr val="dk1"/>
                </a:solidFill>
                <a:latin typeface="Calibri"/>
                <a:ea typeface="Calibri"/>
                <a:cs typeface="Calibri"/>
                <a:sym typeface="Calibri"/>
              </a:rPr>
              <a:t> …</a:t>
            </a:r>
          </a:p>
          <a:p>
            <a:pPr marL="0" lvl="0" indent="0" algn="l" rtl="0">
              <a:lnSpc>
                <a:spcPct val="100000"/>
              </a:lnSpc>
              <a:spcBef>
                <a:spcPts val="0"/>
              </a:spcBef>
              <a:spcAft>
                <a:spcPts val="0"/>
              </a:spcAft>
              <a:buSzPts val="1400"/>
              <a:buNone/>
            </a:pPr>
            <a:endParaRPr lang="fr-FR" sz="1200" dirty="0"/>
          </a:p>
          <a:p>
            <a:pPr marL="0" lvl="0" indent="0" algn="l" rtl="0">
              <a:lnSpc>
                <a:spcPct val="100000"/>
              </a:lnSpc>
              <a:spcBef>
                <a:spcPts val="0"/>
              </a:spcBef>
              <a:spcAft>
                <a:spcPts val="0"/>
              </a:spcAft>
              <a:buSzPts val="1400"/>
              <a:buNone/>
            </a:pPr>
            <a:endParaRPr sz="1200" b="0" i="0" dirty="0">
              <a:solidFill>
                <a:schemeClr val="dk1"/>
              </a:solidFill>
              <a:latin typeface="Calibri"/>
              <a:ea typeface="Calibri"/>
              <a:cs typeface="Calibri"/>
              <a:sym typeface="Calibri"/>
            </a:endParaRPr>
          </a:p>
        </p:txBody>
      </p:sp>
      <p:sp>
        <p:nvSpPr>
          <p:cNvPr id="547" name="Google Shape;547;ge37cae92b2_2_4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12</a:t>
            </a:fld>
            <a:endParaRPr/>
          </a:p>
        </p:txBody>
      </p:sp>
    </p:spTree>
    <p:extLst>
      <p:ext uri="{BB962C8B-B14F-4D97-AF65-F5344CB8AC3E}">
        <p14:creationId xmlns:p14="http://schemas.microsoft.com/office/powerpoint/2010/main" val="210784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e37cae92b2_2_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ge37cae92b2_2_5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100" b="0" strike="noStrike" dirty="0">
                <a:solidFill>
                  <a:srgbClr val="000000"/>
                </a:solidFill>
                <a:latin typeface="Arial"/>
                <a:ea typeface="Arial"/>
                <a:cs typeface="Arial"/>
                <a:sym typeface="Arial"/>
              </a:rPr>
              <a:t>Le Cloud </a:t>
            </a:r>
            <a:r>
              <a:rPr lang="fr-FR" sz="1100" b="0" strike="noStrike" dirty="0" err="1">
                <a:solidFill>
                  <a:srgbClr val="000000"/>
                </a:solidFill>
                <a:latin typeface="Arial"/>
                <a:ea typeface="Arial"/>
                <a:cs typeface="Arial"/>
                <a:sym typeface="Arial"/>
              </a:rPr>
              <a:t>computing</a:t>
            </a:r>
            <a:r>
              <a:rPr lang="fr-FR" sz="1100" b="0" strike="noStrike" dirty="0">
                <a:solidFill>
                  <a:srgbClr val="000000"/>
                </a:solidFill>
                <a:latin typeface="Arial"/>
                <a:ea typeface="Arial"/>
                <a:cs typeface="Arial"/>
                <a:sym typeface="Arial"/>
              </a:rPr>
              <a:t> est la fourniture des services informatiques (logiciels, serveurs bases de données , machine virtuelles) via internet dans le but d’offrir des ressources flexible.</a:t>
            </a:r>
            <a:endParaRPr lang="fr-FR" sz="300" dirty="0"/>
          </a:p>
          <a:p>
            <a:pPr marL="0" lvl="0" indent="0" algn="l" rtl="0">
              <a:lnSpc>
                <a:spcPct val="100000"/>
              </a:lnSpc>
              <a:spcBef>
                <a:spcPts val="0"/>
              </a:spcBef>
              <a:spcAft>
                <a:spcPts val="0"/>
              </a:spcAft>
              <a:buSzPts val="1400"/>
              <a:buNone/>
            </a:pPr>
            <a:endParaRPr dirty="0"/>
          </a:p>
        </p:txBody>
      </p:sp>
      <p:sp>
        <p:nvSpPr>
          <p:cNvPr id="641" name="Google Shape;641;ge37cae92b2_2_5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13</a:t>
            </a:fld>
            <a:endParaRPr/>
          </a:p>
        </p:txBody>
      </p:sp>
    </p:spTree>
    <p:extLst>
      <p:ext uri="{BB962C8B-B14F-4D97-AF65-F5344CB8AC3E}">
        <p14:creationId xmlns:p14="http://schemas.microsoft.com/office/powerpoint/2010/main" val="336647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37cae92b2_2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ge37cae92b2_2_5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dirty="0"/>
              <a:t>De plus en plus  les entreprises considèrent la migration de leurs applications existantes dans le cloud comme faisant une  partie intégrante de leur stratégie de transformation digitale. </a:t>
            </a:r>
          </a:p>
          <a:p>
            <a:pPr marL="0" marR="0" lvl="0" indent="0" algn="l" rtl="0">
              <a:lnSpc>
                <a:spcPct val="100000"/>
              </a:lnSpc>
              <a:spcBef>
                <a:spcPts val="0"/>
              </a:spcBef>
              <a:spcAft>
                <a:spcPts val="0"/>
              </a:spcAft>
              <a:buClr>
                <a:srgbClr val="000000"/>
              </a:buClr>
              <a:buSzPts val="1400"/>
              <a:buFont typeface="Arial"/>
              <a:buNone/>
            </a:pPr>
            <a:r>
              <a:rPr lang="fr" dirty="0"/>
              <a:t>Les objectifs peuvent être multiples : la gestion simplifier ,la mobilité , l’évolutivité et sécurité</a:t>
            </a:r>
            <a:r>
              <a:rPr lang="fr" baseline="0" dirty="0"/>
              <a:t> de</a:t>
            </a:r>
            <a:r>
              <a:rPr lang="fr" dirty="0"/>
              <a:t> leurs données</a:t>
            </a:r>
            <a:endParaRPr dirty="0"/>
          </a:p>
        </p:txBody>
      </p:sp>
      <p:sp>
        <p:nvSpPr>
          <p:cNvPr id="656" name="Google Shape;656;ge37cae92b2_2_5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14</a:t>
            </a:fld>
            <a:endParaRPr/>
          </a:p>
        </p:txBody>
      </p:sp>
    </p:spTree>
    <p:extLst>
      <p:ext uri="{BB962C8B-B14F-4D97-AF65-F5344CB8AC3E}">
        <p14:creationId xmlns:p14="http://schemas.microsoft.com/office/powerpoint/2010/main" val="167353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37cae92b2_2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ge37cae92b2_2_6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Même si le Cloud Computing évolue au fil du temps, il est toujours divisé en </a:t>
            </a:r>
            <a:r>
              <a:rPr lang="fr" sz="1200" b="1" i="0" u="none" strike="noStrike" cap="none" dirty="0">
                <a:solidFill>
                  <a:schemeClr val="dk1"/>
                </a:solidFill>
                <a:latin typeface="Calibri"/>
                <a:ea typeface="Calibri"/>
                <a:cs typeface="Calibri"/>
                <a:sym typeface="Calibri"/>
              </a:rPr>
              <a:t>trois catégories de service</a:t>
            </a:r>
            <a:r>
              <a:rPr lang="fr" sz="1200" b="0" i="0" u="none" strike="noStrike" cap="none" dirty="0">
                <a:solidFill>
                  <a:schemeClr val="dk1"/>
                </a:solidFill>
                <a:latin typeface="Calibri"/>
                <a:ea typeface="Calibri"/>
                <a:cs typeface="Calibri"/>
                <a:sym typeface="Calibri"/>
              </a:rPr>
              <a:t> : </a:t>
            </a:r>
            <a:endParaRPr lang="fr" sz="1100" b="0" i="0" u="none" strike="noStrike" cap="none" dirty="0">
              <a:solidFill>
                <a:srgbClr val="000000"/>
              </a:solidFill>
              <a:latin typeface="Arial"/>
              <a:ea typeface="Calibri"/>
              <a:cs typeface="Arial"/>
              <a:sym typeface="Arial"/>
            </a:endParaRPr>
          </a:p>
          <a:p>
            <a:pPr marL="0" lvl="0" indent="0" algn="l" rtl="0">
              <a:lnSpc>
                <a:spcPct val="100000"/>
              </a:lnSpc>
              <a:spcBef>
                <a:spcPts val="0"/>
              </a:spcBef>
              <a:spcAft>
                <a:spcPts val="0"/>
              </a:spcAft>
              <a:buSzPts val="1400"/>
              <a:buNone/>
            </a:pPr>
            <a:r>
              <a:rPr lang="fr" sz="1200" b="1" i="0" u="none" strike="noStrike" cap="none" dirty="0">
                <a:solidFill>
                  <a:schemeClr val="dk1"/>
                </a:solidFill>
                <a:latin typeface="Calibri"/>
                <a:ea typeface="Calibri"/>
                <a:cs typeface="Calibri"/>
                <a:sym typeface="Calibri"/>
              </a:rPr>
              <a:t>l’infrastructure en tant que service (IaaS): </a:t>
            </a:r>
            <a:r>
              <a:rPr lang="fr-FR" sz="1100" b="0" i="0" u="none" strike="noStrike" cap="none" dirty="0">
                <a:solidFill>
                  <a:srgbClr val="000000"/>
                </a:solidFill>
                <a:effectLst/>
                <a:latin typeface="Arial"/>
                <a:ea typeface="Arial"/>
                <a:cs typeface="Arial"/>
                <a:sym typeface="Arial"/>
              </a:rPr>
              <a:t>est une externalisation de votre </a:t>
            </a:r>
            <a:r>
              <a:rPr lang="fr-FR" sz="1100" b="1" i="0" u="none" strike="noStrike" cap="none" dirty="0">
                <a:solidFill>
                  <a:srgbClr val="000000"/>
                </a:solidFill>
                <a:effectLst/>
                <a:latin typeface="Arial"/>
                <a:ea typeface="Arial"/>
                <a:cs typeface="Arial"/>
                <a:sym typeface="Arial"/>
              </a:rPr>
              <a:t>infrastructure informatique</a:t>
            </a:r>
            <a:r>
              <a:rPr lang="fr-FR" sz="1100" b="0" i="0" u="none" strike="noStrike" cap="none" dirty="0">
                <a:solidFill>
                  <a:srgbClr val="000000"/>
                </a:solidFill>
                <a:effectLst/>
                <a:latin typeface="Arial"/>
                <a:ea typeface="Arial"/>
                <a:cs typeface="Arial"/>
                <a:sym typeface="Arial"/>
              </a:rPr>
              <a:t> matérielle. En souscrivant à un abonnement auprès d’un fournisseur, vous lui déléguez :</a:t>
            </a:r>
          </a:p>
          <a:p>
            <a:r>
              <a:rPr lang="fr-FR" sz="1100" b="0" i="0" u="none" strike="noStrike" cap="none" dirty="0">
                <a:solidFill>
                  <a:srgbClr val="000000"/>
                </a:solidFill>
                <a:effectLst/>
                <a:latin typeface="Arial"/>
                <a:ea typeface="Arial"/>
                <a:cs typeface="Arial"/>
                <a:sym typeface="Arial"/>
              </a:rPr>
              <a:t>l’installation des serveurs fichiers ;</a:t>
            </a:r>
          </a:p>
          <a:p>
            <a:r>
              <a:rPr lang="fr-FR" sz="1100" b="0" i="0" u="none" strike="noStrike" cap="none" dirty="0">
                <a:solidFill>
                  <a:srgbClr val="000000"/>
                </a:solidFill>
                <a:effectLst/>
                <a:latin typeface="Arial"/>
                <a:ea typeface="Arial"/>
                <a:cs typeface="Arial"/>
                <a:sym typeface="Arial"/>
              </a:rPr>
              <a:t>les réseaux ;</a:t>
            </a:r>
          </a:p>
          <a:p>
            <a:r>
              <a:rPr lang="fr-FR" sz="1100" b="0" i="0" u="none" strike="noStrike" cap="none" dirty="0">
                <a:solidFill>
                  <a:srgbClr val="000000"/>
                </a:solidFill>
                <a:effectLst/>
                <a:latin typeface="Arial"/>
                <a:ea typeface="Arial"/>
                <a:cs typeface="Arial"/>
                <a:sym typeface="Arial"/>
              </a:rPr>
              <a:t>Le</a:t>
            </a:r>
            <a:r>
              <a:rPr lang="fr-FR" sz="1100" b="0" i="0" u="none" strike="noStrike" cap="none" baseline="0" dirty="0">
                <a:solidFill>
                  <a:srgbClr val="000000"/>
                </a:solidFill>
                <a:effectLst/>
                <a:latin typeface="Arial"/>
                <a:ea typeface="Arial"/>
                <a:cs typeface="Arial"/>
                <a:sym typeface="Arial"/>
              </a:rPr>
              <a:t> </a:t>
            </a:r>
            <a:r>
              <a:rPr lang="fr-FR" sz="1100" b="0" i="0" u="none" strike="noStrike" cap="none" dirty="0">
                <a:solidFill>
                  <a:srgbClr val="000000"/>
                </a:solidFill>
                <a:effectLst/>
                <a:latin typeface="Arial"/>
                <a:ea typeface="Arial"/>
                <a:cs typeface="Arial"/>
                <a:sym typeface="Arial"/>
              </a:rPr>
              <a:t> stockage de vos données.</a:t>
            </a:r>
          </a:p>
          <a:p>
            <a:pPr marL="0" lvl="0" indent="0" algn="l" rtl="0">
              <a:lnSpc>
                <a:spcPct val="100000"/>
              </a:lnSpc>
              <a:spcBef>
                <a:spcPts val="0"/>
              </a:spcBef>
              <a:spcAft>
                <a:spcPts val="0"/>
              </a:spcAft>
              <a:buSzPts val="1400"/>
              <a:buNone/>
            </a:pPr>
            <a:r>
              <a:rPr lang="fr" sz="1200" b="1" i="0" u="none" strike="noStrike" cap="none" dirty="0">
                <a:solidFill>
                  <a:schemeClr val="dk1"/>
                </a:solidFill>
                <a:latin typeface="Calibri"/>
                <a:ea typeface="Calibri"/>
                <a:cs typeface="Calibri"/>
                <a:sym typeface="Calibri"/>
              </a:rPr>
              <a:t>la plateforme en tant que service (PaaS): </a:t>
            </a:r>
            <a:r>
              <a:rPr lang="fr-FR" sz="1100" b="0" i="0" u="none" strike="noStrike" cap="none" dirty="0">
                <a:solidFill>
                  <a:srgbClr val="000000"/>
                </a:solidFill>
                <a:effectLst/>
                <a:latin typeface="Arial"/>
                <a:ea typeface="Arial"/>
                <a:cs typeface="Arial"/>
                <a:sym typeface="Arial"/>
              </a:rPr>
              <a:t>est un </a:t>
            </a:r>
            <a:r>
              <a:rPr lang="fr-FR" sz="1100" b="0" i="0" u="none" strike="noStrike" cap="none" dirty="0" err="1">
                <a:solidFill>
                  <a:srgbClr val="000000"/>
                </a:solidFill>
                <a:effectLst/>
                <a:latin typeface="Arial"/>
                <a:ea typeface="Arial"/>
                <a:cs typeface="Arial"/>
                <a:sym typeface="Arial"/>
              </a:rPr>
              <a:t>IaaS</a:t>
            </a:r>
            <a:r>
              <a:rPr lang="fr-FR" sz="1100" b="0" i="0" u="none" strike="noStrike" cap="none" dirty="0">
                <a:solidFill>
                  <a:srgbClr val="000000"/>
                </a:solidFill>
                <a:effectLst/>
                <a:latin typeface="Arial"/>
                <a:ea typeface="Arial"/>
                <a:cs typeface="Arial"/>
                <a:sym typeface="Arial"/>
              </a:rPr>
              <a:t> plus poussé. Il consiste à sous-traiter non seulement l’infrastructure matérielle mais également vos applications </a:t>
            </a:r>
            <a:r>
              <a:rPr lang="fr-FR" sz="1100" b="0" i="1" u="none" strike="noStrike" cap="none" dirty="0">
                <a:solidFill>
                  <a:srgbClr val="000000"/>
                </a:solidFill>
                <a:effectLst/>
                <a:latin typeface="Arial"/>
                <a:ea typeface="Arial"/>
                <a:cs typeface="Arial"/>
                <a:sym typeface="Arial"/>
              </a:rPr>
              <a:t>middleware</a:t>
            </a:r>
            <a:r>
              <a:rPr lang="fr-FR" sz="1100" b="0" i="0" u="none" strike="noStrike" cap="none" dirty="0">
                <a:solidFill>
                  <a:srgbClr val="000000"/>
                </a:solidFill>
                <a:effectLst/>
                <a:latin typeface="Arial"/>
                <a:ea typeface="Arial"/>
                <a:cs typeface="Arial"/>
                <a:sym typeface="Arial"/>
              </a:rPr>
              <a:t> :</a:t>
            </a:r>
          </a:p>
          <a:p>
            <a:r>
              <a:rPr lang="fr-FR" sz="1100" b="0" i="0" u="none" strike="noStrike" cap="none" dirty="0">
                <a:solidFill>
                  <a:srgbClr val="000000"/>
                </a:solidFill>
                <a:effectLst/>
                <a:latin typeface="Arial"/>
                <a:ea typeface="Arial"/>
                <a:cs typeface="Arial"/>
                <a:sym typeface="Arial"/>
              </a:rPr>
              <a:t>systèmes d’exploitation ;</a:t>
            </a:r>
          </a:p>
          <a:p>
            <a:r>
              <a:rPr lang="fr-FR" sz="1100" b="0" i="0" u="none" strike="noStrike" cap="none" dirty="0">
                <a:solidFill>
                  <a:srgbClr val="000000"/>
                </a:solidFill>
                <a:effectLst/>
                <a:latin typeface="Arial"/>
                <a:ea typeface="Arial"/>
                <a:cs typeface="Arial"/>
                <a:sym typeface="Arial"/>
              </a:rPr>
              <a:t>base de données ;</a:t>
            </a:r>
          </a:p>
          <a:p>
            <a:r>
              <a:rPr lang="fr-FR" sz="1100" b="0" i="0" u="none" strike="noStrike" cap="none" dirty="0">
                <a:solidFill>
                  <a:srgbClr val="000000"/>
                </a:solidFill>
                <a:effectLst/>
                <a:latin typeface="Arial"/>
                <a:ea typeface="Arial"/>
                <a:cs typeface="Arial"/>
                <a:sym typeface="Arial"/>
              </a:rPr>
              <a:t>serveurs web ;</a:t>
            </a:r>
          </a:p>
          <a:p>
            <a:r>
              <a:rPr lang="fr-FR" sz="1100" b="0" i="0" u="none" strike="noStrike" cap="none" dirty="0">
                <a:solidFill>
                  <a:srgbClr val="000000"/>
                </a:solidFill>
                <a:effectLst/>
                <a:latin typeface="Arial"/>
                <a:ea typeface="Arial"/>
                <a:cs typeface="Arial"/>
                <a:sym typeface="Arial"/>
              </a:rPr>
              <a:t>etc.</a:t>
            </a:r>
          </a:p>
          <a:p>
            <a:pPr marL="0" lvl="0" indent="0" algn="l" rtl="0">
              <a:lnSpc>
                <a:spcPct val="100000"/>
              </a:lnSpc>
              <a:spcBef>
                <a:spcPts val="0"/>
              </a:spcBef>
              <a:spcAft>
                <a:spcPts val="0"/>
              </a:spcAft>
              <a:buSzPts val="1400"/>
              <a:buNone/>
            </a:pPr>
            <a:r>
              <a:rPr lang="fr" sz="1200" b="1" i="0" u="none" strike="noStrike" cap="none" dirty="0">
                <a:solidFill>
                  <a:schemeClr val="dk1"/>
                </a:solidFill>
                <a:latin typeface="Calibri"/>
                <a:ea typeface="Calibri"/>
                <a:cs typeface="Calibri"/>
                <a:sym typeface="Calibri"/>
              </a:rPr>
              <a:t>le logiciel en tant que service (SaaS):</a:t>
            </a:r>
            <a:r>
              <a:rPr lang="fr" sz="1200" b="1" i="0" u="none" strike="noStrike" cap="none" baseline="0" dirty="0">
                <a:solidFill>
                  <a:schemeClr val="dk1"/>
                </a:solidFill>
                <a:latin typeface="Calibri"/>
                <a:ea typeface="Calibri"/>
                <a:cs typeface="Calibri"/>
                <a:sym typeface="Calibri"/>
              </a:rPr>
              <a:t> </a:t>
            </a:r>
            <a:r>
              <a:rPr lang="fr-FR" sz="1100" b="0" i="0" u="none" strike="noStrike" cap="none" dirty="0">
                <a:solidFill>
                  <a:srgbClr val="000000"/>
                </a:solidFill>
                <a:effectLst/>
                <a:latin typeface="Arial"/>
                <a:ea typeface="Arial"/>
                <a:cs typeface="Arial"/>
                <a:sym typeface="Arial"/>
              </a:rPr>
              <a:t>correspond à la formule </a:t>
            </a:r>
            <a:r>
              <a:rPr lang="fr-FR" sz="1100" b="0" i="1" u="none" strike="noStrike" cap="none" dirty="0">
                <a:solidFill>
                  <a:srgbClr val="000000"/>
                </a:solidFill>
                <a:effectLst/>
                <a:latin typeface="Arial"/>
                <a:ea typeface="Arial"/>
                <a:cs typeface="Arial"/>
                <a:sym typeface="Arial"/>
              </a:rPr>
              <a:t>all inclusive</a:t>
            </a:r>
            <a:r>
              <a:rPr lang="fr-FR" sz="1100" b="0" i="0" u="none" strike="noStrike" cap="none" dirty="0">
                <a:solidFill>
                  <a:srgbClr val="000000"/>
                </a:solidFill>
                <a:effectLst/>
                <a:latin typeface="Arial"/>
                <a:ea typeface="Arial"/>
                <a:cs typeface="Arial"/>
                <a:sym typeface="Arial"/>
              </a:rPr>
              <a:t> des services </a:t>
            </a:r>
            <a:r>
              <a:rPr lang="fr-FR" sz="1100" b="0" i="1" u="none" strike="noStrike" cap="none" dirty="0">
                <a:solidFill>
                  <a:srgbClr val="000000"/>
                </a:solidFill>
                <a:effectLst/>
                <a:latin typeface="Arial"/>
                <a:ea typeface="Arial"/>
                <a:cs typeface="Arial"/>
                <a:sym typeface="Arial"/>
              </a:rPr>
              <a:t>cloud</a:t>
            </a:r>
            <a:r>
              <a:rPr lang="fr-FR" sz="1100" b="0" i="0" u="none" strike="noStrike" cap="none" dirty="0">
                <a:solidFill>
                  <a:srgbClr val="000000"/>
                </a:solidFill>
                <a:effectLst/>
                <a:latin typeface="Arial"/>
                <a:ea typeface="Arial"/>
                <a:cs typeface="Arial"/>
                <a:sym typeface="Arial"/>
              </a:rPr>
              <a:t>. C’est la version la plus aboutie et la plus complète de l’externalisation de système d’information. Le fournisseur gère, pour vous :</a:t>
            </a:r>
          </a:p>
          <a:p>
            <a:r>
              <a:rPr lang="fr-FR" sz="1100" b="0" i="0" u="none" strike="noStrike" cap="none" dirty="0">
                <a:solidFill>
                  <a:srgbClr val="000000"/>
                </a:solidFill>
                <a:effectLst/>
                <a:latin typeface="Arial"/>
                <a:ea typeface="Arial"/>
                <a:cs typeface="Arial"/>
                <a:sym typeface="Arial"/>
              </a:rPr>
              <a:t>l’installation ;</a:t>
            </a:r>
          </a:p>
          <a:p>
            <a:r>
              <a:rPr lang="fr-FR" sz="1100" b="0" i="0" u="none" strike="noStrike" cap="none" dirty="0">
                <a:solidFill>
                  <a:srgbClr val="000000"/>
                </a:solidFill>
                <a:effectLst/>
                <a:latin typeface="Arial"/>
                <a:ea typeface="Arial"/>
                <a:cs typeface="Arial"/>
                <a:sym typeface="Arial"/>
              </a:rPr>
              <a:t>la configuration ;</a:t>
            </a:r>
          </a:p>
          <a:p>
            <a:r>
              <a:rPr lang="fr-FR" sz="1100" b="0" i="0" u="none" strike="noStrike" cap="none" dirty="0">
                <a:solidFill>
                  <a:srgbClr val="000000"/>
                </a:solidFill>
                <a:effectLst/>
                <a:latin typeface="Arial"/>
                <a:ea typeface="Arial"/>
                <a:cs typeface="Arial"/>
                <a:sym typeface="Arial"/>
              </a:rPr>
              <a:t>le fonctionnement ;</a:t>
            </a:r>
          </a:p>
          <a:p>
            <a:r>
              <a:rPr lang="fr-FR" sz="1100" b="0" i="0" u="none" strike="noStrike" cap="none" dirty="0">
                <a:solidFill>
                  <a:srgbClr val="000000"/>
                </a:solidFill>
                <a:effectLst/>
                <a:latin typeface="Arial"/>
                <a:ea typeface="Arial"/>
                <a:cs typeface="Arial"/>
                <a:sym typeface="Arial"/>
              </a:rPr>
              <a:t>et la maintenance.</a:t>
            </a:r>
          </a:p>
          <a:p>
            <a:pPr marL="0" lvl="0" indent="0" algn="l" rtl="0">
              <a:lnSpc>
                <a:spcPct val="100000"/>
              </a:lnSpc>
              <a:spcBef>
                <a:spcPts val="0"/>
              </a:spcBef>
              <a:spcAft>
                <a:spcPts val="0"/>
              </a:spcAft>
              <a:buSzPts val="1400"/>
              <a:buNone/>
            </a:pPr>
            <a:endParaRPr dirty="0"/>
          </a:p>
        </p:txBody>
      </p:sp>
      <p:sp>
        <p:nvSpPr>
          <p:cNvPr id="675" name="Google Shape;675;ge37cae92b2_2_6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15</a:t>
            </a:fld>
            <a:endParaRPr/>
          </a:p>
        </p:txBody>
      </p:sp>
    </p:spTree>
    <p:extLst>
      <p:ext uri="{BB962C8B-B14F-4D97-AF65-F5344CB8AC3E}">
        <p14:creationId xmlns:p14="http://schemas.microsoft.com/office/powerpoint/2010/main" val="1031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e37cae92b2_2_6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1"/>
              <a:t>Poursuivons ensuite avec  une </a:t>
            </a:r>
            <a:r>
              <a:rPr lang="fr" sz="1200" b="1">
                <a:solidFill>
                  <a:srgbClr val="C55A11"/>
                </a:solidFill>
                <a:latin typeface="Calibri"/>
                <a:ea typeface="Calibri"/>
                <a:cs typeface="Calibri"/>
                <a:sym typeface="Calibri"/>
              </a:rPr>
              <a:t>Analyse des besoins et  la conception</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691" name="Google Shape;691;ge37cae92b2_2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824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e37cae92b2_2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e37cae92b2_2_6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dirty="0">
                <a:solidFill>
                  <a:schemeClr val="dk1"/>
                </a:solidFill>
                <a:latin typeface="Calibri"/>
                <a:ea typeface="Calibri"/>
                <a:cs typeface="Calibri"/>
                <a:sym typeface="Calibri"/>
              </a:rPr>
              <a:t>Ces fonctionnalités ont été progressivement </a:t>
            </a:r>
            <a:r>
              <a:rPr lang="en-US" sz="1200" dirty="0" err="1">
                <a:solidFill>
                  <a:schemeClr val="dk1"/>
                </a:solidFill>
                <a:latin typeface="Calibri"/>
                <a:ea typeface="Calibri"/>
                <a:cs typeface="Calibri"/>
                <a:sym typeface="Calibri"/>
              </a:rPr>
              <a:t>développé</a:t>
            </a:r>
            <a:r>
              <a:rPr lang="en-US" sz="1200" dirty="0">
                <a:solidFill>
                  <a:schemeClr val="dk1"/>
                </a:solidFill>
                <a:latin typeface="Calibri"/>
                <a:ea typeface="Calibri"/>
                <a:cs typeface="Calibri"/>
                <a:sym typeface="Calibri"/>
              </a:rPr>
              <a:t> sur 4 Releases </a:t>
            </a:r>
            <a:r>
              <a:rPr lang="en-US" sz="1200" dirty="0" err="1">
                <a:solidFill>
                  <a:schemeClr val="dk1"/>
                </a:solidFill>
                <a:latin typeface="Calibri"/>
                <a:ea typeface="Calibri"/>
                <a:cs typeface="Calibri"/>
                <a:sym typeface="Calibri"/>
              </a:rPr>
              <a:t>differentes</a:t>
            </a:r>
            <a:r>
              <a:rPr lang="en-US" sz="1200" dirty="0">
                <a:solidFill>
                  <a:schemeClr val="dk1"/>
                </a:solidFill>
                <a:latin typeface="Calibri"/>
                <a:ea typeface="Calibri"/>
                <a:cs typeface="Calibri"/>
                <a:sym typeface="Calibri"/>
              </a:rPr>
              <a:t>  </a:t>
            </a:r>
            <a:r>
              <a:rPr lang="fr" sz="1200" dirty="0">
                <a:solidFill>
                  <a:schemeClr val="dk1"/>
                </a:solidFill>
                <a:latin typeface="Calibri"/>
                <a:ea typeface="Calibri"/>
                <a:cs typeface="Calibri"/>
                <a:sym typeface="Calibri"/>
              </a:rPr>
              <a:t>jusqu’à  atteindre le résultat,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fr" sz="1200" dirty="0">
                <a:solidFill>
                  <a:schemeClr val="dk1"/>
                </a:solidFill>
                <a:latin typeface="Calibri"/>
                <a:ea typeface="Calibri"/>
                <a:cs typeface="Calibri"/>
                <a:sym typeface="Calibri"/>
              </a:rPr>
              <a:t>Ces releases sont listé comme suit : </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740" name="Google Shape;740;ge37cae92b2_2_6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17</a:t>
            </a:fld>
            <a:endParaRPr/>
          </a:p>
        </p:txBody>
      </p:sp>
    </p:spTree>
    <p:extLst>
      <p:ext uri="{BB962C8B-B14F-4D97-AF65-F5344CB8AC3E}">
        <p14:creationId xmlns:p14="http://schemas.microsoft.com/office/powerpoint/2010/main" val="388876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37cae92b2_2_7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e37cae92b2_2_7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On a développé une application de gestion de documents électroniques. C’est une simple application web qui a été développée dans l’unique objectif de tester le déploiement de la plateforme qui sera mise en place. </a:t>
            </a:r>
            <a:endParaRPr dirty="0"/>
          </a:p>
        </p:txBody>
      </p:sp>
      <p:sp>
        <p:nvSpPr>
          <p:cNvPr id="847" name="Google Shape;847;ge37cae92b2_2_7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18</a:t>
            </a:fld>
            <a:endParaRPr/>
          </a:p>
        </p:txBody>
      </p:sp>
    </p:spTree>
    <p:extLst>
      <p:ext uri="{BB962C8B-B14F-4D97-AF65-F5344CB8AC3E}">
        <p14:creationId xmlns:p14="http://schemas.microsoft.com/office/powerpoint/2010/main" val="161730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37cae92b2_2_7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Notre application doit répondre à l’ensemble des besoins fonctionnels suivants :</a:t>
            </a:r>
            <a:endParaRPr dirty="0"/>
          </a:p>
        </p:txBody>
      </p:sp>
      <p:sp>
        <p:nvSpPr>
          <p:cNvPr id="860" name="Google Shape;860;ge37cae92b2_2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826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37cae92b2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e37cae92b2_2_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dirty="0"/>
              <a:t>Notre présentation s’articule autour de 5 axes.</a:t>
            </a:r>
            <a:br>
              <a:rPr lang="fr" dirty="0"/>
            </a:br>
            <a:r>
              <a:rPr lang="fr" dirty="0"/>
              <a:t>Afin de vous mettre dans le cadre du travail, le plan de notre présentation débute par une mise en contexte du projet.</a:t>
            </a:r>
            <a:endParaRPr dirty="0"/>
          </a:p>
          <a:p>
            <a:pPr marL="0" marR="0" lvl="0" indent="0" algn="l" rtl="0">
              <a:lnSpc>
                <a:spcPct val="100000"/>
              </a:lnSpc>
              <a:spcBef>
                <a:spcPts val="0"/>
              </a:spcBef>
              <a:spcAft>
                <a:spcPts val="0"/>
              </a:spcAft>
              <a:buClr>
                <a:schemeClr val="dk1"/>
              </a:buClr>
              <a:buSzPts val="1200"/>
              <a:buFont typeface="Calibri"/>
              <a:buNone/>
            </a:pPr>
            <a:r>
              <a:rPr lang="fr" dirty="0"/>
              <a:t>Nous passons par la suite au Concepts de base.</a:t>
            </a:r>
            <a:endParaRPr dirty="0"/>
          </a:p>
          <a:p>
            <a:pPr marL="0" marR="0" lvl="0" indent="0" algn="l" rtl="0">
              <a:lnSpc>
                <a:spcPct val="100000"/>
              </a:lnSpc>
              <a:spcBef>
                <a:spcPts val="0"/>
              </a:spcBef>
              <a:spcAft>
                <a:spcPts val="0"/>
              </a:spcAft>
              <a:buClr>
                <a:schemeClr val="dk1"/>
              </a:buClr>
              <a:buSzPts val="1200"/>
              <a:buFont typeface="Calibri"/>
              <a:buNone/>
            </a:pPr>
            <a:r>
              <a:rPr lang="fr" dirty="0"/>
              <a:t>Nous enchaînons par la spécification des besoins et notamment la conception de la solution proposée.</a:t>
            </a:r>
          </a:p>
          <a:p>
            <a:pPr marL="0" marR="0" lvl="0" indent="0" algn="l" rtl="0">
              <a:lnSpc>
                <a:spcPct val="100000"/>
              </a:lnSpc>
              <a:spcBef>
                <a:spcPts val="0"/>
              </a:spcBef>
              <a:spcAft>
                <a:spcPts val="0"/>
              </a:spcAft>
              <a:buClr>
                <a:schemeClr val="dk1"/>
              </a:buClr>
              <a:buSzPts val="1200"/>
              <a:buFont typeface="Calibri"/>
              <a:buNone/>
            </a:pPr>
            <a:r>
              <a:rPr lang="fr-FR" dirty="0"/>
              <a:t>E</a:t>
            </a:r>
            <a:r>
              <a:rPr lang="fr" dirty="0"/>
              <a:t>nsuite nous</a:t>
            </a:r>
            <a:r>
              <a:rPr lang="fr" baseline="0" dirty="0"/>
              <a:t> présentons la réalisation et le choix techniques</a:t>
            </a:r>
            <a:endParaRPr dirty="0"/>
          </a:p>
          <a:p>
            <a:pPr marL="0" lvl="0" indent="0" algn="l" rtl="0">
              <a:lnSpc>
                <a:spcPct val="100000"/>
              </a:lnSpc>
              <a:spcBef>
                <a:spcPts val="0"/>
              </a:spcBef>
              <a:spcAft>
                <a:spcPts val="0"/>
              </a:spcAft>
              <a:buSzPts val="1400"/>
              <a:buNone/>
            </a:pPr>
            <a:r>
              <a:rPr lang="fr" dirty="0"/>
              <a:t>Finalement, nous clôturons notre présentation par une conclusion et quelques perspectives.</a:t>
            </a:r>
            <a:endParaRPr dirty="0"/>
          </a:p>
          <a:p>
            <a:pPr marL="0" lvl="0" indent="0" algn="l" rtl="0">
              <a:lnSpc>
                <a:spcPct val="100000"/>
              </a:lnSpc>
              <a:spcBef>
                <a:spcPts val="0"/>
              </a:spcBef>
              <a:spcAft>
                <a:spcPts val="0"/>
              </a:spcAft>
              <a:buSzPts val="1400"/>
              <a:buNone/>
            </a:pPr>
            <a:endParaRPr dirty="0"/>
          </a:p>
        </p:txBody>
      </p:sp>
      <p:sp>
        <p:nvSpPr>
          <p:cNvPr id="151" name="Google Shape;151;ge37cae92b2_2_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a:t>
            </a:fld>
            <a:endParaRPr/>
          </a:p>
        </p:txBody>
      </p:sp>
    </p:spTree>
    <p:extLst>
      <p:ext uri="{BB962C8B-B14F-4D97-AF65-F5344CB8AC3E}">
        <p14:creationId xmlns:p14="http://schemas.microsoft.com/office/powerpoint/2010/main" val="207457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e37cae92b2_2_8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ge37cae92b2_2_8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Afin d’assurer le bon déroulement de notre solution, nous devons respecter les contraintes suivantes :</a:t>
            </a:r>
          </a:p>
          <a:p>
            <a:pPr marL="0" lvl="0" indent="0" algn="l" rtl="0">
              <a:lnSpc>
                <a:spcPct val="100000"/>
              </a:lnSpc>
              <a:spcBef>
                <a:spcPts val="0"/>
              </a:spcBef>
              <a:spcAft>
                <a:spcPts val="0"/>
              </a:spcAft>
              <a:buSzPts val="1400"/>
              <a:buNone/>
            </a:pPr>
            <a:r>
              <a:rPr lang="fr-FR" dirty="0"/>
              <a:t>• Performance : le processus de déploiement doit être le plus court possible.</a:t>
            </a:r>
          </a:p>
          <a:p>
            <a:pPr marL="0" lvl="0" indent="0" algn="l" rtl="0">
              <a:lnSpc>
                <a:spcPct val="100000"/>
              </a:lnSpc>
              <a:spcBef>
                <a:spcPts val="0"/>
              </a:spcBef>
              <a:spcAft>
                <a:spcPts val="0"/>
              </a:spcAft>
              <a:buSzPts val="1400"/>
              <a:buNone/>
            </a:pPr>
            <a:r>
              <a:rPr lang="fr" dirty="0"/>
              <a:t>• Maintenance : Notre projet doit respecter les normes architecturales pour une maintenance aisée et pour assurer l’évolution du système en cas de nouvelles exigences. </a:t>
            </a:r>
            <a:endParaRPr dirty="0"/>
          </a:p>
          <a:p>
            <a:pPr marL="0" lvl="0" indent="0" algn="l" rtl="0">
              <a:lnSpc>
                <a:spcPct val="100000"/>
              </a:lnSpc>
              <a:spcBef>
                <a:spcPts val="0"/>
              </a:spcBef>
              <a:spcAft>
                <a:spcPts val="0"/>
              </a:spcAft>
              <a:buSzPts val="1400"/>
              <a:buNone/>
            </a:pPr>
            <a:r>
              <a:rPr lang="fr" dirty="0"/>
              <a:t>• Scalabilité : Le système doit être capable de gérer l’évolution et l’extensibilité de ses composants, nous permettant ainsi d’ajouter autant d’environnement de déploiement que nos besoins l’exigent.</a:t>
            </a:r>
            <a:endParaRPr dirty="0"/>
          </a:p>
        </p:txBody>
      </p:sp>
      <p:sp>
        <p:nvSpPr>
          <p:cNvPr id="878" name="Google Shape;878;ge37cae92b2_2_8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20</a:t>
            </a:fld>
            <a:endParaRPr/>
          </a:p>
        </p:txBody>
      </p:sp>
    </p:spTree>
    <p:extLst>
      <p:ext uri="{BB962C8B-B14F-4D97-AF65-F5344CB8AC3E}">
        <p14:creationId xmlns:p14="http://schemas.microsoft.com/office/powerpoint/2010/main" val="1550306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e37cae92b2_2_8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ge37cae92b2_2_8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Notre solution consiste à permettre aux développeurs d’intégrer de façon continue leur code et de déployer leur application sur la machine DEV</a:t>
            </a:r>
            <a:endParaRPr dirty="0"/>
          </a:p>
          <a:p>
            <a:pPr marL="0" lvl="0" indent="0" algn="l" rtl="0">
              <a:lnSpc>
                <a:spcPct val="100000"/>
              </a:lnSpc>
              <a:spcBef>
                <a:spcPts val="0"/>
              </a:spcBef>
              <a:spcAft>
                <a:spcPts val="0"/>
              </a:spcAft>
              <a:buSzPts val="1400"/>
              <a:buNone/>
            </a:pPr>
            <a:r>
              <a:rPr lang="fr" dirty="0"/>
              <a:t>De plus les opérateurs sont  capables de déployer le livrable sur la machine PROD .</a:t>
            </a:r>
            <a:endParaRPr dirty="0"/>
          </a:p>
        </p:txBody>
      </p:sp>
      <p:sp>
        <p:nvSpPr>
          <p:cNvPr id="906" name="Google Shape;906;ge37cae92b2_2_8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21</a:t>
            </a:fld>
            <a:endParaRPr/>
          </a:p>
        </p:txBody>
      </p:sp>
    </p:spTree>
    <p:extLst>
      <p:ext uri="{BB962C8B-B14F-4D97-AF65-F5344CB8AC3E}">
        <p14:creationId xmlns:p14="http://schemas.microsoft.com/office/powerpoint/2010/main" val="1231908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e37cae92b2_2_8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e37cae92b2_2_8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Pour satisfaire nos besoins fonctionnels on a conçu l’architecture de notre système suivante. Cette architecture se compose de cinq machines, menues tous d’un système d’exploitation UbuntuServer 18.04-LTS. On cite:</a:t>
            </a:r>
            <a:endParaRPr dirty="0"/>
          </a:p>
          <a:p>
            <a:pPr marL="0" lvl="0" indent="0" algn="l" rtl="0">
              <a:lnSpc>
                <a:spcPct val="100000"/>
              </a:lnSpc>
              <a:spcBef>
                <a:spcPts val="0"/>
              </a:spcBef>
              <a:spcAft>
                <a:spcPts val="0"/>
              </a:spcAft>
              <a:buSzPts val="1400"/>
              <a:buNone/>
            </a:pPr>
            <a:r>
              <a:rPr lang="fr" dirty="0"/>
              <a:t>Une machine GITLAB qui présente un serveur d’intégration et de déploiement continue</a:t>
            </a:r>
            <a:endParaRPr dirty="0"/>
          </a:p>
          <a:p>
            <a:pPr marL="0" lvl="0" indent="0" algn="l" rtl="0">
              <a:lnSpc>
                <a:spcPct val="100000"/>
              </a:lnSpc>
              <a:spcBef>
                <a:spcPts val="0"/>
              </a:spcBef>
              <a:spcAft>
                <a:spcPts val="0"/>
              </a:spcAft>
              <a:buSzPts val="1400"/>
              <a:buNone/>
            </a:pPr>
            <a:r>
              <a:rPr lang="fr" dirty="0"/>
              <a:t>Une machine gitlab runner pour exécuter les jobs</a:t>
            </a:r>
            <a:endParaRPr dirty="0"/>
          </a:p>
          <a:p>
            <a:pPr marL="0" lvl="0" indent="0" algn="l" rtl="0">
              <a:lnSpc>
                <a:spcPct val="100000"/>
              </a:lnSpc>
              <a:spcBef>
                <a:spcPts val="0"/>
              </a:spcBef>
              <a:spcAft>
                <a:spcPts val="0"/>
              </a:spcAft>
              <a:buSzPts val="1400"/>
              <a:buNone/>
            </a:pPr>
            <a:r>
              <a:rPr lang="fr" dirty="0"/>
              <a:t>Une machine ansible qui présente le controlleur de déploiement</a:t>
            </a:r>
            <a:endParaRPr dirty="0"/>
          </a:p>
          <a:p>
            <a:pPr marL="0" lvl="0" indent="0" algn="l" rtl="0">
              <a:lnSpc>
                <a:spcPct val="100000"/>
              </a:lnSpc>
              <a:spcBef>
                <a:spcPts val="0"/>
              </a:spcBef>
              <a:spcAft>
                <a:spcPts val="0"/>
              </a:spcAft>
              <a:buSzPts val="1400"/>
              <a:buNone/>
            </a:pPr>
            <a:r>
              <a:rPr lang="fr" dirty="0"/>
              <a:t>Et 2 machines de déploiement une pour les développeurs qui est la machine DEV </a:t>
            </a:r>
            <a:endParaRPr dirty="0"/>
          </a:p>
          <a:p>
            <a:pPr marL="0" lvl="0" indent="0" algn="l" rtl="0">
              <a:lnSpc>
                <a:spcPct val="100000"/>
              </a:lnSpc>
              <a:spcBef>
                <a:spcPts val="0"/>
              </a:spcBef>
              <a:spcAft>
                <a:spcPts val="0"/>
              </a:spcAft>
              <a:buSzPts val="1400"/>
              <a:buNone/>
            </a:pPr>
            <a:r>
              <a:rPr lang="fr" dirty="0"/>
              <a:t>ET l’autre pour le client qui est la machine PROD</a:t>
            </a:r>
            <a:endParaRPr dirty="0"/>
          </a:p>
        </p:txBody>
      </p:sp>
      <p:sp>
        <p:nvSpPr>
          <p:cNvPr id="922" name="Google Shape;922;ge37cae92b2_2_8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22</a:t>
            </a:fld>
            <a:endParaRPr/>
          </a:p>
        </p:txBody>
      </p:sp>
    </p:spTree>
    <p:extLst>
      <p:ext uri="{BB962C8B-B14F-4D97-AF65-F5344CB8AC3E}">
        <p14:creationId xmlns:p14="http://schemas.microsoft.com/office/powerpoint/2010/main" val="2714710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e37cae92b2_2_8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b="1"/>
              <a:t>Nous allons désormais aux </a:t>
            </a:r>
            <a:r>
              <a:rPr lang="fr" sz="1200" b="1">
                <a:solidFill>
                  <a:schemeClr val="accent1"/>
                </a:solidFill>
                <a:latin typeface="Calibri"/>
                <a:ea typeface="Calibri"/>
                <a:cs typeface="Calibri"/>
                <a:sym typeface="Calibri"/>
              </a:rPr>
              <a:t>Choix technologiques et la Réalisation</a:t>
            </a:r>
            <a:endParaRPr sz="1200" b="1">
              <a:solidFill>
                <a:schemeClr val="accen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935" name="Google Shape;935;ge37cae92b2_2_8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5715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e37cae92b2_2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e37cae92b2_2_9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Les trois principaux fournisseurs de services cloud qui sont Amazon Web Services, Microsoft Azure et Google Cloud Platform ont</a:t>
            </a:r>
            <a:endParaRPr sz="1200"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chacun leurs qualités et   leurs défauts. </a:t>
            </a:r>
            <a:r>
              <a:rPr lang="fr" sz="1200" dirty="0">
                <a:solidFill>
                  <a:schemeClr val="dk1"/>
                </a:solidFill>
                <a:latin typeface="Calibri"/>
                <a:ea typeface="Calibri"/>
                <a:cs typeface="Calibri"/>
                <a:sym typeface="Calibri"/>
              </a:rPr>
              <a:t>Connaître</a:t>
            </a:r>
            <a:r>
              <a:rPr lang="fr" sz="1200" b="0" i="0" u="none" strike="noStrike" cap="none" dirty="0">
                <a:solidFill>
                  <a:schemeClr val="dk1"/>
                </a:solidFill>
                <a:latin typeface="Calibri"/>
                <a:ea typeface="Calibri"/>
                <a:cs typeface="Calibri"/>
                <a:sym typeface="Calibri"/>
              </a:rPr>
              <a:t> les forces et faiblesses de chacun est stratégique pour décider quelle(s) solution(s)</a:t>
            </a:r>
            <a:endParaRPr sz="1200"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r>
              <a:rPr lang="fr" sz="1200" b="0" i="0" u="none" strike="noStrike" cap="none" dirty="0">
                <a:solidFill>
                  <a:schemeClr val="dk1"/>
                </a:solidFill>
                <a:latin typeface="Calibri"/>
                <a:ea typeface="Calibri"/>
                <a:cs typeface="Calibri"/>
                <a:sym typeface="Calibri"/>
              </a:rPr>
              <a:t>adopter.</a:t>
            </a:r>
            <a:endParaRPr dirty="0"/>
          </a:p>
        </p:txBody>
      </p:sp>
      <p:sp>
        <p:nvSpPr>
          <p:cNvPr id="985" name="Google Shape;985;ge37cae92b2_2_9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24</a:t>
            </a:fld>
            <a:endParaRPr/>
          </a:p>
        </p:txBody>
      </p:sp>
    </p:spTree>
    <p:extLst>
      <p:ext uri="{BB962C8B-B14F-4D97-AF65-F5344CB8AC3E}">
        <p14:creationId xmlns:p14="http://schemas.microsoft.com/office/powerpoint/2010/main" val="21051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37cae92b2_2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e37cae92b2_2_9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dirty="0">
                <a:solidFill>
                  <a:schemeClr val="dk1"/>
                </a:solidFill>
                <a:latin typeface="Calibri"/>
                <a:ea typeface="Calibri"/>
                <a:cs typeface="Calibri"/>
                <a:sym typeface="Calibri"/>
              </a:rPr>
              <a:t>Sur le marché du Cloud Computing, en plein essor, Microsoft Azure doit</a:t>
            </a:r>
            <a:r>
              <a:rPr lang="fr" sz="1200" b="1" i="0" u="none" strike="noStrike" cap="none" dirty="0">
                <a:solidFill>
                  <a:schemeClr val="dk1"/>
                </a:solidFill>
                <a:latin typeface="Calibri"/>
                <a:ea typeface="Calibri"/>
                <a:cs typeface="Calibri"/>
                <a:sym typeface="Calibri"/>
              </a:rPr>
              <a:t> faire face à la rude concurrence d’Amazon Web Services</a:t>
            </a:r>
            <a:r>
              <a:rPr lang="fr" sz="1200" b="1" i="0" u="none" strike="noStrike" cap="none" baseline="0" dirty="0">
                <a:solidFill>
                  <a:schemeClr val="dk1"/>
                </a:solidFill>
                <a:latin typeface="Calibri"/>
                <a:ea typeface="Calibri"/>
                <a:cs typeface="Calibri"/>
                <a:sym typeface="Calibri"/>
              </a:rPr>
              <a:t> et </a:t>
            </a:r>
            <a:r>
              <a:rPr lang="fr" sz="1200" b="1" i="0" u="none" strike="noStrike" cap="none" dirty="0">
                <a:solidFill>
                  <a:schemeClr val="dk1"/>
                </a:solidFill>
                <a:latin typeface="Calibri"/>
                <a:ea typeface="Calibri"/>
                <a:cs typeface="Calibri"/>
                <a:sym typeface="Calibri"/>
              </a:rPr>
              <a:t>Google Cloud .</a:t>
            </a:r>
            <a:endParaRPr dirty="0"/>
          </a:p>
          <a:p>
            <a:pPr marL="0" marR="0" lvl="0" indent="0" algn="l" rtl="0">
              <a:lnSpc>
                <a:spcPct val="100000"/>
              </a:lnSpc>
              <a:spcBef>
                <a:spcPts val="0"/>
              </a:spcBef>
              <a:spcAft>
                <a:spcPts val="0"/>
              </a:spcAft>
              <a:buClr>
                <a:schemeClr val="dk1"/>
              </a:buClr>
              <a:buSzPts val="1200"/>
              <a:buFont typeface="Calibri"/>
              <a:buNone/>
            </a:pPr>
            <a:r>
              <a:rPr lang="fr" sz="1200" b="0" i="0" u="none" strike="noStrike" cap="none" dirty="0">
                <a:solidFill>
                  <a:schemeClr val="dk1"/>
                </a:solidFill>
                <a:latin typeface="Calibri"/>
                <a:ea typeface="Calibri"/>
                <a:cs typeface="Calibri"/>
                <a:sym typeface="Calibri"/>
              </a:rPr>
              <a:t>A l’heure actuelle, Microsoft se situe en deuxième place du marché à l’échelle mondiale, derrière AWS et devant Google.</a:t>
            </a:r>
            <a:endParaRPr dirty="0"/>
          </a:p>
          <a:p>
            <a:pPr marL="0" marR="0" lvl="0" indent="0" algn="l" rtl="0">
              <a:lnSpc>
                <a:spcPct val="100000"/>
              </a:lnSpc>
              <a:spcBef>
                <a:spcPts val="0"/>
              </a:spcBef>
              <a:spcAft>
                <a:spcPts val="0"/>
              </a:spcAft>
              <a:buClr>
                <a:schemeClr val="dk1"/>
              </a:buClr>
              <a:buSzPts val="1200"/>
              <a:buFont typeface="Calibri"/>
              <a:buNone/>
            </a:pPr>
            <a:r>
              <a:rPr lang="fr" sz="1200" b="0" i="0" u="none" strike="noStrike" cap="none" dirty="0">
                <a:solidFill>
                  <a:schemeClr val="dk1"/>
                </a:solidFill>
                <a:latin typeface="Calibri"/>
                <a:ea typeface="Calibri"/>
                <a:cs typeface="Calibri"/>
                <a:sym typeface="Calibri"/>
              </a:rPr>
              <a:t>Comme le montre cette figure </a:t>
            </a:r>
            <a:r>
              <a:rPr lang="fr" sz="1200" b="1" i="0" u="none" strike="noStrike" cap="none" dirty="0">
                <a:solidFill>
                  <a:schemeClr val="dk1"/>
                </a:solidFill>
                <a:latin typeface="Calibri"/>
                <a:ea typeface="Calibri"/>
                <a:cs typeface="Calibri"/>
                <a:sym typeface="Calibri"/>
              </a:rPr>
              <a:t>Amazon Web Services </a:t>
            </a:r>
            <a:r>
              <a:rPr lang="fr" sz="1200" b="0" i="0" u="none" strike="noStrike" cap="none" dirty="0">
                <a:solidFill>
                  <a:schemeClr val="dk1"/>
                </a:solidFill>
                <a:latin typeface="Calibri"/>
                <a:ea typeface="Calibri"/>
                <a:cs typeface="Calibri"/>
                <a:sym typeface="Calibri"/>
              </a:rPr>
              <a:t>présente 55 zones de </a:t>
            </a:r>
            <a:r>
              <a:rPr lang="fr" sz="1200" dirty="0">
                <a:solidFill>
                  <a:schemeClr val="dk1"/>
                </a:solidFill>
                <a:latin typeface="Calibri"/>
                <a:ea typeface="Calibri"/>
                <a:cs typeface="Calibri"/>
                <a:sym typeface="Calibri"/>
              </a:rPr>
              <a:t>disponibilités</a:t>
            </a:r>
            <a:r>
              <a:rPr lang="fr" sz="1200" b="0" i="0" u="none" strike="noStrike" cap="none" dirty="0">
                <a:solidFill>
                  <a:schemeClr val="dk1"/>
                </a:solidFill>
                <a:latin typeface="Calibri"/>
                <a:ea typeface="Calibri"/>
                <a:cs typeface="Calibri"/>
                <a:sym typeface="Calibri"/>
              </a:rPr>
              <a:t> , Microsoft Azure présente 44 zones et </a:t>
            </a:r>
            <a:r>
              <a:rPr lang="fr" sz="1200" b="1" i="0" u="none" strike="noStrike" cap="none" dirty="0">
                <a:solidFill>
                  <a:schemeClr val="dk1"/>
                </a:solidFill>
                <a:latin typeface="Calibri"/>
                <a:ea typeface="Calibri"/>
                <a:cs typeface="Calibri"/>
                <a:sym typeface="Calibri"/>
              </a:rPr>
              <a:t>Google Cloud </a:t>
            </a:r>
            <a:r>
              <a:rPr lang="fr" sz="1200" b="0" i="0" u="none" strike="noStrike" cap="none" dirty="0">
                <a:solidFill>
                  <a:schemeClr val="dk1"/>
                </a:solidFill>
                <a:latin typeface="Calibri"/>
                <a:ea typeface="Calibri"/>
                <a:cs typeface="Calibri"/>
                <a:sym typeface="Calibri"/>
              </a:rPr>
              <a:t>présente 18 zones.</a:t>
            </a:r>
          </a:p>
          <a:p>
            <a:pPr marL="0" marR="0" lvl="0" indent="0" algn="l" rtl="0">
              <a:lnSpc>
                <a:spcPct val="100000"/>
              </a:lnSpc>
              <a:spcBef>
                <a:spcPts val="0"/>
              </a:spcBef>
              <a:spcAft>
                <a:spcPts val="0"/>
              </a:spcAft>
              <a:buClr>
                <a:schemeClr val="dk1"/>
              </a:buClr>
              <a:buSzPts val="1200"/>
              <a:buFont typeface="Calibri"/>
              <a:buNone/>
            </a:pPr>
            <a:r>
              <a:rPr lang="fr" sz="1200" b="0" i="0" u="none" strike="noStrike" cap="none" dirty="0">
                <a:solidFill>
                  <a:schemeClr val="dk1"/>
                </a:solidFill>
                <a:latin typeface="Calibri"/>
                <a:ea typeface="Calibri"/>
                <a:cs typeface="Calibri"/>
                <a:sym typeface="Calibri"/>
              </a:rPr>
              <a:t>Malgrés qu’ il est en deuxième place on a choisi Microsoft Azure ,car  c’est simple de migrer vers son Cloud puisque Talan utilise ses serveurs locaux</a:t>
            </a:r>
            <a:endParaRPr dirty="0"/>
          </a:p>
          <a:p>
            <a:pPr marL="0" marR="0" lvl="0" indent="0" algn="l" rtl="0">
              <a:lnSpc>
                <a:spcPct val="100000"/>
              </a:lnSpc>
              <a:spcBef>
                <a:spcPts val="0"/>
              </a:spcBef>
              <a:spcAft>
                <a:spcPts val="0"/>
              </a:spcAft>
              <a:buClr>
                <a:schemeClr val="dk1"/>
              </a:buClr>
              <a:buSzPts val="1200"/>
              <a:buFont typeface="Calibri"/>
              <a:buNone/>
            </a:pPr>
            <a:r>
              <a:rPr lang="fr" sz="1200" b="0" i="0" u="none" strike="noStrike" cap="none" dirty="0">
                <a:solidFill>
                  <a:schemeClr val="dk1"/>
                </a:solidFill>
                <a:latin typeface="Calibri"/>
                <a:ea typeface="Calibri"/>
                <a:cs typeface="Calibri"/>
                <a:sym typeface="Calibri"/>
              </a:rPr>
              <a:t>depuis un certain temps</a:t>
            </a:r>
            <a:endParaRPr dirty="0"/>
          </a:p>
        </p:txBody>
      </p:sp>
      <p:sp>
        <p:nvSpPr>
          <p:cNvPr id="1002" name="Google Shape;1002;ge37cae92b2_2_9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25</a:t>
            </a:fld>
            <a:endParaRPr/>
          </a:p>
        </p:txBody>
      </p:sp>
    </p:spTree>
    <p:extLst>
      <p:ext uri="{BB962C8B-B14F-4D97-AF65-F5344CB8AC3E}">
        <p14:creationId xmlns:p14="http://schemas.microsoft.com/office/powerpoint/2010/main" val="948187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e37cae92b2_2_9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ge37cae92b2_2_9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fr" sz="1200" b="0" i="0" u="none" strike="noStrike" cap="none">
                <a:solidFill>
                  <a:schemeClr val="dk1"/>
                </a:solidFill>
                <a:latin typeface="Calibri"/>
                <a:ea typeface="Calibri"/>
                <a:cs typeface="Calibri"/>
                <a:sym typeface="Calibri"/>
              </a:rPr>
              <a:t>L'un des avantages d'Azure est qu'il existe une quantité incroyable de choix quant à la façon dont vous gérez vos ressources. Que vous souhaitiez créer une nouvelle application Web, configurer un groupe de sécurité réseau ou arrêter une machine virtuelle, il existe de nombreux choix pour y parvenir.</a:t>
            </a:r>
            <a:endParaRPr/>
          </a:p>
          <a:p>
            <a:pPr marL="457200" marR="0" lvl="0" indent="-228600" algn="l" rtl="0">
              <a:lnSpc>
                <a:spcPct val="100000"/>
              </a:lnSpc>
              <a:spcBef>
                <a:spcPts val="0"/>
              </a:spcBef>
              <a:spcAft>
                <a:spcPts val="0"/>
              </a:spcAft>
              <a:buSzPts val="1400"/>
              <a:buNone/>
            </a:pPr>
            <a:r>
              <a:rPr lang="fr" sz="1200" b="0" i="0" u="none" strike="noStrike" cap="none">
                <a:solidFill>
                  <a:schemeClr val="dk1"/>
                </a:solidFill>
                <a:latin typeface="Calibri"/>
                <a:ea typeface="Calibri"/>
                <a:cs typeface="Calibri"/>
                <a:sym typeface="Calibri"/>
              </a:rPr>
              <a:t>Dont il y ’ a 4 façons de gérer vos ressources Azure :</a:t>
            </a:r>
            <a:endParaRPr/>
          </a:p>
          <a:p>
            <a:pPr marL="457200" marR="0" lvl="0" indent="-228600" algn="l" rtl="0">
              <a:lnSpc>
                <a:spcPct val="100000"/>
              </a:lnSpc>
              <a:spcBef>
                <a:spcPts val="0"/>
              </a:spcBef>
              <a:spcAft>
                <a:spcPts val="0"/>
              </a:spcAft>
              <a:buSzPts val="1400"/>
              <a:buNone/>
            </a:pPr>
            <a:r>
              <a:rPr lang="fr"/>
              <a:t>-Azure portal</a:t>
            </a:r>
            <a:endParaRPr/>
          </a:p>
          <a:p>
            <a:pPr marL="457200" marR="0" lvl="0" indent="-228600" algn="l" rtl="0">
              <a:lnSpc>
                <a:spcPct val="100000"/>
              </a:lnSpc>
              <a:spcBef>
                <a:spcPts val="0"/>
              </a:spcBef>
              <a:spcAft>
                <a:spcPts val="0"/>
              </a:spcAft>
              <a:buSzPts val="1400"/>
              <a:buNone/>
            </a:pPr>
            <a:r>
              <a:rPr lang="fr"/>
              <a:t>-Azure PowerShell</a:t>
            </a:r>
            <a:endParaRPr/>
          </a:p>
          <a:p>
            <a:pPr marL="457200" marR="0" lvl="0" indent="-228600" algn="l" rtl="0">
              <a:lnSpc>
                <a:spcPct val="100000"/>
              </a:lnSpc>
              <a:spcBef>
                <a:spcPts val="0"/>
              </a:spcBef>
              <a:spcAft>
                <a:spcPts val="0"/>
              </a:spcAft>
              <a:buSzPts val="1400"/>
              <a:buNone/>
            </a:pPr>
            <a:r>
              <a:rPr lang="fr"/>
              <a:t>-Azure CLI</a:t>
            </a:r>
            <a:endParaRPr/>
          </a:p>
          <a:p>
            <a:pPr marL="457200" marR="0" lvl="0" indent="-228600" algn="l" rtl="0">
              <a:lnSpc>
                <a:spcPct val="100000"/>
              </a:lnSpc>
              <a:spcBef>
                <a:spcPts val="0"/>
              </a:spcBef>
              <a:spcAft>
                <a:spcPts val="0"/>
              </a:spcAft>
              <a:buSzPts val="1400"/>
              <a:buNone/>
            </a:pPr>
            <a:r>
              <a:rPr lang="fr"/>
              <a:t>-l'API Azure REST</a:t>
            </a:r>
            <a:endParaRPr/>
          </a:p>
          <a:p>
            <a:pPr marL="457200" marR="0" lvl="0" indent="-228600" algn="l" rtl="0">
              <a:lnSpc>
                <a:spcPct val="100000"/>
              </a:lnSpc>
              <a:spcBef>
                <a:spcPts val="0"/>
              </a:spcBef>
              <a:spcAft>
                <a:spcPts val="0"/>
              </a:spcAft>
              <a:buSzPts val="1400"/>
              <a:buNone/>
            </a:pPr>
            <a:endParaRPr/>
          </a:p>
        </p:txBody>
      </p:sp>
      <p:sp>
        <p:nvSpPr>
          <p:cNvPr id="1020" name="Google Shape;1020;ge37cae92b2_2_9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26</a:t>
            </a:fld>
            <a:endParaRPr/>
          </a:p>
        </p:txBody>
      </p:sp>
    </p:spTree>
    <p:extLst>
      <p:ext uri="{BB962C8B-B14F-4D97-AF65-F5344CB8AC3E}">
        <p14:creationId xmlns:p14="http://schemas.microsoft.com/office/powerpoint/2010/main" val="210633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e37cae92b2_2_9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ge37cae92b2_2_9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Pour développer l’application web nous avons utilisé visual Studio code et le framework angular pour le front-end </a:t>
            </a:r>
            <a:endParaRPr dirty="0"/>
          </a:p>
          <a:p>
            <a:pPr marL="0" lvl="0" indent="0" algn="l" rtl="0">
              <a:lnSpc>
                <a:spcPct val="100000"/>
              </a:lnSpc>
              <a:spcBef>
                <a:spcPts val="0"/>
              </a:spcBef>
              <a:spcAft>
                <a:spcPts val="0"/>
              </a:spcAft>
              <a:buSzPts val="1400"/>
              <a:buNone/>
            </a:pPr>
            <a:r>
              <a:rPr lang="fr" dirty="0"/>
              <a:t>Et spring boot pour le back-end</a:t>
            </a:r>
            <a:endParaRPr dirty="0"/>
          </a:p>
          <a:p>
            <a:pPr marL="0" lvl="0" indent="0" algn="l" rtl="0">
              <a:lnSpc>
                <a:spcPct val="100000"/>
              </a:lnSpc>
              <a:spcBef>
                <a:spcPts val="0"/>
              </a:spcBef>
              <a:spcAft>
                <a:spcPts val="0"/>
              </a:spcAft>
              <a:buSzPts val="1400"/>
              <a:buNone/>
            </a:pPr>
            <a:r>
              <a:rPr lang="fr" dirty="0"/>
              <a:t>Postman : pour tester les web services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fr" dirty="0"/>
              <a:t>Gitlab : une plateforme d’hébergement de dépôts Git,</a:t>
            </a:r>
            <a:r>
              <a:rPr lang="fr" baseline="0" dirty="0"/>
              <a:t> </a:t>
            </a:r>
            <a:r>
              <a:rPr lang="fr" dirty="0"/>
              <a:t>qui permet aux équipes de collaborer sur le code et offre plusieurs qualités favorisant l’approche devops</a:t>
            </a:r>
            <a:endParaRPr dirty="0"/>
          </a:p>
          <a:p>
            <a:pPr marL="0" lvl="0" indent="0" algn="l" rtl="0">
              <a:lnSpc>
                <a:spcPct val="100000"/>
              </a:lnSpc>
              <a:spcBef>
                <a:spcPts val="0"/>
              </a:spcBef>
              <a:spcAft>
                <a:spcPts val="0"/>
              </a:spcAft>
              <a:buSzPts val="1400"/>
              <a:buNone/>
            </a:pPr>
            <a:r>
              <a:rPr lang="fr" dirty="0"/>
              <a:t>Gitlab Runner : qui permet grâce à ses exécuteurs  de gérer les jobs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fr" dirty="0"/>
              <a:t>Ansible : qui est un outils de configuration, et qui</a:t>
            </a:r>
            <a:r>
              <a:rPr lang="fr-FR" dirty="0"/>
              <a:t>p</a:t>
            </a:r>
            <a:r>
              <a:rPr lang="fr" dirty="0"/>
              <a:t> automatise le déploiement</a:t>
            </a:r>
            <a:endParaRPr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chemeClr val="dk1"/>
              </a:buClr>
              <a:buSzPts val="1200"/>
              <a:buFont typeface="Calibri"/>
              <a:buNone/>
            </a:pPr>
            <a:r>
              <a:rPr lang="fr" dirty="0"/>
              <a:t>MySql : qui nous a permis de benéficier de la haute disponibilté de la BD et d’une scalabilité assez importante face aux differentes requettes de stockage,</a:t>
            </a:r>
            <a:endParaRPr dirty="0"/>
          </a:p>
          <a:p>
            <a:pPr marL="0" marR="0" lvl="0" indent="0" algn="l" rtl="0">
              <a:lnSpc>
                <a:spcPct val="100000"/>
              </a:lnSpc>
              <a:spcBef>
                <a:spcPts val="0"/>
              </a:spcBef>
              <a:spcAft>
                <a:spcPts val="0"/>
              </a:spcAft>
              <a:buClr>
                <a:schemeClr val="dk1"/>
              </a:buClr>
              <a:buSzPts val="1200"/>
              <a:buFont typeface="Calibri"/>
              <a:buNone/>
            </a:pPr>
            <a:r>
              <a:rPr lang="fr" dirty="0"/>
              <a:t>Docker:  comme outil de contenairisation</a:t>
            </a:r>
            <a:endParaRPr dirty="0"/>
          </a:p>
          <a:p>
            <a:pPr marL="0" lvl="0" indent="0">
              <a:buClr>
                <a:schemeClr val="dk1"/>
              </a:buClr>
              <a:buSzPts val="1100"/>
              <a:buFont typeface="Arial" panose="020B0604020202020204" pitchFamily="34" charset="0"/>
              <a:buNone/>
            </a:pPr>
            <a:r>
              <a:rPr lang="fr-FR" dirty="0" err="1"/>
              <a:t>SonarQube</a:t>
            </a:r>
            <a:r>
              <a:rPr lang="fr-FR" dirty="0"/>
              <a:t> : </a:t>
            </a:r>
            <a:r>
              <a:rPr lang="fr-FR" sz="1100" dirty="0">
                <a:solidFill>
                  <a:schemeClr val="dk1"/>
                </a:solidFill>
                <a:latin typeface="Livvic Light" pitchFamily="2" charset="0"/>
                <a:ea typeface="Roboto"/>
                <a:cs typeface="Roboto"/>
                <a:sym typeface="Roboto"/>
              </a:rPr>
              <a:t>Tester le  code source pour identifier les bugs à un stade précoce. </a:t>
            </a:r>
          </a:p>
          <a:p>
            <a:pPr marL="171450" indent="-171450">
              <a:buClr>
                <a:schemeClr val="dk1"/>
              </a:buClr>
              <a:buSzPts val="1100"/>
              <a:buFont typeface="Arial" panose="020B0604020202020204" pitchFamily="34" charset="0"/>
              <a:buChar char="•"/>
            </a:pPr>
            <a:r>
              <a:rPr lang="fr-FR" altLang="ko-KR" sz="1100" dirty="0">
                <a:latin typeface="Livvic Light" pitchFamily="2" charset="0"/>
                <a:cs typeface="Arial" pitchFamily="34" charset="0"/>
              </a:rPr>
              <a:t>Améliorer la qualité du code.</a:t>
            </a:r>
          </a:p>
          <a:p>
            <a:pPr marL="171450" indent="-171450">
              <a:buClr>
                <a:schemeClr val="dk1"/>
              </a:buClr>
              <a:buSzPts val="1100"/>
              <a:buFont typeface="Arial" panose="020B0604020202020204" pitchFamily="34" charset="0"/>
              <a:buChar char="•"/>
            </a:pPr>
            <a:r>
              <a:rPr lang="en-US" altLang="ko-KR" sz="1100" dirty="0" err="1">
                <a:latin typeface="Livvic Light" pitchFamily="2" charset="0"/>
                <a:cs typeface="Arial" pitchFamily="34" charset="0"/>
              </a:rPr>
              <a:t>Fournir</a:t>
            </a:r>
            <a:r>
              <a:rPr lang="en-US" altLang="ko-KR" sz="1100" dirty="0">
                <a:latin typeface="Livvic Light" pitchFamily="2" charset="0"/>
                <a:cs typeface="Arial" pitchFamily="34" charset="0"/>
              </a:rPr>
              <a:t> des rapports.</a:t>
            </a:r>
          </a:p>
          <a:p>
            <a:pPr marL="171450" indent="-171450">
              <a:buClr>
                <a:schemeClr val="dk1"/>
              </a:buClr>
              <a:buSzPts val="1100"/>
              <a:buFont typeface="Arial" panose="020B0604020202020204" pitchFamily="34" charset="0"/>
              <a:buChar char="•"/>
            </a:pPr>
            <a:r>
              <a:rPr lang="fr-FR" altLang="ko-KR" sz="1100" dirty="0">
                <a:latin typeface="Livvic Light" pitchFamily="2" charset="0"/>
                <a:cs typeface="Arial" pitchFamily="34" charset="0"/>
              </a:rPr>
              <a:t>S’intègre facilement dans les pipelines CI/CD.</a:t>
            </a:r>
            <a:endParaRPr lang="en-US" altLang="ko-KR" sz="1100" dirty="0">
              <a:latin typeface="Livvic Light" pitchFamily="2" charset="0"/>
              <a:cs typeface="Arial" pitchFamily="34" charset="0"/>
            </a:endParaRPr>
          </a:p>
          <a:p>
            <a:pPr marL="171450" indent="-171450">
              <a:buClr>
                <a:schemeClr val="dk1"/>
              </a:buClr>
              <a:buSzPts val="1100"/>
              <a:buFont typeface="Arial" panose="020B0604020202020204" pitchFamily="34" charset="0"/>
              <a:buChar char="•"/>
            </a:pPr>
            <a:endParaRPr lang="fr-FR" altLang="ko-KR" sz="1100" dirty="0">
              <a:latin typeface="Livvic Light" pitchFamily="2" charset="0"/>
              <a:cs typeface="Arial" pitchFamily="34" charset="0"/>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036" name="Google Shape;1036;ge37cae92b2_2_9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fr"/>
              <a:t>27</a:t>
            </a:fld>
            <a:endParaRPr/>
          </a:p>
        </p:txBody>
      </p:sp>
    </p:spTree>
    <p:extLst>
      <p:ext uri="{BB962C8B-B14F-4D97-AF65-F5344CB8AC3E}">
        <p14:creationId xmlns:p14="http://schemas.microsoft.com/office/powerpoint/2010/main" val="16661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e37cae92b2_2_9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ge37cae92b2_2_9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Pour déployer nos projets, nous utilisons une chaîne de déploiement CI/CD sur plusieurs étapes. </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Ceci est possible si nous ajoutons un fichier .gitlab-ci.yml au répertoire racine de notre projet, et configurer le projet</a:t>
            </a:r>
            <a:br>
              <a:rPr lang="fr" sz="1200" i="0" dirty="0">
                <a:solidFill>
                  <a:schemeClr val="dk1"/>
                </a:solidFill>
                <a:latin typeface="Calibri"/>
                <a:ea typeface="Calibri"/>
                <a:cs typeface="Calibri"/>
                <a:sym typeface="Calibri"/>
              </a:rPr>
            </a:br>
            <a:r>
              <a:rPr lang="fr" sz="1200" i="0" dirty="0">
                <a:solidFill>
                  <a:schemeClr val="dk1"/>
                </a:solidFill>
                <a:latin typeface="Calibri"/>
                <a:ea typeface="Calibri"/>
                <a:cs typeface="Calibri"/>
                <a:sym typeface="Calibri"/>
              </a:rPr>
              <a:t>gitLab pour utiliser un "Runner" qui va lancer nos tâches, par conséquent chaque commit ou push va déclencher notre pipeline CI/CD.</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 à chaque mise à jour du code une image docker sera générée et stocker dans Docker Hub </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Après l’application sera déployé  sur la machine DEV via le stage Deploy  du fichier .gitlab-ci.yml </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Et pour le déploiement de l’application sur la machine PROD, elle est faite par les opérateurs à travers la machine Ansible</a:t>
            </a:r>
            <a:endParaRPr sz="1200" i="0" dirty="0">
              <a:solidFill>
                <a:schemeClr val="dk1"/>
              </a:solidFill>
              <a:latin typeface="Calibri"/>
              <a:ea typeface="Calibri"/>
              <a:cs typeface="Calibri"/>
              <a:sym typeface="Calibri"/>
            </a:endParaRPr>
          </a:p>
        </p:txBody>
      </p:sp>
      <p:sp>
        <p:nvSpPr>
          <p:cNvPr id="1065" name="Google Shape;1065;ge37cae92b2_2_9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28</a:t>
            </a:fld>
            <a:endParaRPr/>
          </a:p>
        </p:txBody>
      </p:sp>
    </p:spTree>
    <p:extLst>
      <p:ext uri="{BB962C8B-B14F-4D97-AF65-F5344CB8AC3E}">
        <p14:creationId xmlns:p14="http://schemas.microsoft.com/office/powerpoint/2010/main" val="20879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e37cae92b2_2_10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e37cae92b2_2_10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Pour réaliser notre solution on </a:t>
            </a:r>
            <a:r>
              <a:rPr lang="fr" sz="1200" dirty="0">
                <a:solidFill>
                  <a:schemeClr val="dk1"/>
                </a:solidFill>
                <a:latin typeface="Calibri"/>
                <a:ea typeface="Calibri"/>
                <a:cs typeface="Calibri"/>
                <a:sym typeface="Calibri"/>
              </a:rPr>
              <a:t>a</a:t>
            </a:r>
            <a:r>
              <a:rPr lang="fr" sz="1200" i="0" dirty="0">
                <a:solidFill>
                  <a:schemeClr val="dk1"/>
                </a:solidFill>
                <a:latin typeface="Calibri"/>
                <a:ea typeface="Calibri"/>
                <a:cs typeface="Calibri"/>
                <a:sym typeface="Calibri"/>
              </a:rPr>
              <a:t> acheter des machines avec les spécificités suivantes :</a:t>
            </a:r>
          </a:p>
          <a:p>
            <a:pPr marL="0" lvl="0" indent="0" algn="l" rtl="0">
              <a:lnSpc>
                <a:spcPct val="100000"/>
              </a:lnSpc>
              <a:spcBef>
                <a:spcPts val="0"/>
              </a:spcBef>
              <a:spcAft>
                <a:spcPts val="0"/>
              </a:spcAft>
              <a:buSzPts val="1400"/>
              <a:buNone/>
            </a:pPr>
            <a:r>
              <a:rPr lang="fr-FR" sz="1200" i="0" dirty="0">
                <a:solidFill>
                  <a:schemeClr val="dk1"/>
                </a:solidFill>
                <a:latin typeface="Calibri"/>
                <a:cs typeface="Calibri"/>
                <a:sym typeface="Calibri"/>
              </a:rPr>
              <a:t>L</a:t>
            </a:r>
            <a:r>
              <a:rPr lang="fr" sz="1200" i="0" dirty="0">
                <a:solidFill>
                  <a:schemeClr val="dk1"/>
                </a:solidFill>
                <a:latin typeface="Calibri"/>
                <a:cs typeface="Calibri"/>
                <a:sym typeface="Calibri"/>
              </a:rPr>
              <a:t>es</a:t>
            </a:r>
            <a:r>
              <a:rPr lang="fr" sz="1200" i="0" baseline="0" dirty="0">
                <a:solidFill>
                  <a:schemeClr val="dk1"/>
                </a:solidFill>
                <a:latin typeface="Calibri"/>
                <a:cs typeface="Calibri"/>
                <a:sym typeface="Calibri"/>
              </a:rPr>
              <a:t> machines Gitlab , Gitlab Runner et Ansible avec 4 GB de RAM et 2 cores de CPU</a:t>
            </a:r>
          </a:p>
          <a:p>
            <a:pPr marL="0" lvl="0" indent="0" algn="l" rtl="0">
              <a:lnSpc>
                <a:spcPct val="100000"/>
              </a:lnSpc>
              <a:spcBef>
                <a:spcPts val="0"/>
              </a:spcBef>
              <a:spcAft>
                <a:spcPts val="0"/>
              </a:spcAft>
              <a:buSzPts val="1400"/>
              <a:buNone/>
            </a:pPr>
            <a:r>
              <a:rPr lang="fr" sz="1200" i="0" baseline="0" dirty="0">
                <a:solidFill>
                  <a:schemeClr val="dk1"/>
                </a:solidFill>
                <a:latin typeface="Calibri"/>
                <a:cs typeface="Calibri"/>
                <a:sym typeface="Calibri"/>
              </a:rPr>
              <a:t>Les machines DEV et PROD avec 1</a:t>
            </a:r>
            <a:r>
              <a:rPr lang="fr" sz="1100" i="0" baseline="0" dirty="0">
                <a:solidFill>
                  <a:schemeClr val="dk1"/>
                </a:solidFill>
                <a:latin typeface="Calibri"/>
                <a:cs typeface="Calibri"/>
                <a:sym typeface="Calibri"/>
              </a:rPr>
              <a:t> GB de RAM et 1 core de CPU</a:t>
            </a:r>
            <a:endParaRPr dirty="0"/>
          </a:p>
          <a:p>
            <a:pPr marL="0" lvl="0" indent="0" algn="l" rtl="0">
              <a:lnSpc>
                <a:spcPct val="100000"/>
              </a:lnSpc>
              <a:spcBef>
                <a:spcPts val="0"/>
              </a:spcBef>
              <a:spcAft>
                <a:spcPts val="0"/>
              </a:spcAft>
              <a:buSzPts val="1400"/>
              <a:buNone/>
            </a:pPr>
            <a:endParaRPr sz="1200" i="0" dirty="0">
              <a:solidFill>
                <a:schemeClr val="dk1"/>
              </a:solidFill>
              <a:latin typeface="Calibri"/>
              <a:ea typeface="Calibri"/>
              <a:cs typeface="Calibri"/>
              <a:sym typeface="Calibri"/>
            </a:endParaRPr>
          </a:p>
        </p:txBody>
      </p:sp>
      <p:sp>
        <p:nvSpPr>
          <p:cNvPr id="1111" name="Google Shape;1111;ge37cae92b2_2_10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29</a:t>
            </a:fld>
            <a:endParaRPr/>
          </a:p>
        </p:txBody>
      </p:sp>
    </p:spTree>
    <p:extLst>
      <p:ext uri="{BB962C8B-B14F-4D97-AF65-F5344CB8AC3E}">
        <p14:creationId xmlns:p14="http://schemas.microsoft.com/office/powerpoint/2010/main" val="766282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37cae92b2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e37cae92b2_2_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Font typeface="Calibri"/>
              <a:buChar char="-"/>
            </a:pPr>
            <a:r>
              <a:rPr lang="fr" sz="1200" b="0" i="0" u="none" strike="noStrike" cap="none" dirty="0">
                <a:solidFill>
                  <a:schemeClr val="dk1"/>
                </a:solidFill>
                <a:latin typeface="Calibri"/>
                <a:ea typeface="Calibri"/>
                <a:cs typeface="Calibri"/>
                <a:sym typeface="Calibri"/>
              </a:rPr>
              <a:t>Le projet que je présente est réalisé au sein de Talan consulting  pendant 4 mois dans le pôle intégration , Talan consulting crée en </a:t>
            </a:r>
            <a:r>
              <a:rPr lang="fr" sz="1200" b="1" dirty="0"/>
              <a:t> 2002 et </a:t>
            </a:r>
            <a:r>
              <a:rPr lang="fr" dirty="0"/>
              <a:t>s’est installée en Tunisie </a:t>
            </a:r>
            <a:r>
              <a:rPr lang="fr" sz="1200" b="1" dirty="0"/>
              <a:t>depuis </a:t>
            </a:r>
            <a:r>
              <a:rPr lang="fr" dirty="0"/>
              <a:t>2007</a:t>
            </a:r>
            <a:endParaRPr sz="1200" b="0" i="0" u="none" strike="noStrike" cap="none" dirty="0">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Calibri"/>
              <a:buChar char="-"/>
            </a:pPr>
            <a:r>
              <a:rPr lang="fr" dirty="0"/>
              <a:t>Elle compte plus de 3000 consultants </a:t>
            </a:r>
            <a:r>
              <a:rPr lang="fr" sz="1200" b="1" dirty="0"/>
              <a:t> et génère un chiffre d’affaire annuel de </a:t>
            </a:r>
            <a:r>
              <a:rPr lang="fr" sz="1200" b="0" i="0" u="none" strike="noStrike" cap="none" dirty="0">
                <a:solidFill>
                  <a:schemeClr val="dk1"/>
                </a:solidFill>
                <a:latin typeface="Calibri"/>
                <a:ea typeface="Calibri"/>
                <a:cs typeface="Calibri"/>
                <a:sym typeface="Calibri"/>
              </a:rPr>
              <a:t>400 million d’euros</a:t>
            </a:r>
            <a:endParaRPr dirty="0"/>
          </a:p>
          <a:p>
            <a:pPr marL="457200" lvl="0" indent="-228600" algn="l" rtl="0">
              <a:lnSpc>
                <a:spcPct val="100000"/>
              </a:lnSpc>
              <a:spcBef>
                <a:spcPts val="0"/>
              </a:spcBef>
              <a:spcAft>
                <a:spcPts val="0"/>
              </a:spcAft>
              <a:buSzPts val="1400"/>
              <a:buFont typeface="Calibri"/>
              <a:buChar char="-"/>
            </a:pPr>
            <a:r>
              <a:rPr lang="fr" sz="1200" b="0" i="0" u="none" strike="noStrike" cap="none" dirty="0">
                <a:solidFill>
                  <a:schemeClr val="dk1"/>
                </a:solidFill>
                <a:latin typeface="Calibri"/>
                <a:ea typeface="Calibri"/>
                <a:cs typeface="Calibri"/>
                <a:sym typeface="Calibri"/>
              </a:rPr>
              <a:t>La mission principale de Talan est l’intégration …</a:t>
            </a:r>
            <a:endParaRPr dirty="0"/>
          </a:p>
          <a:p>
            <a:pPr marL="457200" lvl="0" indent="-228600" algn="l" rtl="0">
              <a:lnSpc>
                <a:spcPct val="100000"/>
              </a:lnSpc>
              <a:spcBef>
                <a:spcPts val="0"/>
              </a:spcBef>
              <a:spcAft>
                <a:spcPts val="0"/>
              </a:spcAft>
              <a:buSzPts val="1400"/>
              <a:buFont typeface="Calibri"/>
              <a:buChar char="-"/>
            </a:pPr>
            <a:r>
              <a:rPr lang="fr" sz="1200" b="0" i="0" u="none" strike="noStrike" cap="none" dirty="0">
                <a:solidFill>
                  <a:schemeClr val="dk1"/>
                </a:solidFill>
                <a:latin typeface="Calibri"/>
                <a:ea typeface="Calibri"/>
                <a:cs typeface="Calibri"/>
                <a:sym typeface="Calibri"/>
              </a:rPr>
              <a:t>Parmi ses secteurs d’activités on cite :</a:t>
            </a:r>
            <a:endParaRPr dirty="0"/>
          </a:p>
          <a:p>
            <a:pPr marL="457200" lvl="0" indent="-139700" algn="l" rtl="0">
              <a:lnSpc>
                <a:spcPct val="100000"/>
              </a:lnSpc>
              <a:spcBef>
                <a:spcPts val="0"/>
              </a:spcBef>
              <a:spcAft>
                <a:spcPts val="0"/>
              </a:spcAft>
              <a:buSzPts val="1400"/>
              <a:buFont typeface="Calibri"/>
              <a:buNone/>
            </a:pPr>
            <a:endParaRPr sz="1200" b="0" i="0" u="none" strike="noStrike" cap="none"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SzPts val="1400"/>
              <a:buNone/>
            </a:pPr>
            <a:endParaRPr dirty="0"/>
          </a:p>
        </p:txBody>
      </p:sp>
      <p:sp>
        <p:nvSpPr>
          <p:cNvPr id="198" name="Google Shape;198;ge37cae92b2_2_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f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789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37cae92b2_2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ge37cae92b2_2_10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Microsoft Azure fournit plusieurs types de machines dont on trouve une machine de type B2s qui a 4GB de  RAM et 2 cores de CPU (elle a le plus bas prix en USA Est avec 30,37$US/mois) et la machine B1s qui a 1GB de  RAM et 1 core de CPU  (elle a le plus bas prix en USA Est avec 7,59$US/mois)</a:t>
            </a:r>
            <a:endParaRPr sz="1200" i="0" dirty="0">
              <a:solidFill>
                <a:schemeClr val="dk1"/>
              </a:solidFill>
              <a:latin typeface="Calibri"/>
              <a:ea typeface="Calibri"/>
              <a:cs typeface="Calibri"/>
              <a:sym typeface="Calibri"/>
            </a:endParaRPr>
          </a:p>
        </p:txBody>
      </p:sp>
      <p:sp>
        <p:nvSpPr>
          <p:cNvPr id="1128" name="Google Shape;1128;ge37cae92b2_2_10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30</a:t>
            </a:fld>
            <a:endParaRPr/>
          </a:p>
        </p:txBody>
      </p:sp>
    </p:spTree>
    <p:extLst>
      <p:ext uri="{BB962C8B-B14F-4D97-AF65-F5344CB8AC3E}">
        <p14:creationId xmlns:p14="http://schemas.microsoft.com/office/powerpoint/2010/main" val="2913284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e37cae92b2_2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ge37cae92b2_2_10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Tout d’abord il faut hébérger le dépôt git sur le serveur Gitlab</a:t>
            </a:r>
            <a:endParaRPr dirty="0"/>
          </a:p>
        </p:txBody>
      </p:sp>
      <p:sp>
        <p:nvSpPr>
          <p:cNvPr id="1145" name="Google Shape;1145;ge37cae92b2_2_10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31</a:t>
            </a:fld>
            <a:endParaRPr/>
          </a:p>
        </p:txBody>
      </p:sp>
    </p:spTree>
    <p:extLst>
      <p:ext uri="{BB962C8B-B14F-4D97-AF65-F5344CB8AC3E}">
        <p14:creationId xmlns:p14="http://schemas.microsoft.com/office/powerpoint/2010/main" val="2013894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e37cae92b2_2_10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9" name="Google Shape;1159;ge37cae92b2_2_10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Ensuite on prépare un fichier </a:t>
            </a:r>
            <a:r>
              <a:rPr lang="fr" sz="1200" i="0" dirty="0">
                <a:solidFill>
                  <a:schemeClr val="dk1"/>
                </a:solidFill>
                <a:latin typeface="Calibri"/>
                <a:ea typeface="Calibri"/>
                <a:cs typeface="Calibri"/>
                <a:sym typeface="Calibri"/>
              </a:rPr>
              <a:t>.gitlab-ci.yml qui comporte 4 stages:</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Build</a:t>
            </a:r>
          </a:p>
          <a:p>
            <a:pPr marL="0" lvl="0" indent="0" algn="l" rtl="0">
              <a:lnSpc>
                <a:spcPct val="100000"/>
              </a:lnSpc>
              <a:spcBef>
                <a:spcPts val="0"/>
              </a:spcBef>
              <a:spcAft>
                <a:spcPts val="0"/>
              </a:spcAft>
              <a:buSzPts val="1400"/>
              <a:buNone/>
            </a:pPr>
            <a:r>
              <a:rPr lang="fr" sz="1200" i="0" dirty="0">
                <a:solidFill>
                  <a:schemeClr val="dk1"/>
                </a:solidFill>
                <a:latin typeface="Calibri"/>
                <a:cs typeface="Calibri"/>
                <a:sym typeface="Calibri"/>
              </a:rPr>
              <a:t>Test</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Release </a:t>
            </a:r>
            <a:endParaRPr dirty="0"/>
          </a:p>
          <a:p>
            <a:pPr marL="0" lvl="0" indent="0" algn="l" rtl="0">
              <a:lnSpc>
                <a:spcPct val="100000"/>
              </a:lnSpc>
              <a:spcBef>
                <a:spcPts val="0"/>
              </a:spcBef>
              <a:spcAft>
                <a:spcPts val="0"/>
              </a:spcAft>
              <a:buSzPts val="1400"/>
              <a:buNone/>
            </a:pPr>
            <a:r>
              <a:rPr lang="fr" sz="1200" i="0" dirty="0">
                <a:solidFill>
                  <a:schemeClr val="dk1"/>
                </a:solidFill>
                <a:latin typeface="Calibri"/>
                <a:ea typeface="Calibri"/>
                <a:cs typeface="Calibri"/>
                <a:sym typeface="Calibri"/>
              </a:rPr>
              <a:t>Et Deploy</a:t>
            </a:r>
            <a:endParaRPr dirty="0"/>
          </a:p>
        </p:txBody>
      </p:sp>
      <p:sp>
        <p:nvSpPr>
          <p:cNvPr id="1160" name="Google Shape;1160;ge37cae92b2_2_10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32</a:t>
            </a:fld>
            <a:endParaRPr/>
          </a:p>
        </p:txBody>
      </p:sp>
    </p:spTree>
    <p:extLst>
      <p:ext uri="{BB962C8B-B14F-4D97-AF65-F5344CB8AC3E}">
        <p14:creationId xmlns:p14="http://schemas.microsoft.com/office/powerpoint/2010/main" val="736447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e37cae92b2_2_10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ge37cae92b2_2_10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Puis on accède à la machine gitlab Runner et on prépare 2 runners :</a:t>
            </a:r>
            <a:endParaRPr/>
          </a:p>
          <a:p>
            <a:pPr marL="0" lvl="0" indent="0" algn="l" rtl="0">
              <a:lnSpc>
                <a:spcPct val="100000"/>
              </a:lnSpc>
              <a:spcBef>
                <a:spcPts val="0"/>
              </a:spcBef>
              <a:spcAft>
                <a:spcPts val="0"/>
              </a:spcAft>
              <a:buSzPts val="1400"/>
              <a:buNone/>
            </a:pPr>
            <a:r>
              <a:rPr lang="fr"/>
              <a:t>Un pour les stages build et Release car il va contenir l’image docker </a:t>
            </a:r>
            <a:endParaRPr/>
          </a:p>
          <a:p>
            <a:pPr marL="0" lvl="0" indent="0" algn="l" rtl="0">
              <a:lnSpc>
                <a:spcPct val="100000"/>
              </a:lnSpc>
              <a:spcBef>
                <a:spcPts val="0"/>
              </a:spcBef>
              <a:spcAft>
                <a:spcPts val="0"/>
              </a:spcAft>
              <a:buSzPts val="1400"/>
              <a:buNone/>
            </a:pPr>
            <a:r>
              <a:rPr lang="fr"/>
              <a:t>Et l’autre pour le stage Deploy  car il va contenir l’image Ansible</a:t>
            </a:r>
            <a:endParaRPr/>
          </a:p>
        </p:txBody>
      </p:sp>
      <p:sp>
        <p:nvSpPr>
          <p:cNvPr id="1182" name="Google Shape;1182;ge37cae92b2_2_10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33</a:t>
            </a:fld>
            <a:endParaRPr/>
          </a:p>
        </p:txBody>
      </p:sp>
    </p:spTree>
    <p:extLst>
      <p:ext uri="{BB962C8B-B14F-4D97-AF65-F5344CB8AC3E}">
        <p14:creationId xmlns:p14="http://schemas.microsoft.com/office/powerpoint/2010/main" val="1971485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e37cae92b2_2_1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e37cae92b2_2_1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Après leur enregistrement on les trouve présents et  actifs sur gitlab</a:t>
            </a:r>
            <a:endParaRPr/>
          </a:p>
          <a:p>
            <a:pPr marL="0" lvl="0" indent="0" algn="l" rtl="0">
              <a:lnSpc>
                <a:spcPct val="100000"/>
              </a:lnSpc>
              <a:spcBef>
                <a:spcPts val="0"/>
              </a:spcBef>
              <a:spcAft>
                <a:spcPts val="0"/>
              </a:spcAft>
              <a:buSzPts val="1400"/>
              <a:buNone/>
            </a:pPr>
            <a:endParaRPr/>
          </a:p>
        </p:txBody>
      </p:sp>
      <p:sp>
        <p:nvSpPr>
          <p:cNvPr id="1200" name="Google Shape;1200;ge37cae92b2_2_1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34</a:t>
            </a:fld>
            <a:endParaRPr/>
          </a:p>
        </p:txBody>
      </p:sp>
    </p:spTree>
    <p:extLst>
      <p:ext uri="{BB962C8B-B14F-4D97-AF65-F5344CB8AC3E}">
        <p14:creationId xmlns:p14="http://schemas.microsoft.com/office/powerpoint/2010/main" val="416315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Ensuite on fait notre audit de code source automatisé avec :</a:t>
            </a:r>
          </a:p>
          <a:p>
            <a:r>
              <a:rPr lang="fr-FR" dirty="0"/>
              <a:t>L’intégration de sonar dans </a:t>
            </a:r>
            <a:r>
              <a:rPr lang="fr-FR" dirty="0" err="1"/>
              <a:t>gitlab</a:t>
            </a:r>
            <a:r>
              <a:rPr lang="fr-FR" dirty="0"/>
              <a:t> ci</a:t>
            </a:r>
          </a:p>
          <a:p>
            <a:r>
              <a:rPr lang="fr-FR" dirty="0"/>
              <a:t>Génération de rapport de test de code </a:t>
            </a:r>
          </a:p>
          <a:p>
            <a:r>
              <a:rPr lang="fr-FR" dirty="0"/>
              <a:t>Et finalement configuration des notifications par mail </a:t>
            </a:r>
          </a:p>
        </p:txBody>
      </p:sp>
    </p:spTree>
    <p:extLst>
      <p:ext uri="{BB962C8B-B14F-4D97-AF65-F5344CB8AC3E}">
        <p14:creationId xmlns:p14="http://schemas.microsoft.com/office/powerpoint/2010/main" val="30767165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e37cae92b2_2_1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ge37cae92b2_2_1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Ensuite On ajoute un playbook qui est exécutable sur plusieurs environnements </a:t>
            </a:r>
            <a:endParaRPr dirty="0"/>
          </a:p>
          <a:p>
            <a:pPr marL="0" lvl="0" indent="0" algn="l" rtl="0">
              <a:lnSpc>
                <a:spcPct val="100000"/>
              </a:lnSpc>
              <a:spcBef>
                <a:spcPts val="0"/>
              </a:spcBef>
              <a:spcAft>
                <a:spcPts val="0"/>
              </a:spcAft>
              <a:buSzPts val="1400"/>
              <a:buNone/>
            </a:pPr>
            <a:endParaRPr dirty="0"/>
          </a:p>
        </p:txBody>
      </p:sp>
      <p:sp>
        <p:nvSpPr>
          <p:cNvPr id="1215" name="Google Shape;1215;ge37cae92b2_2_1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36</a:t>
            </a:fld>
            <a:endParaRPr/>
          </a:p>
        </p:txBody>
      </p:sp>
    </p:spTree>
    <p:extLst>
      <p:ext uri="{BB962C8B-B14F-4D97-AF65-F5344CB8AC3E}">
        <p14:creationId xmlns:p14="http://schemas.microsoft.com/office/powerpoint/2010/main" val="2092501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e37cae92b2_2_1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e37cae92b2_2_1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Puis on ajoute un inventory pour l’environnement DEV</a:t>
            </a:r>
            <a:endParaRPr/>
          </a:p>
        </p:txBody>
      </p:sp>
      <p:sp>
        <p:nvSpPr>
          <p:cNvPr id="1230" name="Google Shape;1230;ge37cae92b2_2_1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37</a:t>
            </a:fld>
            <a:endParaRPr/>
          </a:p>
        </p:txBody>
      </p:sp>
    </p:spTree>
    <p:extLst>
      <p:ext uri="{BB962C8B-B14F-4D97-AF65-F5344CB8AC3E}">
        <p14:creationId xmlns:p14="http://schemas.microsoft.com/office/powerpoint/2010/main" val="128349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e37cae92b2_2_1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4" name="Google Shape;1244;ge37cae92b2_2_1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et un</a:t>
            </a:r>
            <a:r>
              <a:rPr lang="fr" baseline="0" dirty="0"/>
              <a:t> </a:t>
            </a:r>
            <a:r>
              <a:rPr lang="fr" dirty="0"/>
              <a:t>autre pour l’environnement PROD</a:t>
            </a:r>
            <a:endParaRPr dirty="0"/>
          </a:p>
          <a:p>
            <a:pPr marL="0" lvl="0" indent="0" algn="l" rtl="0">
              <a:lnSpc>
                <a:spcPct val="100000"/>
              </a:lnSpc>
              <a:spcBef>
                <a:spcPts val="0"/>
              </a:spcBef>
              <a:spcAft>
                <a:spcPts val="0"/>
              </a:spcAft>
              <a:buSzPts val="1400"/>
              <a:buNone/>
            </a:pPr>
            <a:r>
              <a:rPr lang="fr" dirty="0"/>
              <a:t> </a:t>
            </a:r>
            <a:endParaRPr dirty="0"/>
          </a:p>
          <a:p>
            <a:pPr marL="0" lvl="0" indent="0" algn="l" rtl="0">
              <a:lnSpc>
                <a:spcPct val="100000"/>
              </a:lnSpc>
              <a:spcBef>
                <a:spcPts val="0"/>
              </a:spcBef>
              <a:spcAft>
                <a:spcPts val="0"/>
              </a:spcAft>
              <a:buSzPts val="1400"/>
              <a:buNone/>
            </a:pPr>
            <a:endParaRPr dirty="0"/>
          </a:p>
        </p:txBody>
      </p:sp>
      <p:sp>
        <p:nvSpPr>
          <p:cNvPr id="1245" name="Google Shape;1245;ge37cae92b2_2_1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38</a:t>
            </a:fld>
            <a:endParaRPr/>
          </a:p>
        </p:txBody>
      </p:sp>
    </p:spTree>
    <p:extLst>
      <p:ext uri="{BB962C8B-B14F-4D97-AF65-F5344CB8AC3E}">
        <p14:creationId xmlns:p14="http://schemas.microsoft.com/office/powerpoint/2010/main" val="4239336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e37cae92b2_2_1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9" name="Google Shape;1259;ge37cae92b2_2_1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Dans la racine du projet Git on ajout un dossier nommé « ansible » qui contient un playbook nommé Deploy.yml et un dossier inventories qui comporte 2 fichiers  inventory.yml  un pour la machine DEV  et l’autre pour la machine PROD</a:t>
            </a:r>
            <a:endParaRPr/>
          </a:p>
          <a:p>
            <a:pPr marL="0" lvl="0" indent="0" algn="l" rtl="0">
              <a:lnSpc>
                <a:spcPct val="100000"/>
              </a:lnSpc>
              <a:spcBef>
                <a:spcPts val="0"/>
              </a:spcBef>
              <a:spcAft>
                <a:spcPts val="0"/>
              </a:spcAft>
              <a:buSzPts val="1400"/>
              <a:buNone/>
            </a:pPr>
            <a:endParaRPr/>
          </a:p>
        </p:txBody>
      </p:sp>
      <p:sp>
        <p:nvSpPr>
          <p:cNvPr id="1260" name="Google Shape;1260;ge37cae92b2_2_1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39</a:t>
            </a:fld>
            <a:endParaRPr/>
          </a:p>
        </p:txBody>
      </p:sp>
    </p:spTree>
    <p:extLst>
      <p:ext uri="{BB962C8B-B14F-4D97-AF65-F5344CB8AC3E}">
        <p14:creationId xmlns:p14="http://schemas.microsoft.com/office/powerpoint/2010/main" val="215710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37cae92b2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e37cae92b2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dirty="0"/>
              <a:t>Traditionnellement</a:t>
            </a:r>
            <a:r>
              <a:rPr lang="fr" sz="1200" b="0" strike="noStrike" dirty="0">
                <a:solidFill>
                  <a:srgbClr val="000000"/>
                </a:solidFill>
                <a:latin typeface="Arial"/>
                <a:ea typeface="Arial"/>
                <a:cs typeface="Arial"/>
                <a:sym typeface="Arial"/>
              </a:rPr>
              <a:t>, on avait une </a:t>
            </a:r>
            <a:r>
              <a:rPr lang="fr" sz="1200" dirty="0"/>
              <a:t>barrière</a:t>
            </a:r>
            <a:r>
              <a:rPr lang="fr" sz="1200" b="0" strike="noStrike" dirty="0">
                <a:solidFill>
                  <a:srgbClr val="000000"/>
                </a:solidFill>
                <a:latin typeface="Arial"/>
                <a:ea typeface="Arial"/>
                <a:cs typeface="Arial"/>
                <a:sym typeface="Arial"/>
              </a:rPr>
              <a:t> séparant les  équipes de développement et des opérations. </a:t>
            </a:r>
            <a:endParaRPr dirty="0"/>
          </a:p>
          <a:p>
            <a:pPr marL="0" marR="0" lvl="0" indent="0" algn="l" rtl="0">
              <a:lnSpc>
                <a:spcPct val="100000"/>
              </a:lnSpc>
              <a:spcBef>
                <a:spcPts val="0"/>
              </a:spcBef>
              <a:spcAft>
                <a:spcPts val="0"/>
              </a:spcAft>
              <a:buClr>
                <a:srgbClr val="000000"/>
              </a:buClr>
              <a:buSzPts val="1200"/>
              <a:buFont typeface="Arial"/>
              <a:buNone/>
            </a:pPr>
            <a:r>
              <a:rPr lang="fr" sz="1200" b="0" strike="noStrike" dirty="0">
                <a:solidFill>
                  <a:srgbClr val="000000"/>
                </a:solidFill>
                <a:latin typeface="Arial"/>
                <a:ea typeface="Arial"/>
                <a:cs typeface="Arial"/>
                <a:sym typeface="Arial"/>
              </a:rPr>
              <a:t>En développant les fonctionnalités de l’application  , les développeurs n’ont aucune idée sur les exigences des opérateurs donc beaucoup de problème peuvent y résulter: retard de </a:t>
            </a:r>
            <a:r>
              <a:rPr lang="fr" sz="1200" dirty="0"/>
              <a:t>livraison</a:t>
            </a:r>
            <a:r>
              <a:rPr lang="fr" sz="1200" b="0" strike="noStrike" dirty="0">
                <a:solidFill>
                  <a:srgbClr val="000000"/>
                </a:solidFill>
                <a:latin typeface="Arial"/>
                <a:ea typeface="Arial"/>
                <a:cs typeface="Arial"/>
                <a:sym typeface="Arial"/>
              </a:rPr>
              <a:t> , des  erreurs, etc .</a:t>
            </a:r>
            <a:r>
              <a:rPr lang="fr" sz="1200" b="0" i="0"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rgbClr val="000000"/>
              </a:buClr>
              <a:buSzPts val="1200"/>
              <a:buFont typeface="Arial"/>
              <a:buNone/>
            </a:pPr>
            <a:r>
              <a:rPr lang="fr" sz="1200" b="0" i="0" dirty="0">
                <a:solidFill>
                  <a:schemeClr val="dk1"/>
                </a:solidFill>
                <a:latin typeface="Calibri"/>
                <a:ea typeface="Calibri"/>
                <a:cs typeface="Calibri"/>
                <a:sym typeface="Calibri"/>
              </a:rPr>
              <a:t>les équipes de développement et </a:t>
            </a:r>
            <a:r>
              <a:rPr lang="fr" sz="1200" b="0" strike="noStrike" dirty="0">
                <a:solidFill>
                  <a:srgbClr val="000000"/>
                </a:solidFill>
                <a:latin typeface="Arial"/>
                <a:ea typeface="Arial"/>
                <a:cs typeface="Arial"/>
                <a:sym typeface="Arial"/>
              </a:rPr>
              <a:t>des opérations</a:t>
            </a:r>
            <a:r>
              <a:rPr lang="fr" sz="1200" b="0" i="0" dirty="0">
                <a:solidFill>
                  <a:schemeClr val="dk1"/>
                </a:solidFill>
                <a:latin typeface="Calibri"/>
                <a:ea typeface="Calibri"/>
                <a:cs typeface="Calibri"/>
                <a:sym typeface="Calibri"/>
              </a:rPr>
              <a:t> sont généralement en conflit</a:t>
            </a:r>
            <a:endParaRPr dirty="0"/>
          </a:p>
          <a:p>
            <a:pPr marL="0" marR="0" lvl="0" indent="0" algn="l" rtl="0">
              <a:lnSpc>
                <a:spcPct val="100000"/>
              </a:lnSpc>
              <a:spcBef>
                <a:spcPts val="0"/>
              </a:spcBef>
              <a:spcAft>
                <a:spcPts val="0"/>
              </a:spcAft>
              <a:buClr>
                <a:schemeClr val="dk1"/>
              </a:buClr>
              <a:buSzPts val="1200"/>
              <a:buFont typeface="Calibri"/>
              <a:buNone/>
            </a:pPr>
            <a:r>
              <a:rPr lang="fr" sz="1200" b="0" i="0" dirty="0">
                <a:solidFill>
                  <a:schemeClr val="dk1"/>
                </a:solidFill>
                <a:latin typeface="Calibri"/>
                <a:ea typeface="Calibri"/>
                <a:cs typeface="Calibri"/>
                <a:sym typeface="Calibri"/>
              </a:rPr>
              <a:t>Après un déploiement de production problématique et chaotique qui a provoqué des temps d'arrêt importants pour les  entreprises , ils se demandent si leur déploiement a brisé quoi que ce soit dans la fonctionnalité de production existante :</a:t>
            </a:r>
            <a:endParaRPr sz="1400" b="0" strike="noStrik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fr" sz="1200" b="0" i="0" dirty="0">
                <a:solidFill>
                  <a:schemeClr val="dk1"/>
                </a:solidFill>
                <a:latin typeface="Calibri"/>
                <a:ea typeface="Calibri"/>
                <a:cs typeface="Calibri"/>
                <a:sym typeface="Calibri"/>
              </a:rPr>
              <a:t>Processus manuels</a:t>
            </a:r>
            <a:endParaRPr dirty="0"/>
          </a:p>
          <a:p>
            <a:pPr marL="0" marR="0" lvl="0" indent="0" algn="l" rtl="0">
              <a:lnSpc>
                <a:spcPct val="100000"/>
              </a:lnSpc>
              <a:spcBef>
                <a:spcPts val="0"/>
              </a:spcBef>
              <a:spcAft>
                <a:spcPts val="0"/>
              </a:spcAft>
              <a:buClr>
                <a:schemeClr val="dk1"/>
              </a:buClr>
              <a:buSzPts val="1200"/>
              <a:buFont typeface="Calibri"/>
              <a:buNone/>
            </a:pPr>
            <a:r>
              <a:rPr lang="fr" sz="1200" b="0" i="0" dirty="0">
                <a:solidFill>
                  <a:schemeClr val="dk1"/>
                </a:solidFill>
                <a:latin typeface="Calibri"/>
                <a:ea typeface="Calibri"/>
                <a:cs typeface="Calibri"/>
                <a:sym typeface="Calibri"/>
              </a:rPr>
              <a:t>Environnements incohérents</a:t>
            </a:r>
            <a:endParaRPr dirty="0"/>
          </a:p>
          <a:p>
            <a:pPr marL="0" marR="0" lvl="0" indent="0" algn="l" rtl="0">
              <a:lnSpc>
                <a:spcPct val="100000"/>
              </a:lnSpc>
              <a:spcBef>
                <a:spcPts val="0"/>
              </a:spcBef>
              <a:spcAft>
                <a:spcPts val="0"/>
              </a:spcAft>
              <a:buClr>
                <a:schemeClr val="dk1"/>
              </a:buClr>
              <a:buSzPts val="1200"/>
              <a:buFont typeface="Calibri"/>
              <a:buNone/>
            </a:pPr>
            <a:r>
              <a:rPr lang="fr" sz="1200" b="0" i="0" dirty="0">
                <a:solidFill>
                  <a:schemeClr val="dk1"/>
                </a:solidFill>
                <a:latin typeface="Calibri"/>
                <a:ea typeface="Calibri"/>
                <a:cs typeface="Calibri"/>
                <a:sym typeface="Calibri"/>
              </a:rPr>
              <a:t>Déploiements manuels</a:t>
            </a:r>
            <a:endParaRPr dirty="0"/>
          </a:p>
          <a:p>
            <a:pPr marL="0" marR="0" lvl="0" indent="0" algn="l" rtl="0">
              <a:lnSpc>
                <a:spcPct val="100000"/>
              </a:lnSpc>
              <a:spcBef>
                <a:spcPts val="0"/>
              </a:spcBef>
              <a:spcAft>
                <a:spcPts val="0"/>
              </a:spcAft>
              <a:buClr>
                <a:schemeClr val="dk1"/>
              </a:buClr>
              <a:buSzPts val="1200"/>
              <a:buFont typeface="Calibri"/>
              <a:buNone/>
            </a:pPr>
            <a:r>
              <a:rPr lang="fr" sz="1200" b="0" i="0" dirty="0">
                <a:solidFill>
                  <a:schemeClr val="dk1"/>
                </a:solidFill>
                <a:latin typeface="Calibri"/>
                <a:ea typeface="Calibri"/>
                <a:cs typeface="Calibri"/>
                <a:sym typeface="Calibri"/>
              </a:rPr>
              <a:t>Test manuel</a:t>
            </a:r>
            <a:endParaRPr dirty="0"/>
          </a:p>
          <a:p>
            <a:pPr marL="0" lvl="0" indent="0" algn="l" rtl="0">
              <a:lnSpc>
                <a:spcPct val="100000"/>
              </a:lnSpc>
              <a:spcBef>
                <a:spcPts val="0"/>
              </a:spcBef>
              <a:spcAft>
                <a:spcPts val="0"/>
              </a:spcAft>
              <a:buSzPts val="1400"/>
              <a:buNone/>
            </a:pPr>
            <a:endParaRPr dirty="0"/>
          </a:p>
        </p:txBody>
      </p:sp>
      <p:sp>
        <p:nvSpPr>
          <p:cNvPr id="224" name="Google Shape;224;ge37cae92b2_2_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a:t>
            </a:fld>
            <a:endParaRPr/>
          </a:p>
        </p:txBody>
      </p:sp>
    </p:spTree>
    <p:extLst>
      <p:ext uri="{BB962C8B-B14F-4D97-AF65-F5344CB8AC3E}">
        <p14:creationId xmlns:p14="http://schemas.microsoft.com/office/powerpoint/2010/main" val="1164010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37cae92b2_2_1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3" name="Google Shape;1293;ge37cae92b2_2_1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Si tout va bien tous les stages passent avec succès</a:t>
            </a:r>
            <a:endParaRPr/>
          </a:p>
        </p:txBody>
      </p:sp>
      <p:sp>
        <p:nvSpPr>
          <p:cNvPr id="1294" name="Google Shape;1294;ge37cae92b2_2_1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40</a:t>
            </a:fld>
            <a:endParaRPr/>
          </a:p>
        </p:txBody>
      </p:sp>
    </p:spTree>
    <p:extLst>
      <p:ext uri="{BB962C8B-B14F-4D97-AF65-F5344CB8AC3E}">
        <p14:creationId xmlns:p14="http://schemas.microsoft.com/office/powerpoint/2010/main" val="4153750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e37cae92b2_2_1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ge37cae92b2_2_12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a:t>Et on trouve notre image docker dans notre répertoire docker Hub</a:t>
            </a:r>
            <a:endParaRPr/>
          </a:p>
        </p:txBody>
      </p:sp>
      <p:sp>
        <p:nvSpPr>
          <p:cNvPr id="1309" name="Google Shape;1309;ge37cae92b2_2_12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41</a:t>
            </a:fld>
            <a:endParaRPr/>
          </a:p>
        </p:txBody>
      </p:sp>
    </p:spTree>
    <p:extLst>
      <p:ext uri="{BB962C8B-B14F-4D97-AF65-F5344CB8AC3E}">
        <p14:creationId xmlns:p14="http://schemas.microsoft.com/office/powerpoint/2010/main" val="2319629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37cae92b2_2_1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3" name="Google Shape;1323;ge37cae92b2_2_12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Maintenant sur n’importe quel navigateur on tape l’adresse ip de la machine DEV : le port de l’application et voilà notre application est déployé</a:t>
            </a:r>
            <a:endParaRPr dirty="0"/>
          </a:p>
        </p:txBody>
      </p:sp>
      <p:sp>
        <p:nvSpPr>
          <p:cNvPr id="1324" name="Google Shape;1324;ge37cae92b2_2_12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42</a:t>
            </a:fld>
            <a:endParaRPr/>
          </a:p>
        </p:txBody>
      </p:sp>
    </p:spTree>
    <p:extLst>
      <p:ext uri="{BB962C8B-B14F-4D97-AF65-F5344CB8AC3E}">
        <p14:creationId xmlns:p14="http://schemas.microsoft.com/office/powerpoint/2010/main" val="1157921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e37cae92b2_2_1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ge37cae92b2_2_12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De l’autre part </a:t>
            </a:r>
            <a:r>
              <a:rPr lang="fr-FR" dirty="0"/>
              <a:t>l’opérateur</a:t>
            </a:r>
            <a:r>
              <a:rPr lang="fr" dirty="0"/>
              <a:t> accède au contrôleur Ansible et exécute ce script qui  permet la mise à jour du dépôt git et l’exécution du playbook et de l’inventory de la machine PROD</a:t>
            </a:r>
            <a:endParaRPr dirty="0"/>
          </a:p>
        </p:txBody>
      </p:sp>
      <p:sp>
        <p:nvSpPr>
          <p:cNvPr id="1339" name="Google Shape;1339;ge37cae92b2_2_12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43</a:t>
            </a:fld>
            <a:endParaRPr/>
          </a:p>
        </p:txBody>
      </p:sp>
    </p:spTree>
    <p:extLst>
      <p:ext uri="{BB962C8B-B14F-4D97-AF65-F5344CB8AC3E}">
        <p14:creationId xmlns:p14="http://schemas.microsoft.com/office/powerpoint/2010/main" val="3646085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e37cae92b2_2_1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3" name="Google Shape;1353;ge37cae92b2_2_12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Maintenant sur n’importe quel navigateur on met l’adresse ip de la machine PROD : le port de l’application et voilà notre application est déployé</a:t>
            </a:r>
            <a:endParaRPr dirty="0"/>
          </a:p>
        </p:txBody>
      </p:sp>
      <p:sp>
        <p:nvSpPr>
          <p:cNvPr id="1354" name="Google Shape;1354;ge37cae92b2_2_12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44</a:t>
            </a:fld>
            <a:endParaRPr/>
          </a:p>
        </p:txBody>
      </p:sp>
    </p:spTree>
    <p:extLst>
      <p:ext uri="{BB962C8B-B14F-4D97-AF65-F5344CB8AC3E}">
        <p14:creationId xmlns:p14="http://schemas.microsoft.com/office/powerpoint/2010/main" val="1586333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e37cae92b2_2_12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fr" b="1"/>
              <a:t>On va finalement terminer notre présentation  avec la dernière partie « conclusions et perspectives »</a:t>
            </a:r>
            <a:endParaRPr b="1"/>
          </a:p>
        </p:txBody>
      </p:sp>
      <p:sp>
        <p:nvSpPr>
          <p:cNvPr id="1368" name="Google Shape;1368;ge37cae92b2_2_1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386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e37cae92b2_2_1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e37cae92b2_2_13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200" b="0" i="0" dirty="0">
                <a:solidFill>
                  <a:schemeClr val="dk1"/>
                </a:solidFill>
                <a:latin typeface="Calibri"/>
                <a:ea typeface="Calibri"/>
                <a:cs typeface="Calibri"/>
                <a:sym typeface="Calibri"/>
              </a:rPr>
              <a:t>Nous sommes parvenus par le biais de ce projet, à </a:t>
            </a:r>
            <a:r>
              <a:rPr lang="fr" sz="1200" b="1" dirty="0">
                <a:latin typeface="Calibri"/>
                <a:ea typeface="Calibri"/>
                <a:cs typeface="Calibri"/>
                <a:sym typeface="Calibri"/>
              </a:rPr>
              <a:t>Comprendre la notion de DevOps</a:t>
            </a:r>
            <a:endParaRPr sz="1200" b="1" dirty="0">
              <a:latin typeface="Calibri"/>
              <a:ea typeface="Calibri"/>
              <a:cs typeface="Calibri"/>
              <a:sym typeface="Calibri"/>
            </a:endParaRPr>
          </a:p>
          <a:p>
            <a:pPr marL="457200" lvl="0" indent="-228600" algn="l" rtl="0">
              <a:lnSpc>
                <a:spcPct val="100000"/>
              </a:lnSpc>
              <a:spcBef>
                <a:spcPts val="0"/>
              </a:spcBef>
              <a:spcAft>
                <a:spcPts val="0"/>
              </a:spcAft>
              <a:buSzPts val="2000"/>
              <a:buNone/>
            </a:pPr>
            <a:r>
              <a:rPr lang="fr" sz="1200" b="0" i="0" dirty="0">
                <a:solidFill>
                  <a:schemeClr val="dk1"/>
                </a:solidFill>
                <a:latin typeface="Calibri"/>
                <a:ea typeface="Calibri"/>
                <a:cs typeface="Calibri"/>
                <a:sym typeface="Calibri"/>
              </a:rPr>
              <a:t>, </a:t>
            </a:r>
            <a:r>
              <a:rPr lang="fr" sz="1200" b="1" dirty="0">
                <a:solidFill>
                  <a:srgbClr val="000000"/>
                </a:solidFill>
                <a:latin typeface="Calibri"/>
                <a:ea typeface="Calibri"/>
                <a:cs typeface="Calibri"/>
                <a:sym typeface="Calibri"/>
              </a:rPr>
              <a:t>Apprendre à </a:t>
            </a:r>
            <a:r>
              <a:rPr lang="fr" sz="1200" b="1" dirty="0">
                <a:latin typeface="Calibri"/>
                <a:ea typeface="Calibri"/>
                <a:cs typeface="Calibri"/>
                <a:sym typeface="Calibri"/>
              </a:rPr>
              <a:t>développer</a:t>
            </a:r>
            <a:r>
              <a:rPr lang="fr" sz="1200" b="1" dirty="0">
                <a:solidFill>
                  <a:srgbClr val="000000"/>
                </a:solidFill>
                <a:latin typeface="Calibri"/>
                <a:ea typeface="Calibri"/>
                <a:cs typeface="Calibri"/>
                <a:sym typeface="Calibri"/>
              </a:rPr>
              <a:t> avec Spring boot et Angular</a:t>
            </a:r>
            <a:endParaRPr dirty="0"/>
          </a:p>
          <a:p>
            <a:pPr marL="0" marR="0" lvl="0" indent="0" algn="l" rtl="0">
              <a:lnSpc>
                <a:spcPct val="100000"/>
              </a:lnSpc>
              <a:spcBef>
                <a:spcPts val="0"/>
              </a:spcBef>
              <a:spcAft>
                <a:spcPts val="0"/>
              </a:spcAft>
              <a:buClr>
                <a:srgbClr val="000000"/>
              </a:buClr>
              <a:buSzPts val="1400"/>
              <a:buFont typeface="Arial"/>
              <a:buNone/>
            </a:pPr>
            <a:r>
              <a:rPr lang="fr" sz="1200" b="1" dirty="0">
                <a:latin typeface="Calibri"/>
                <a:ea typeface="Calibri"/>
                <a:cs typeface="Calibri"/>
                <a:sym typeface="Calibri"/>
              </a:rPr>
              <a:t>Savoir manipuler de nouvelles technologies ,</a:t>
            </a:r>
            <a:endParaRPr sz="1200" b="1" i="0" u="none" strike="noStrike" cap="none" dirty="0">
              <a:solidFill>
                <a:srgbClr val="000000"/>
              </a:solidFill>
              <a:latin typeface="Calibri"/>
              <a:ea typeface="Calibri"/>
              <a:cs typeface="Calibri"/>
              <a:sym typeface="Calibri"/>
            </a:endParaRPr>
          </a:p>
          <a:p>
            <a:pPr marL="457200" lvl="0" indent="-228600" algn="l" rtl="0">
              <a:lnSpc>
                <a:spcPct val="100000"/>
              </a:lnSpc>
              <a:spcBef>
                <a:spcPts val="0"/>
              </a:spcBef>
              <a:spcAft>
                <a:spcPts val="0"/>
              </a:spcAft>
              <a:buSzPts val="2000"/>
              <a:buNone/>
            </a:pPr>
            <a:r>
              <a:rPr lang="fr" sz="1200" b="1" dirty="0">
                <a:latin typeface="Calibri"/>
                <a:ea typeface="Calibri"/>
                <a:cs typeface="Calibri"/>
                <a:sym typeface="Calibri"/>
              </a:rPr>
              <a:t>Comprendre les notions du Cloud Computing</a:t>
            </a:r>
            <a:endParaRPr sz="1200" b="1" dirty="0">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418" name="Google Shape;1418;ge37cae92b2_2_13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46</a:t>
            </a:fld>
            <a:endParaRPr/>
          </a:p>
        </p:txBody>
      </p:sp>
    </p:spTree>
    <p:extLst>
      <p:ext uri="{BB962C8B-B14F-4D97-AF65-F5344CB8AC3E}">
        <p14:creationId xmlns:p14="http://schemas.microsoft.com/office/powerpoint/2010/main" val="1119705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37cae92b2_2_1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9" name="Google Shape;1479;ge37cae92b2_2_13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dirty="0"/>
              <a:t>Comme perspectives à notre solution nous comptons :</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b="1" dirty="0">
                <a:solidFill>
                  <a:sysClr val="windowText" lastClr="000000">
                    <a:lumMod val="65000"/>
                    <a:lumOff val="35000"/>
                  </a:sysClr>
                </a:solidFill>
                <a:latin typeface="Livvic Light" pitchFamily="2" charset="0"/>
              </a:rPr>
              <a:t>Intégration continue de </a:t>
            </a:r>
            <a:r>
              <a:rPr lang="fr-FR" sz="1100" b="1" dirty="0" err="1">
                <a:solidFill>
                  <a:sysClr val="windowText" lastClr="000000">
                    <a:lumMod val="65000"/>
                    <a:lumOff val="35000"/>
                  </a:sysClr>
                </a:solidFill>
                <a:latin typeface="Livvic Light" pitchFamily="2" charset="0"/>
              </a:rPr>
              <a:t>Gitlab</a:t>
            </a:r>
            <a:r>
              <a:rPr lang="fr-FR" sz="1100" b="1" dirty="0">
                <a:solidFill>
                  <a:sysClr val="windowText" lastClr="000000">
                    <a:lumMod val="65000"/>
                    <a:lumOff val="35000"/>
                  </a:sysClr>
                </a:solidFill>
                <a:latin typeface="Livvic Light" pitchFamily="2" charset="0"/>
              </a:rPr>
              <a:t> avec </a:t>
            </a:r>
            <a:r>
              <a:rPr lang="fr-FR" sz="1100" b="1" dirty="0" err="1">
                <a:solidFill>
                  <a:sysClr val="windowText" lastClr="000000">
                    <a:lumMod val="65000"/>
                    <a:lumOff val="35000"/>
                  </a:sysClr>
                </a:solidFill>
                <a:latin typeface="Livvic Light" pitchFamily="2" charset="0"/>
              </a:rPr>
              <a:t>Kubernetes</a:t>
            </a:r>
            <a:endParaRPr lang="fr-FR" sz="1100" b="1" dirty="0">
              <a:solidFill>
                <a:sysClr val="windowText" lastClr="000000">
                  <a:lumMod val="65000"/>
                  <a:lumOff val="35000"/>
                </a:sysClr>
              </a:solidFill>
              <a:latin typeface="Livvic Light"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b="1" dirty="0">
                <a:solidFill>
                  <a:sysClr val="windowText" lastClr="000000">
                    <a:lumMod val="65000"/>
                    <a:lumOff val="35000"/>
                  </a:sysClr>
                </a:solidFill>
                <a:latin typeface="Livvic Light" pitchFamily="2" charset="0"/>
              </a:rPr>
              <a:t>Crypter les variables et les fichiers pour protéger leurs contenus</a:t>
            </a:r>
          </a:p>
          <a:p>
            <a:pPr marL="0" marR="0" lvl="0" indent="0" algn="l" rtl="0">
              <a:lnSpc>
                <a:spcPct val="100000"/>
              </a:lnSpc>
              <a:spcBef>
                <a:spcPts val="0"/>
              </a:spcBef>
              <a:spcAft>
                <a:spcPts val="0"/>
              </a:spcAft>
              <a:buSzPts val="1400"/>
              <a:buNone/>
            </a:pPr>
            <a:r>
              <a:rPr lang="fr-FR" sz="1100" b="1" dirty="0">
                <a:solidFill>
                  <a:sysClr val="windowText" lastClr="000000">
                    <a:lumMod val="65000"/>
                    <a:lumOff val="35000"/>
                  </a:sysClr>
                </a:solidFill>
                <a:latin typeface="Livvic Light" pitchFamily="2" charset="0"/>
              </a:rPr>
              <a:t>Amélioration du code source de l’application en optimisation et complexité</a:t>
            </a:r>
            <a:endParaRPr dirty="0"/>
          </a:p>
          <a:p>
            <a:pPr marL="0" lvl="0" indent="0" algn="l" rtl="0">
              <a:lnSpc>
                <a:spcPct val="100000"/>
              </a:lnSpc>
              <a:spcBef>
                <a:spcPts val="0"/>
              </a:spcBef>
              <a:spcAft>
                <a:spcPts val="0"/>
              </a:spcAft>
              <a:buSzPts val="1400"/>
              <a:buNone/>
            </a:pPr>
            <a:endParaRPr dirty="0"/>
          </a:p>
        </p:txBody>
      </p:sp>
      <p:sp>
        <p:nvSpPr>
          <p:cNvPr id="1480" name="Google Shape;1480;ge37cae92b2_2_13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47</a:t>
            </a:fld>
            <a:endParaRPr/>
          </a:p>
        </p:txBody>
      </p:sp>
    </p:spTree>
    <p:extLst>
      <p:ext uri="{BB962C8B-B14F-4D97-AF65-F5344CB8AC3E}">
        <p14:creationId xmlns:p14="http://schemas.microsoft.com/office/powerpoint/2010/main" val="118586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e37cae92b2_2_14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ge37cae92b2_2_1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87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37cae92b2_2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e37cae92b2_2_2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 sz="1200" b="0" strike="noStrike" dirty="0">
                <a:solidFill>
                  <a:srgbClr val="000000"/>
                </a:solidFill>
                <a:latin typeface="Arial"/>
                <a:ea typeface="Arial"/>
                <a:cs typeface="Arial"/>
                <a:sym typeface="Arial"/>
              </a:rPr>
              <a:t>En 2007 le DevOps est apparu , en suivant cette approche, les développeurs réfléchissent aux exigences des opérateurs et y </a:t>
            </a:r>
            <a:r>
              <a:rPr lang="fr" sz="1200" dirty="0"/>
              <a:t>développent</a:t>
            </a:r>
            <a:r>
              <a:rPr lang="fr" sz="1200" b="0" strike="noStrike" dirty="0">
                <a:solidFill>
                  <a:srgbClr val="000000"/>
                </a:solidFill>
                <a:latin typeface="Arial"/>
                <a:ea typeface="Arial"/>
                <a:cs typeface="Arial"/>
                <a:sym typeface="Arial"/>
              </a:rPr>
              <a:t> les fonctionnalités des applications suivant leurs</a:t>
            </a:r>
            <a:r>
              <a:rPr lang="fr" sz="1200" b="0" strike="noStrike" baseline="0" dirty="0">
                <a:solidFill>
                  <a:srgbClr val="000000"/>
                </a:solidFill>
                <a:latin typeface="Arial"/>
                <a:ea typeface="Arial"/>
                <a:cs typeface="Arial"/>
                <a:sym typeface="Arial"/>
              </a:rPr>
              <a:t> </a:t>
            </a:r>
            <a:r>
              <a:rPr lang="fr" sz="1200" b="0" strike="noStrike" dirty="0">
                <a:solidFill>
                  <a:srgbClr val="000000"/>
                </a:solidFill>
                <a:latin typeface="Arial"/>
                <a:ea typeface="Arial"/>
                <a:cs typeface="Arial"/>
                <a:sym typeface="Arial"/>
              </a:rPr>
              <a:t>besoins  donc : </a:t>
            </a:r>
            <a:endParaRPr dirty="0"/>
          </a:p>
          <a:p>
            <a:pPr marL="0" lvl="0" indent="0" algn="l" rtl="0">
              <a:lnSpc>
                <a:spcPct val="100000"/>
              </a:lnSpc>
              <a:spcBef>
                <a:spcPts val="0"/>
              </a:spcBef>
              <a:spcAft>
                <a:spcPts val="0"/>
              </a:spcAft>
              <a:buSzPts val="1400"/>
              <a:buNone/>
            </a:pPr>
            <a:r>
              <a:rPr lang="fr" sz="1200" b="0" strike="noStrike" dirty="0">
                <a:solidFill>
                  <a:srgbClr val="000000"/>
                </a:solidFill>
                <a:latin typeface="Arial"/>
                <a:ea typeface="Arial"/>
                <a:cs typeface="Arial"/>
                <a:sym typeface="Arial"/>
              </a:rPr>
              <a:t>→ Time To market réduit</a:t>
            </a:r>
            <a:endParaRPr sz="1400" b="0" strike="noStrik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fr" sz="1200" b="0" strike="noStrike" dirty="0">
                <a:solidFill>
                  <a:srgbClr val="000000"/>
                </a:solidFill>
                <a:latin typeface="Arial"/>
                <a:ea typeface="Arial"/>
                <a:cs typeface="Arial"/>
                <a:sym typeface="Arial"/>
              </a:rPr>
              <a:t>→ Pas de conflit entre les 2 équipes</a:t>
            </a:r>
            <a:endParaRPr sz="1400" b="0" strike="noStrik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Les deux principaux avantages </a:t>
            </a:r>
            <a:r>
              <a:rPr lang="fr" sz="1200" b="0" strike="noStrike" dirty="0">
                <a:solidFill>
                  <a:srgbClr val="000000"/>
                </a:solidFill>
                <a:latin typeface="Arial"/>
                <a:ea typeface="Arial"/>
                <a:cs typeface="Arial"/>
                <a:sym typeface="Arial"/>
              </a:rPr>
              <a:t>possibles en </a:t>
            </a:r>
            <a:r>
              <a:rPr lang="fr" sz="1200" dirty="0"/>
              <a:t>intégrant</a:t>
            </a:r>
            <a:r>
              <a:rPr lang="fr" sz="1200" b="0" strike="noStrike" dirty="0">
                <a:solidFill>
                  <a:srgbClr val="000000"/>
                </a:solidFill>
                <a:latin typeface="Arial"/>
                <a:ea typeface="Arial"/>
                <a:cs typeface="Arial"/>
                <a:sym typeface="Arial"/>
              </a:rPr>
              <a:t> </a:t>
            </a:r>
            <a:r>
              <a:rPr lang="fr" sz="1200" b="0" i="0" strike="noStrike" dirty="0">
                <a:solidFill>
                  <a:schemeClr val="dk1"/>
                </a:solidFill>
                <a:latin typeface="Calibri"/>
                <a:ea typeface="Calibri"/>
                <a:cs typeface="Calibri"/>
                <a:sym typeface="Calibri"/>
              </a:rPr>
              <a:t>l</a:t>
            </a:r>
            <a:r>
              <a:rPr lang="fr" sz="1200" b="0" i="0" dirty="0">
                <a:solidFill>
                  <a:schemeClr val="dk1"/>
                </a:solidFill>
                <a:latin typeface="Calibri"/>
                <a:ea typeface="Calibri"/>
                <a:cs typeface="Calibri"/>
                <a:sym typeface="Calibri"/>
              </a:rPr>
              <a:t>e DevOps dans les projets sont :</a:t>
            </a:r>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-le rapprochement des personnes, qui sont au centre de DevOps, </a:t>
            </a:r>
          </a:p>
          <a:p>
            <a:pPr marL="171450" lvl="0" indent="-171450" algn="l" rtl="0">
              <a:lnSpc>
                <a:spcPct val="100000"/>
              </a:lnSpc>
              <a:spcBef>
                <a:spcPts val="0"/>
              </a:spcBef>
              <a:spcAft>
                <a:spcPts val="0"/>
              </a:spcAft>
              <a:buSzPts val="1400"/>
              <a:buFontTx/>
              <a:buChar char="-"/>
            </a:pPr>
            <a:r>
              <a:rPr lang="fr-FR" sz="1200" b="0" i="0" baseline="0" dirty="0">
                <a:solidFill>
                  <a:schemeClr val="dk1"/>
                </a:solidFill>
                <a:latin typeface="Calibri"/>
                <a:ea typeface="Calibri"/>
                <a:cs typeface="Calibri"/>
                <a:sym typeface="Calibri"/>
              </a:rPr>
              <a:t>E</a:t>
            </a:r>
            <a:r>
              <a:rPr lang="fr" sz="1200" b="0" i="0" baseline="0" dirty="0">
                <a:solidFill>
                  <a:schemeClr val="dk1"/>
                </a:solidFill>
                <a:latin typeface="Calibri"/>
                <a:ea typeface="Calibri"/>
                <a:cs typeface="Calibri"/>
                <a:sym typeface="Calibri"/>
              </a:rPr>
              <a:t>t </a:t>
            </a:r>
            <a:r>
              <a:rPr lang="fr" sz="1200" b="0" i="0" dirty="0">
                <a:solidFill>
                  <a:schemeClr val="dk1"/>
                </a:solidFill>
                <a:latin typeface="Calibri"/>
                <a:ea typeface="Calibri"/>
                <a:cs typeface="Calibri"/>
                <a:sym typeface="Calibri"/>
              </a:rPr>
              <a:t>l’automatisation des activités à forte intensité de main-d’œuvre en augmentant la créativité et la productivité. </a:t>
            </a:r>
          </a:p>
          <a:p>
            <a:pPr marL="0" lvl="0" indent="0" algn="l" rtl="0">
              <a:lnSpc>
                <a:spcPct val="100000"/>
              </a:lnSpc>
              <a:spcBef>
                <a:spcPts val="0"/>
              </a:spcBef>
              <a:spcAft>
                <a:spcPts val="0"/>
              </a:spcAft>
              <a:buSzPts val="1400"/>
              <a:buFontTx/>
              <a:buNone/>
            </a:pPr>
            <a:r>
              <a:rPr lang="fr" sz="1200" b="0" i="0" dirty="0">
                <a:solidFill>
                  <a:schemeClr val="dk1"/>
                </a:solidFill>
                <a:latin typeface="Calibri"/>
                <a:ea typeface="Calibri"/>
                <a:cs typeface="Calibri"/>
                <a:sym typeface="Calibri"/>
              </a:rPr>
              <a:t>Les deux sont essentiels pour:</a:t>
            </a:r>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 accroître la qualité des logiciels, </a:t>
            </a:r>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les commercialiser plus rapidement </a:t>
            </a:r>
          </a:p>
          <a:p>
            <a:pPr marL="0" lvl="0" indent="0" algn="l" rtl="0">
              <a:lnSpc>
                <a:spcPct val="100000"/>
              </a:lnSpc>
              <a:spcBef>
                <a:spcPts val="0"/>
              </a:spcBef>
              <a:spcAft>
                <a:spcPts val="0"/>
              </a:spcAft>
              <a:buSzPts val="1400"/>
              <a:buNone/>
            </a:pPr>
            <a:r>
              <a:rPr lang="fr-FR" sz="1200" b="0" i="0" dirty="0">
                <a:solidFill>
                  <a:schemeClr val="dk1"/>
                </a:solidFill>
                <a:latin typeface="Calibri"/>
                <a:ea typeface="Calibri"/>
                <a:cs typeface="Calibri"/>
                <a:sym typeface="Calibri"/>
              </a:rPr>
              <a:t>E</a:t>
            </a:r>
            <a:r>
              <a:rPr lang="fr" sz="1200" b="0" i="0" dirty="0">
                <a:solidFill>
                  <a:schemeClr val="dk1"/>
                </a:solidFill>
                <a:latin typeface="Calibri"/>
                <a:ea typeface="Calibri"/>
                <a:cs typeface="Calibri"/>
                <a:sym typeface="Calibri"/>
              </a:rPr>
              <a:t>t Éliminer l'erreur humaine. </a:t>
            </a:r>
            <a:endParaRPr dirty="0"/>
          </a:p>
          <a:p>
            <a:pPr marL="0" lvl="0" indent="0" algn="l" rtl="0">
              <a:lnSpc>
                <a:spcPct val="100000"/>
              </a:lnSpc>
              <a:spcBef>
                <a:spcPts val="0"/>
              </a:spcBef>
              <a:spcAft>
                <a:spcPts val="0"/>
              </a:spcAft>
              <a:buSzPts val="1400"/>
              <a:buNone/>
            </a:pPr>
            <a:r>
              <a:rPr lang="fr" sz="1200" b="0" i="0" dirty="0">
                <a:solidFill>
                  <a:schemeClr val="dk1"/>
                </a:solidFill>
                <a:latin typeface="Calibri"/>
                <a:ea typeface="Calibri"/>
                <a:cs typeface="Calibri"/>
                <a:sym typeface="Calibri"/>
              </a:rPr>
              <a:t>Plus vous </a:t>
            </a:r>
            <a:r>
              <a:rPr lang="fr" sz="1200" dirty="0">
                <a:solidFill>
                  <a:schemeClr val="dk1"/>
                </a:solidFill>
                <a:latin typeface="Calibri"/>
                <a:ea typeface="Calibri"/>
                <a:cs typeface="Calibri"/>
                <a:sym typeface="Calibri"/>
              </a:rPr>
              <a:t>automatisez</a:t>
            </a:r>
            <a:r>
              <a:rPr lang="fr" sz="1200" b="0" i="0" dirty="0">
                <a:solidFill>
                  <a:schemeClr val="dk1"/>
                </a:solidFill>
                <a:latin typeface="Calibri"/>
                <a:ea typeface="Calibri"/>
                <a:cs typeface="Calibri"/>
                <a:sym typeface="Calibri"/>
              </a:rPr>
              <a:t> un processus bien défini, plus vous obtiendrez de la valeur.</a:t>
            </a:r>
            <a:endParaRPr dirty="0"/>
          </a:p>
        </p:txBody>
      </p:sp>
      <p:sp>
        <p:nvSpPr>
          <p:cNvPr id="296" name="Google Shape;296;ge37cae92b2_2_2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5</a:t>
            </a:fld>
            <a:endParaRPr/>
          </a:p>
        </p:txBody>
      </p:sp>
    </p:spTree>
    <p:extLst>
      <p:ext uri="{BB962C8B-B14F-4D97-AF65-F5344CB8AC3E}">
        <p14:creationId xmlns:p14="http://schemas.microsoft.com/office/powerpoint/2010/main" val="8223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37cae92b2_2_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a:t>Afin d’améliorer le processus de développement des applications Talan propose la Mise en place d'une chaine CI/CD sur une  platforme Cloud , en se basant sur : </a:t>
            </a:r>
            <a:endParaRPr/>
          </a:p>
          <a:p>
            <a:pPr marL="0" marR="0" lvl="0" indent="0" algn="l" rtl="0">
              <a:lnSpc>
                <a:spcPct val="100000"/>
              </a:lnSpc>
              <a:spcBef>
                <a:spcPts val="0"/>
              </a:spcBef>
              <a:spcAft>
                <a:spcPts val="0"/>
              </a:spcAft>
              <a:buClr>
                <a:srgbClr val="000000"/>
              </a:buClr>
              <a:buSzPts val="1400"/>
              <a:buFont typeface="Arial"/>
              <a:buNone/>
            </a:pPr>
            <a:r>
              <a:rPr lang="fr" sz="1200" b="1">
                <a:solidFill>
                  <a:schemeClr val="dk1"/>
                </a:solidFill>
                <a:latin typeface="Calibri"/>
                <a:ea typeface="Calibri"/>
                <a:cs typeface="Calibri"/>
                <a:sym typeface="Calibri"/>
              </a:rPr>
              <a:t>* le Développement d’une application web</a:t>
            </a:r>
            <a:endParaRPr/>
          </a:p>
          <a:p>
            <a:pPr marL="0" marR="0" lvl="0" indent="0" algn="l" rtl="0">
              <a:lnSpc>
                <a:spcPct val="100000"/>
              </a:lnSpc>
              <a:spcBef>
                <a:spcPts val="0"/>
              </a:spcBef>
              <a:spcAft>
                <a:spcPts val="0"/>
              </a:spcAft>
              <a:buClr>
                <a:srgbClr val="000000"/>
              </a:buClr>
              <a:buSzPts val="1400"/>
              <a:buFont typeface="Arial"/>
              <a:buNone/>
            </a:pPr>
            <a:r>
              <a:rPr lang="fr" b="1"/>
              <a:t>* La </a:t>
            </a:r>
            <a:r>
              <a:rPr lang="fr" sz="1200" b="1">
                <a:solidFill>
                  <a:schemeClr val="dk1"/>
                </a:solidFill>
                <a:latin typeface="Calibri"/>
                <a:ea typeface="Calibri"/>
                <a:cs typeface="Calibri"/>
                <a:sym typeface="Calibri"/>
              </a:rPr>
              <a:t>Mise en place d’une infrastructure Cloud</a:t>
            </a:r>
            <a:endParaRPr/>
          </a:p>
          <a:p>
            <a:pPr marL="0" marR="0" lvl="0" indent="0" algn="l" rtl="0">
              <a:lnSpc>
                <a:spcPct val="100000"/>
              </a:lnSpc>
              <a:spcBef>
                <a:spcPts val="0"/>
              </a:spcBef>
              <a:spcAft>
                <a:spcPts val="0"/>
              </a:spcAft>
              <a:buClr>
                <a:srgbClr val="000000"/>
              </a:buClr>
              <a:buSzPts val="1400"/>
              <a:buFont typeface="Arial"/>
              <a:buNone/>
            </a:pPr>
            <a:r>
              <a:rPr lang="fr" sz="1200" b="1">
                <a:solidFill>
                  <a:schemeClr val="dk1"/>
                </a:solidFill>
                <a:latin typeface="Calibri"/>
                <a:ea typeface="Calibri"/>
                <a:cs typeface="Calibri"/>
                <a:sym typeface="Calibri"/>
              </a:rPr>
              <a:t>* La Mise en place d’une chaîne DevOps CI/CD</a:t>
            </a:r>
            <a:endParaRPr/>
          </a:p>
          <a:p>
            <a:pPr marL="171450" marR="0" lvl="0" indent="-8255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380" name="Google Shape;380;ge37cae92b2_2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2423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37cae92b2_2_399: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fr" dirty="0"/>
              <a:t>Les objectifs attendus de ce projet sont :</a:t>
            </a:r>
            <a:endParaRPr dirty="0"/>
          </a:p>
        </p:txBody>
      </p:sp>
      <p:sp>
        <p:nvSpPr>
          <p:cNvPr id="456" name="Google Shape;456;ge37cae92b2_2_3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1178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37cae92b2_2_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indent="0">
              <a:buFontTx/>
              <a:buNone/>
            </a:pPr>
            <a:r>
              <a:rPr lang="fr-FR" dirty="0"/>
              <a:t>D’une manière générale, pour choisir une méthodologie de </a:t>
            </a:r>
            <a:r>
              <a:rPr lang="fr-FR" dirty="0" err="1"/>
              <a:t>project</a:t>
            </a:r>
            <a:r>
              <a:rPr lang="fr-FR" dirty="0"/>
              <a:t> management, il faut prendre en compte certains critères comme par exemple La portée du projet, Les parties prenantes, Les contraintes de temps etc.</a:t>
            </a:r>
          </a:p>
          <a:p>
            <a:r>
              <a:rPr lang="fr-FR" dirty="0"/>
              <a:t>Pour mener notre projet dans les règles de l’art, nous avons choisi la méthodologie Scrum comme méthodologie de travail. Il s’agit d’une méthodologie AGILE basée sur le concept de sprint.</a:t>
            </a:r>
            <a:br>
              <a:rPr lang="fr-FR" dirty="0"/>
            </a:br>
            <a:r>
              <a:rPr lang="fr-FR" dirty="0"/>
              <a:t>Un sprint est une itération qui s ’étale 1 – 4 semaines.</a:t>
            </a:r>
          </a:p>
          <a:p>
            <a:pPr marL="0" lvl="0" indent="0" algn="l" rtl="0">
              <a:lnSpc>
                <a:spcPct val="100000"/>
              </a:lnSpc>
              <a:spcBef>
                <a:spcPts val="0"/>
              </a:spcBef>
              <a:spcAft>
                <a:spcPts val="0"/>
              </a:spcAft>
              <a:buSzPts val="1400"/>
              <a:buNone/>
            </a:pPr>
            <a:endParaRPr dirty="0"/>
          </a:p>
        </p:txBody>
      </p:sp>
      <p:sp>
        <p:nvSpPr>
          <p:cNvPr id="380" name="Google Shape;380;ge37cae92b2_2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2283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37cae92b2_2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e37cae92b2_2_4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a:t>En premier lieu, nous vous présentons quelques concepts de base</a:t>
            </a:r>
            <a:endParaRPr/>
          </a:p>
          <a:p>
            <a:pPr marL="0" lvl="0" indent="0" algn="l" rtl="0">
              <a:lnSpc>
                <a:spcPct val="100000"/>
              </a:lnSpc>
              <a:spcBef>
                <a:spcPts val="0"/>
              </a:spcBef>
              <a:spcAft>
                <a:spcPts val="0"/>
              </a:spcAft>
              <a:buSzPts val="1400"/>
              <a:buNone/>
            </a:pPr>
            <a:endParaRPr/>
          </a:p>
        </p:txBody>
      </p:sp>
      <p:sp>
        <p:nvSpPr>
          <p:cNvPr id="483" name="Google Shape;483;ge37cae92b2_2_4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
              <a:t>9</a:t>
            </a:fld>
            <a:endParaRPr/>
          </a:p>
        </p:txBody>
      </p:sp>
    </p:spTree>
    <p:extLst>
      <p:ext uri="{BB962C8B-B14F-4D97-AF65-F5344CB8AC3E}">
        <p14:creationId xmlns:p14="http://schemas.microsoft.com/office/powerpoint/2010/main" val="182396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62"/>
        <p:cNvGrpSpPr/>
        <p:nvPr/>
      </p:nvGrpSpPr>
      <p:grpSpPr>
        <a:xfrm>
          <a:off x="0" y="0"/>
          <a:ext cx="0" cy="0"/>
          <a:chOff x="0" y="0"/>
          <a:chExt cx="0" cy="0"/>
        </a:xfrm>
      </p:grpSpPr>
      <p:sp>
        <p:nvSpPr>
          <p:cNvPr id="63" name="Google Shape;63;p15"/>
          <p:cNvSpPr>
            <a:spLocks noGrp="1"/>
          </p:cNvSpPr>
          <p:nvPr>
            <p:ph type="pic" idx="2"/>
          </p:nvPr>
        </p:nvSpPr>
        <p:spPr>
          <a:xfrm>
            <a:off x="2692915" y="1149985"/>
            <a:ext cx="2561525" cy="2561524"/>
          </a:xfrm>
          <a:prstGeom prst="ellipse">
            <a:avLst/>
          </a:prstGeom>
          <a:no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lt2"/>
              </a:buClr>
              <a:buSzPts val="700"/>
              <a:buFont typeface="Arial"/>
              <a:buNone/>
              <a:defRPr sz="700" b="0" i="0" u="none" strike="noStrike" cap="none">
                <a:solidFill>
                  <a:schemeClr val="lt2"/>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70"/>
        <p:cNvGrpSpPr/>
        <p:nvPr/>
      </p:nvGrpSpPr>
      <p:grpSpPr>
        <a:xfrm>
          <a:off x="0" y="0"/>
          <a:ext cx="0" cy="0"/>
          <a:chOff x="0" y="0"/>
          <a:chExt cx="0" cy="0"/>
        </a:xfrm>
      </p:grpSpPr>
      <p:sp>
        <p:nvSpPr>
          <p:cNvPr id="71" name="Google Shape;71;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_Header &amp; Footer (Light)">
  <p:cSld name="01_Header &amp; Footer (Ligh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457200" y="183724"/>
            <a:ext cx="8229600" cy="36552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2"/>
              </a:buClr>
              <a:buSzPts val="2300"/>
              <a:buFont typeface="Lato"/>
              <a:buNone/>
              <a:defRPr sz="2300">
                <a:solidFill>
                  <a:schemeClr val="accent2"/>
                </a:solidFill>
                <a:latin typeface="Lato"/>
                <a:ea typeface="Lato"/>
                <a:cs typeface="Lato"/>
                <a:sym typeface="Lat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8"/>
          <p:cNvSpPr txBox="1">
            <a:spLocks noGrp="1"/>
          </p:cNvSpPr>
          <p:nvPr>
            <p:ph type="body" idx="1"/>
          </p:nvPr>
        </p:nvSpPr>
        <p:spPr>
          <a:xfrm>
            <a:off x="457200" y="531442"/>
            <a:ext cx="8188253" cy="169953"/>
          </a:xfrm>
          <a:prstGeom prst="rect">
            <a:avLst/>
          </a:prstGeom>
          <a:noFill/>
          <a:ln>
            <a:noFill/>
          </a:ln>
        </p:spPr>
        <p:txBody>
          <a:bodyPr spcFirstLastPara="1" wrap="square" lIns="68575" tIns="34275" rIns="68575" bIns="34275" anchor="t" anchorCtr="0">
            <a:normAutofit/>
          </a:bodyPr>
          <a:lstStyle>
            <a:lvl1pPr marL="457200" lvl="0" indent="-279400" algn="ctr">
              <a:lnSpc>
                <a:spcPct val="90000"/>
              </a:lnSpc>
              <a:spcBef>
                <a:spcPts val="800"/>
              </a:spcBef>
              <a:spcAft>
                <a:spcPts val="0"/>
              </a:spcAft>
              <a:buClr>
                <a:schemeClr val="dk1"/>
              </a:buClr>
              <a:buSzPts val="800"/>
              <a:buChar char="•"/>
              <a:defRPr sz="800">
                <a:latin typeface="Lato Light"/>
                <a:ea typeface="Lato Light"/>
                <a:cs typeface="Lato Light"/>
                <a:sym typeface="Lato Light"/>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0" name="Google Shape;80;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2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 name="Google Shape;86;p2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2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3" name="Google Shape;93;p2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2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5" name="Google Shape;95;p2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2" name="Google Shape;102;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2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7" name="Google Shape;107;p2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8" name="Google Shape;108;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24"/>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4" name="Google Shape;114;p2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5" name="Google Shape;11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0" name="Google Shape;120;p2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24"/>
        <p:cNvGrpSpPr/>
        <p:nvPr/>
      </p:nvGrpSpPr>
      <p:grpSpPr>
        <a:xfrm>
          <a:off x="0" y="0"/>
          <a:ext cx="0" cy="0"/>
          <a:chOff x="0" y="0"/>
          <a:chExt cx="0" cy="0"/>
        </a:xfrm>
      </p:grpSpPr>
      <p:sp>
        <p:nvSpPr>
          <p:cNvPr id="125" name="Google Shape;125;p26"/>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26"/>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2.jpg"/><Relationship Id="rId13"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65.jpg"/><Relationship Id="rId5" Type="http://schemas.openxmlformats.org/officeDocument/2006/relationships/image" Target="../media/image60.png"/><Relationship Id="rId10" Type="http://schemas.openxmlformats.org/officeDocument/2006/relationships/image" Target="../media/image64.jp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comments" Target="../comments/comment1.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hyperlink" Target="https://creativecommons.org/licenses/by/3.0/" TargetMode="External"/><Relationship Id="rId4" Type="http://schemas.openxmlformats.org/officeDocument/2006/relationships/hyperlink" Target="http://game-icons.net/lorc/originals/sands-of-time.html" TargetMode="Externa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7"/>
          <p:cNvSpPr/>
          <p:nvPr/>
        </p:nvSpPr>
        <p:spPr>
          <a:xfrm>
            <a:off x="21543" y="1964954"/>
            <a:ext cx="8775400" cy="992549"/>
          </a:xfrm>
          <a:prstGeom prst="rect">
            <a:avLst/>
          </a:prstGeom>
          <a:solidFill>
            <a:schemeClr val="lt1">
              <a:alpha val="95294"/>
            </a:schemeClr>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fr" sz="3000" b="1" i="0" u="none" strike="noStrike" cap="none">
                <a:solidFill>
                  <a:srgbClr val="8296B0"/>
                </a:solidFill>
                <a:latin typeface="Advent Pro"/>
                <a:ea typeface="Advent Pro"/>
                <a:cs typeface="Advent Pro"/>
                <a:sym typeface="Advent Pro"/>
              </a:rPr>
              <a:t>Mise en place d'une </a:t>
            </a:r>
            <a:r>
              <a:rPr lang="fr" sz="3000" b="1">
                <a:solidFill>
                  <a:srgbClr val="8296B0"/>
                </a:solidFill>
                <a:latin typeface="Advent Pro"/>
                <a:ea typeface="Advent Pro"/>
                <a:cs typeface="Advent Pro"/>
                <a:sym typeface="Advent Pro"/>
              </a:rPr>
              <a:t>chaîne</a:t>
            </a:r>
            <a:r>
              <a:rPr lang="fr" sz="3000" b="1" i="0" u="none" strike="noStrike" cap="none">
                <a:solidFill>
                  <a:srgbClr val="8296B0"/>
                </a:solidFill>
                <a:latin typeface="Advent Pro"/>
                <a:ea typeface="Advent Pro"/>
                <a:cs typeface="Advent Pro"/>
                <a:sym typeface="Advent Pro"/>
              </a:rPr>
              <a:t> CI/CD sur une </a:t>
            </a:r>
            <a:endParaRPr sz="1100"/>
          </a:p>
          <a:p>
            <a:pPr marL="0" marR="0" lvl="0" indent="0" algn="ctr" rtl="0">
              <a:lnSpc>
                <a:spcPct val="100000"/>
              </a:lnSpc>
              <a:spcBef>
                <a:spcPts val="0"/>
              </a:spcBef>
              <a:spcAft>
                <a:spcPts val="0"/>
              </a:spcAft>
              <a:buNone/>
            </a:pPr>
            <a:r>
              <a:rPr lang="fr" sz="3000" b="1" i="0" u="none" strike="noStrike" cap="none">
                <a:solidFill>
                  <a:srgbClr val="8296B0"/>
                </a:solidFill>
                <a:latin typeface="Advent Pro"/>
                <a:ea typeface="Advent Pro"/>
                <a:cs typeface="Advent Pro"/>
                <a:sym typeface="Advent Pro"/>
              </a:rPr>
              <a:t>plateforme Cloud</a:t>
            </a:r>
            <a:endParaRPr sz="1100" b="0" i="0" u="none" strike="noStrike" cap="none">
              <a:solidFill>
                <a:srgbClr val="000000"/>
              </a:solidFill>
              <a:latin typeface="Arial"/>
              <a:ea typeface="Arial"/>
              <a:cs typeface="Arial"/>
              <a:sym typeface="Arial"/>
            </a:endParaRPr>
          </a:p>
        </p:txBody>
      </p:sp>
      <p:sp>
        <p:nvSpPr>
          <p:cNvPr id="136" name="Google Shape;136;p27"/>
          <p:cNvSpPr/>
          <p:nvPr/>
        </p:nvSpPr>
        <p:spPr>
          <a:xfrm>
            <a:off x="5549288" y="3212020"/>
            <a:ext cx="1635304" cy="4847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dirty="0">
                <a:solidFill>
                  <a:schemeClr val="dk1"/>
                </a:solidFill>
                <a:latin typeface="Century Gothic"/>
                <a:ea typeface="Century Gothic"/>
                <a:cs typeface="Century Gothic"/>
                <a:sym typeface="Century Gothic"/>
              </a:rPr>
              <a:t>Présenté par </a:t>
            </a:r>
            <a:r>
              <a:rPr lang="fr" sz="1400" b="0" i="0" u="none" strike="noStrike" cap="none" dirty="0">
                <a:solidFill>
                  <a:schemeClr val="accent5"/>
                </a:solidFill>
                <a:latin typeface="Calibri"/>
                <a:ea typeface="Calibri"/>
                <a:cs typeface="Calibri"/>
                <a:sym typeface="Calibri"/>
              </a:rPr>
              <a:t>: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 dirty="0">
                <a:solidFill>
                  <a:srgbClr val="1F3864"/>
                </a:solidFill>
                <a:latin typeface="Calibri"/>
                <a:cs typeface="Calibri"/>
                <a:sym typeface="Calibri"/>
              </a:rPr>
              <a:t>Bechir ELOSMA</a:t>
            </a:r>
            <a:endParaRPr sz="1100" b="0" i="0" u="none" strike="noStrike" cap="none" dirty="0">
              <a:solidFill>
                <a:srgbClr val="000000"/>
              </a:solidFill>
              <a:latin typeface="Arial"/>
              <a:ea typeface="Arial"/>
              <a:cs typeface="Arial"/>
              <a:sym typeface="Arial"/>
            </a:endParaRPr>
          </a:p>
        </p:txBody>
      </p:sp>
      <p:sp>
        <p:nvSpPr>
          <p:cNvPr id="137" name="Google Shape;137;p27"/>
          <p:cNvSpPr txBox="1"/>
          <p:nvPr/>
        </p:nvSpPr>
        <p:spPr>
          <a:xfrm>
            <a:off x="930422" y="3275125"/>
            <a:ext cx="16041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chemeClr val="dk1"/>
                </a:solidFill>
                <a:latin typeface="Century Gothic"/>
                <a:ea typeface="Century Gothic"/>
                <a:cs typeface="Century Gothic"/>
                <a:sym typeface="Century Gothic"/>
              </a:rPr>
              <a:t>Encadré par :</a:t>
            </a:r>
            <a:endParaRPr sz="1100" b="0" i="0" u="none" strike="noStrike" cap="none">
              <a:solidFill>
                <a:srgbClr val="000000"/>
              </a:solidFill>
              <a:latin typeface="Arial"/>
              <a:ea typeface="Arial"/>
              <a:cs typeface="Arial"/>
              <a:sym typeface="Arial"/>
            </a:endParaRPr>
          </a:p>
        </p:txBody>
      </p:sp>
      <p:sp>
        <p:nvSpPr>
          <p:cNvPr id="138" name="Google Shape;138;p27"/>
          <p:cNvSpPr txBox="1"/>
          <p:nvPr/>
        </p:nvSpPr>
        <p:spPr>
          <a:xfrm>
            <a:off x="941281" y="3696768"/>
            <a:ext cx="3630719"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dirty="0">
                <a:solidFill>
                  <a:schemeClr val="dk1"/>
                </a:solidFill>
                <a:latin typeface="Calibri"/>
                <a:ea typeface="Calibri"/>
                <a:cs typeface="Calibri"/>
                <a:sym typeface="Calibri"/>
              </a:rPr>
              <a:t>Responsable </a:t>
            </a:r>
            <a:r>
              <a:rPr lang="fr" dirty="0">
                <a:solidFill>
                  <a:schemeClr val="dk1"/>
                </a:solidFill>
                <a:latin typeface="Calibri"/>
                <a:ea typeface="Calibri"/>
                <a:cs typeface="Calibri"/>
                <a:sym typeface="Calibri"/>
              </a:rPr>
              <a:t>ESPRIT</a:t>
            </a:r>
            <a:r>
              <a:rPr lang="fr" sz="1400" b="0" i="0" u="none" strike="noStrike" cap="none" dirty="0">
                <a:solidFill>
                  <a:schemeClr val="dk1"/>
                </a:solidFill>
                <a:latin typeface="Calibri"/>
                <a:ea typeface="Calibri"/>
                <a:cs typeface="Calibri"/>
                <a:sym typeface="Calibri"/>
              </a:rPr>
              <a:t> : </a:t>
            </a:r>
            <a:r>
              <a:rPr lang="fr" sz="1400" b="0" i="0" u="none" strike="noStrike" cap="none" dirty="0">
                <a:solidFill>
                  <a:srgbClr val="1F3864"/>
                </a:solidFill>
                <a:latin typeface="Calibri"/>
                <a:ea typeface="Calibri"/>
                <a:cs typeface="Calibri"/>
                <a:sym typeface="Calibri"/>
              </a:rPr>
              <a:t>Mme. </a:t>
            </a:r>
            <a:r>
              <a:rPr lang="fr" dirty="0">
                <a:solidFill>
                  <a:srgbClr val="1F3864"/>
                </a:solidFill>
                <a:latin typeface="Calibri"/>
                <a:ea typeface="Calibri"/>
                <a:cs typeface="Calibri"/>
                <a:sym typeface="Calibri"/>
              </a:rPr>
              <a:t>Nedra AMARA</a:t>
            </a:r>
            <a:endParaRPr sz="1400" b="0" i="0" u="none" strike="noStrike" cap="none" dirty="0">
              <a:solidFill>
                <a:srgbClr val="1F3864"/>
              </a:solidFill>
              <a:latin typeface="Calibri"/>
              <a:ea typeface="Calibri"/>
              <a:cs typeface="Calibri"/>
              <a:sym typeface="Calibri"/>
            </a:endParaRPr>
          </a:p>
        </p:txBody>
      </p:sp>
      <p:sp>
        <p:nvSpPr>
          <p:cNvPr id="139" name="Google Shape;139;p27"/>
          <p:cNvSpPr txBox="1"/>
          <p:nvPr/>
        </p:nvSpPr>
        <p:spPr>
          <a:xfrm>
            <a:off x="941281" y="4118413"/>
            <a:ext cx="3630718" cy="27696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a:solidFill>
                  <a:schemeClr val="dk1"/>
                </a:solidFill>
                <a:latin typeface="Calibri"/>
                <a:ea typeface="Calibri"/>
                <a:cs typeface="Calibri"/>
                <a:sym typeface="Calibri"/>
              </a:rPr>
              <a:t>Responsable entreprise : </a:t>
            </a:r>
            <a:r>
              <a:rPr lang="fr" sz="1400" b="0" i="0" u="none" strike="noStrike" cap="none">
                <a:solidFill>
                  <a:srgbClr val="1F3864"/>
                </a:solidFill>
                <a:latin typeface="Calibri"/>
                <a:ea typeface="Calibri"/>
                <a:cs typeface="Calibri"/>
                <a:sym typeface="Calibri"/>
              </a:rPr>
              <a:t>Mme. Haifa TOUMIA</a:t>
            </a:r>
            <a:endParaRPr sz="1100" b="0" i="0" u="none" strike="noStrike" cap="none">
              <a:solidFill>
                <a:srgbClr val="000000"/>
              </a:solidFill>
              <a:latin typeface="Arial"/>
              <a:ea typeface="Arial"/>
              <a:cs typeface="Arial"/>
              <a:sym typeface="Arial"/>
            </a:endParaRPr>
          </a:p>
        </p:txBody>
      </p:sp>
      <p:cxnSp>
        <p:nvCxnSpPr>
          <p:cNvPr id="141" name="Google Shape;141;p27"/>
          <p:cNvCxnSpPr/>
          <p:nvPr/>
        </p:nvCxnSpPr>
        <p:spPr>
          <a:xfrm rot="10800000" flipH="1">
            <a:off x="568743" y="3143244"/>
            <a:ext cx="7585363" cy="10390"/>
          </a:xfrm>
          <a:prstGeom prst="straightConnector1">
            <a:avLst/>
          </a:prstGeom>
          <a:noFill/>
          <a:ln w="19050" cap="flat" cmpd="sng">
            <a:solidFill>
              <a:schemeClr val="accent1"/>
            </a:solidFill>
            <a:prstDash val="solid"/>
            <a:miter lim="800000"/>
            <a:headEnd type="none" w="sm" len="sm"/>
            <a:tailEnd type="none" w="sm" len="sm"/>
          </a:ln>
        </p:spPr>
      </p:cxnSp>
      <p:sp>
        <p:nvSpPr>
          <p:cNvPr id="143" name="Google Shape;143;p27"/>
          <p:cNvSpPr txBox="1"/>
          <p:nvPr/>
        </p:nvSpPr>
        <p:spPr>
          <a:xfrm>
            <a:off x="2727988" y="624475"/>
            <a:ext cx="3481458" cy="50010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dirty="0">
                <a:solidFill>
                  <a:schemeClr val="dk1"/>
                </a:solidFill>
                <a:latin typeface="Calibri"/>
                <a:ea typeface="Calibri"/>
                <a:cs typeface="Calibri"/>
                <a:sym typeface="Calibri"/>
              </a:rPr>
              <a:t>Pour l’obtention du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Calibri"/>
              <a:ea typeface="Calibri"/>
              <a:cs typeface="Calibri"/>
              <a:sym typeface="Calibri"/>
            </a:endParaRPr>
          </a:p>
        </p:txBody>
      </p:sp>
      <p:sp>
        <p:nvSpPr>
          <p:cNvPr id="144" name="Google Shape;144;p27"/>
          <p:cNvSpPr txBox="1"/>
          <p:nvPr/>
        </p:nvSpPr>
        <p:spPr>
          <a:xfrm>
            <a:off x="3173561" y="281051"/>
            <a:ext cx="2375729"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Projet de Fin d’Etudes</a:t>
            </a:r>
            <a:endParaRPr sz="1100" b="0" i="0" u="none" strike="noStrike" cap="none">
              <a:solidFill>
                <a:srgbClr val="000000"/>
              </a:solidFill>
              <a:latin typeface="Arial"/>
              <a:ea typeface="Arial"/>
              <a:cs typeface="Arial"/>
              <a:sym typeface="Arial"/>
            </a:endParaRPr>
          </a:p>
        </p:txBody>
      </p:sp>
      <p:pic>
        <p:nvPicPr>
          <p:cNvPr id="146" name="Google Shape;146;p27"/>
          <p:cNvPicPr preferRelativeResize="0"/>
          <p:nvPr/>
        </p:nvPicPr>
        <p:blipFill rotWithShape="1">
          <a:blip r:embed="rId3">
            <a:alphaModFix/>
          </a:blip>
          <a:srcRect/>
          <a:stretch/>
        </p:blipFill>
        <p:spPr>
          <a:xfrm>
            <a:off x="7351977" y="109163"/>
            <a:ext cx="1604258" cy="736337"/>
          </a:xfrm>
          <a:prstGeom prst="rect">
            <a:avLst/>
          </a:prstGeom>
          <a:noFill/>
          <a:ln>
            <a:noFill/>
          </a:ln>
        </p:spPr>
      </p:pic>
      <p:pic>
        <p:nvPicPr>
          <p:cNvPr id="15" name="Picture 1">
            <a:extLst>
              <a:ext uri="{FF2B5EF4-FFF2-40B4-BE49-F238E27FC236}">
                <a16:creationId xmlns:a16="http://schemas.microsoft.com/office/drawing/2014/main" id="{01FD1E93-D683-43AD-B0B4-73409C1D706E}"/>
              </a:ext>
            </a:extLst>
          </p:cNvPr>
          <p:cNvPicPr>
            <a:picLocks noChangeAspect="1"/>
          </p:cNvPicPr>
          <p:nvPr/>
        </p:nvPicPr>
        <p:blipFill>
          <a:blip r:embed="rId4">
            <a:alphaModFix/>
          </a:blip>
          <a:stretch>
            <a:fillRect/>
          </a:stretch>
        </p:blipFill>
        <p:spPr>
          <a:xfrm>
            <a:off x="21543" y="185119"/>
            <a:ext cx="2236006" cy="606021"/>
          </a:xfrm>
          <a:prstGeom prst="rect">
            <a:avLst/>
          </a:prstGeom>
        </p:spPr>
      </p:pic>
      <p:sp>
        <p:nvSpPr>
          <p:cNvPr id="16" name="TextBox 11">
            <a:extLst>
              <a:ext uri="{FF2B5EF4-FFF2-40B4-BE49-F238E27FC236}">
                <a16:creationId xmlns:a16="http://schemas.microsoft.com/office/drawing/2014/main" id="{B29AE6F5-76B9-430E-B9AA-6A18AC91416E}"/>
              </a:ext>
            </a:extLst>
          </p:cNvPr>
          <p:cNvSpPr txBox="1"/>
          <p:nvPr/>
        </p:nvSpPr>
        <p:spPr>
          <a:xfrm>
            <a:off x="21544" y="952410"/>
            <a:ext cx="9122456" cy="561692"/>
          </a:xfrm>
          <a:prstGeom prst="rect">
            <a:avLst/>
          </a:prstGeom>
          <a:solidFill>
            <a:srgbClr val="A10000"/>
          </a:solidFill>
          <a:ln w="9525" cap="flat">
            <a:noFill/>
            <a:prstDash val="solid"/>
            <a:miter lim="800000"/>
          </a:ln>
        </p:spPr>
        <p:txBody>
          <a:bodyPr vert="horz" wrap="square" lIns="190500" tIns="95250" rIns="190500" bIns="95250" rtlCol="0" anchor="ctr">
            <a:spAutoFit/>
          </a:bodyPr>
          <a:lstStyle/>
          <a:p>
            <a:pPr algn="ctr">
              <a:defRPr lang="en-US" sz="1400" dirty="0"/>
            </a:pPr>
            <a:r>
              <a:rPr lang="fr-FR" sz="2400" b="1" dirty="0">
                <a:solidFill>
                  <a:srgbClr val="FFFFFF"/>
                </a:solidFill>
              </a:rPr>
              <a:t>DIPLÔME NATIONAL D'INGÉNIEUR</a:t>
            </a:r>
          </a:p>
        </p:txBody>
      </p:sp>
      <p:sp>
        <p:nvSpPr>
          <p:cNvPr id="18" name="TextBox 12">
            <a:extLst>
              <a:ext uri="{FF2B5EF4-FFF2-40B4-BE49-F238E27FC236}">
                <a16:creationId xmlns:a16="http://schemas.microsoft.com/office/drawing/2014/main" id="{645A8A70-E638-44E6-B366-70F63C081409}"/>
              </a:ext>
            </a:extLst>
          </p:cNvPr>
          <p:cNvSpPr txBox="1"/>
          <p:nvPr/>
        </p:nvSpPr>
        <p:spPr>
          <a:xfrm>
            <a:off x="1016000" y="1424832"/>
            <a:ext cx="6498302" cy="623248"/>
          </a:xfrm>
          <a:prstGeom prst="rect">
            <a:avLst/>
          </a:prstGeom>
        </p:spPr>
        <p:txBody>
          <a:bodyPr vert="horz" wrap="square" lIns="190500" tIns="95250" rIns="190500" bIns="95250" rtlCol="0" anchor="ctr">
            <a:spAutoFit/>
          </a:bodyPr>
          <a:lstStyle/>
          <a:p>
            <a:pPr algn="ctr">
              <a:defRPr lang="en-US" sz="1500" dirty="0"/>
            </a:pPr>
            <a:r>
              <a:rPr lang="fr-FR" sz="2800" b="1" dirty="0"/>
              <a:t> </a:t>
            </a:r>
            <a:r>
              <a:rPr lang="fr-FR" sz="2000" b="1" dirty="0"/>
              <a:t>SPÉCIALITÉ</a:t>
            </a:r>
            <a:r>
              <a:rPr lang="en-US" sz="2000" b="1" dirty="0"/>
              <a:t> : INFORMATIQUE</a:t>
            </a:r>
          </a:p>
        </p:txBody>
      </p:sp>
      <p:pic>
        <p:nvPicPr>
          <p:cNvPr id="19" name="Picture 8">
            <a:extLst>
              <a:ext uri="{FF2B5EF4-FFF2-40B4-BE49-F238E27FC236}">
                <a16:creationId xmlns:a16="http://schemas.microsoft.com/office/drawing/2014/main" id="{254E817C-BFD3-4258-B1A4-CA65B85A5C3A}"/>
              </a:ext>
            </a:extLst>
          </p:cNvPr>
          <p:cNvPicPr>
            <a:picLocks noChangeAspect="1"/>
          </p:cNvPicPr>
          <p:nvPr/>
        </p:nvPicPr>
        <p:blipFill>
          <a:blip r:embed="rId5"/>
          <a:stretch>
            <a:fillRect/>
          </a:stretch>
        </p:blipFill>
        <p:spPr>
          <a:xfrm>
            <a:off x="1473199" y="4420185"/>
            <a:ext cx="6945783" cy="722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670405" y="3094"/>
            <a:ext cx="3824409"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None/>
            </a:pPr>
            <a:r>
              <a:rPr lang="fr" sz="2100" b="0" i="0" u="none" strike="noStrike" cap="none">
                <a:solidFill>
                  <a:srgbClr val="1F3864"/>
                </a:solidFill>
                <a:latin typeface="Century Gothic"/>
                <a:ea typeface="Century Gothic"/>
                <a:cs typeface="Century Gothic"/>
                <a:sym typeface="Century Gothic"/>
              </a:rPr>
              <a:t>Concepts de base </a:t>
            </a:r>
            <a:endParaRPr sz="1100"/>
          </a:p>
        </p:txBody>
      </p:sp>
      <p:sp>
        <p:nvSpPr>
          <p:cNvPr id="534" name="Google Shape;534;p35"/>
          <p:cNvSpPr/>
          <p:nvPr/>
        </p:nvSpPr>
        <p:spPr>
          <a:xfrm>
            <a:off x="8611477" y="461986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7</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535" name="Google Shape;535;p35"/>
          <p:cNvPicPr preferRelativeResize="0"/>
          <p:nvPr/>
        </p:nvPicPr>
        <p:blipFill rotWithShape="1">
          <a:blip r:embed="rId3">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536" name="Google Shape;536;p35"/>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537" name="Google Shape;537;p35"/>
          <p:cNvGrpSpPr/>
          <p:nvPr/>
        </p:nvGrpSpPr>
        <p:grpSpPr>
          <a:xfrm>
            <a:off x="-151120" y="-19027"/>
            <a:ext cx="2928610" cy="444853"/>
            <a:chOff x="2245748" y="4265672"/>
            <a:chExt cx="1451386" cy="722960"/>
          </a:xfrm>
        </p:grpSpPr>
        <p:sp>
          <p:nvSpPr>
            <p:cNvPr id="538" name="Google Shape;538;p35"/>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539" name="Google Shape;539;p35"/>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540" name="Google Shape;540;p35"/>
          <p:cNvSpPr/>
          <p:nvPr/>
        </p:nvSpPr>
        <p:spPr>
          <a:xfrm>
            <a:off x="209219" y="80368"/>
            <a:ext cx="2315591" cy="24929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chemeClr val="lt1"/>
                </a:solidFill>
                <a:latin typeface="Century Gothic"/>
                <a:ea typeface="Century Gothic"/>
                <a:cs typeface="Century Gothic"/>
                <a:sym typeface="Century Gothic"/>
              </a:rPr>
              <a:t>Concepts de base </a:t>
            </a:r>
            <a:endParaRPr sz="1100" dirty="0"/>
          </a:p>
        </p:txBody>
      </p:sp>
      <p:sp>
        <p:nvSpPr>
          <p:cNvPr id="541" name="Google Shape;541;p35"/>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pic>
        <p:nvPicPr>
          <p:cNvPr id="542" name="Google Shape;542;p35"/>
          <p:cNvPicPr preferRelativeResize="0"/>
          <p:nvPr/>
        </p:nvPicPr>
        <p:blipFill rotWithShape="1">
          <a:blip r:embed="rId4">
            <a:alphaModFix/>
          </a:blip>
          <a:srcRect/>
          <a:stretch/>
        </p:blipFill>
        <p:spPr>
          <a:xfrm>
            <a:off x="989045" y="1846659"/>
            <a:ext cx="2911151" cy="1960231"/>
          </a:xfrm>
          <a:prstGeom prst="rect">
            <a:avLst/>
          </a:prstGeom>
          <a:noFill/>
          <a:ln>
            <a:noFill/>
          </a:ln>
        </p:spPr>
      </p:pic>
      <p:pic>
        <p:nvPicPr>
          <p:cNvPr id="543" name="Google Shape;543;p35"/>
          <p:cNvPicPr preferRelativeResize="0"/>
          <p:nvPr/>
        </p:nvPicPr>
        <p:blipFill rotWithShape="1">
          <a:blip r:embed="rId5">
            <a:alphaModFix/>
          </a:blip>
          <a:srcRect/>
          <a:stretch/>
        </p:blipFill>
        <p:spPr>
          <a:xfrm>
            <a:off x="5582610" y="1846658"/>
            <a:ext cx="3028867" cy="19602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wipe(down)">
                                      <p:cBhvr>
                                        <p:cTn id="7" dur="500"/>
                                        <p:tgtEl>
                                          <p:spTgt spid="5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wipe(down)">
                                      <p:cBhvr>
                                        <p:cTn id="12"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p:nvPr/>
        </p:nvSpPr>
        <p:spPr>
          <a:xfrm>
            <a:off x="3670405" y="3094"/>
            <a:ext cx="3824409"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C’est quoi le DevOps ?</a:t>
            </a:r>
            <a:endParaRPr sz="2100" b="0" i="0" u="none" strike="noStrike" cap="none">
              <a:solidFill>
                <a:srgbClr val="1F3864"/>
              </a:solidFill>
              <a:latin typeface="Century Gothic"/>
              <a:ea typeface="Century Gothic"/>
              <a:cs typeface="Century Gothic"/>
              <a:sym typeface="Century Gothic"/>
            </a:endParaRPr>
          </a:p>
        </p:txBody>
      </p:sp>
      <p:sp>
        <p:nvSpPr>
          <p:cNvPr id="555" name="Google Shape;555;p36"/>
          <p:cNvSpPr/>
          <p:nvPr/>
        </p:nvSpPr>
        <p:spPr>
          <a:xfrm>
            <a:off x="8536833" y="4573209"/>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8</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556" name="Google Shape;556;p36"/>
          <p:cNvPicPr preferRelativeResize="0"/>
          <p:nvPr/>
        </p:nvPicPr>
        <p:blipFill rotWithShape="1">
          <a:blip r:embed="rId3">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557" name="Google Shape;557;p36"/>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558" name="Google Shape;558;p36"/>
          <p:cNvGrpSpPr/>
          <p:nvPr/>
        </p:nvGrpSpPr>
        <p:grpSpPr>
          <a:xfrm>
            <a:off x="-151120" y="-19027"/>
            <a:ext cx="2928610" cy="444853"/>
            <a:chOff x="2245748" y="4265672"/>
            <a:chExt cx="1451386" cy="722960"/>
          </a:xfrm>
        </p:grpSpPr>
        <p:sp>
          <p:nvSpPr>
            <p:cNvPr id="559" name="Google Shape;559;p36"/>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560" name="Google Shape;560;p36"/>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561" name="Google Shape;561;p36"/>
          <p:cNvSpPr/>
          <p:nvPr/>
        </p:nvSpPr>
        <p:spPr>
          <a:xfrm>
            <a:off x="209219" y="80368"/>
            <a:ext cx="2315591" cy="207749"/>
          </a:xfrm>
          <a:prstGeom prst="rect">
            <a:avLst/>
          </a:prstGeom>
          <a:noFill/>
          <a:ln>
            <a:noFill/>
          </a:ln>
        </p:spPr>
        <p:txBody>
          <a:bodyPr spcFirstLastPara="1" wrap="square" lIns="0" tIns="0" rIns="0" bIns="0" anchor="t" anchorCtr="0">
            <a:noAutofit/>
          </a:bodyPr>
          <a:lstStyle/>
          <a:p>
            <a:pPr lvl="0">
              <a:lnSpc>
                <a:spcPct val="120000"/>
              </a:lnSpc>
            </a:pPr>
            <a:r>
              <a:rPr lang="fr-FR" b="1" dirty="0">
                <a:solidFill>
                  <a:schemeClr val="lt1"/>
                </a:solidFill>
                <a:latin typeface="Century Gothic"/>
                <a:ea typeface="Century Gothic"/>
                <a:cs typeface="Century Gothic"/>
                <a:sym typeface="Century Gothic"/>
              </a:rPr>
              <a:t>Concepts de base </a:t>
            </a:r>
            <a:endParaRPr lang="fr-FR" sz="1100" dirty="0"/>
          </a:p>
        </p:txBody>
      </p:sp>
      <p:sp>
        <p:nvSpPr>
          <p:cNvPr id="562" name="Google Shape;562;p36"/>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pic>
        <p:nvPicPr>
          <p:cNvPr id="2" name="Image 1"/>
          <p:cNvPicPr>
            <a:picLocks noChangeAspect="1"/>
          </p:cNvPicPr>
          <p:nvPr/>
        </p:nvPicPr>
        <p:blipFill>
          <a:blip r:embed="rId4"/>
          <a:stretch>
            <a:fillRect/>
          </a:stretch>
        </p:blipFill>
        <p:spPr>
          <a:xfrm>
            <a:off x="1051445" y="750666"/>
            <a:ext cx="7338929" cy="4259953"/>
          </a:xfrm>
          <a:prstGeom prst="rect">
            <a:avLst/>
          </a:prstGeom>
        </p:spPr>
      </p:pic>
      <p:grpSp>
        <p:nvGrpSpPr>
          <p:cNvPr id="22" name="Google Shape;589;p25"/>
          <p:cNvGrpSpPr/>
          <p:nvPr/>
        </p:nvGrpSpPr>
        <p:grpSpPr>
          <a:xfrm>
            <a:off x="2538302" y="1634726"/>
            <a:ext cx="674240" cy="601934"/>
            <a:chOff x="4871677" y="874471"/>
            <a:chExt cx="376518" cy="376518"/>
          </a:xfrm>
        </p:grpSpPr>
        <p:sp>
          <p:nvSpPr>
            <p:cNvPr id="23" name="Google Shape;590;p25"/>
            <p:cNvSpPr/>
            <p:nvPr/>
          </p:nvSpPr>
          <p:spPr>
            <a:xfrm>
              <a:off x="4871677" y="874471"/>
              <a:ext cx="376518" cy="376518"/>
            </a:xfrm>
            <a:prstGeom prst="flowChartConnector">
              <a:avLst/>
            </a:prstGeom>
            <a:solidFill>
              <a:srgbClr val="1C4D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4" name="Google Shape;591;p25"/>
            <p:cNvSpPr/>
            <p:nvPr/>
          </p:nvSpPr>
          <p:spPr>
            <a:xfrm>
              <a:off x="4920806" y="923600"/>
              <a:ext cx="278259" cy="278259"/>
            </a:xfrm>
            <a:prstGeom prst="mathPlus">
              <a:avLst>
                <a:gd name="adj1" fmla="val 2352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5" name="Google Shape;592;p25"/>
          <p:cNvSpPr/>
          <p:nvPr/>
        </p:nvSpPr>
        <p:spPr>
          <a:xfrm>
            <a:off x="2543291" y="2433533"/>
            <a:ext cx="669251" cy="582572"/>
          </a:xfrm>
          <a:prstGeom prst="flowChartConnector">
            <a:avLst/>
          </a:prstGeom>
          <a:solidFill>
            <a:srgbClr val="FFC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6" name="Google Shape;593;p25"/>
          <p:cNvSpPr/>
          <p:nvPr/>
        </p:nvSpPr>
        <p:spPr>
          <a:xfrm>
            <a:off x="2626279" y="2512234"/>
            <a:ext cx="494598" cy="430540"/>
          </a:xfrm>
          <a:prstGeom prst="mathPlus">
            <a:avLst>
              <a:gd name="adj1" fmla="val 2352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594;p25"/>
          <p:cNvSpPr/>
          <p:nvPr/>
        </p:nvSpPr>
        <p:spPr>
          <a:xfrm>
            <a:off x="2522199" y="3329269"/>
            <a:ext cx="719822" cy="592323"/>
          </a:xfrm>
          <a:prstGeom prst="flowChartConnector">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8" name="Google Shape;595;p25"/>
          <p:cNvSpPr/>
          <p:nvPr/>
        </p:nvSpPr>
        <p:spPr>
          <a:xfrm>
            <a:off x="2626279" y="3401611"/>
            <a:ext cx="531972" cy="437746"/>
          </a:xfrm>
          <a:prstGeom prst="mathPlus">
            <a:avLst>
              <a:gd name="adj1" fmla="val 2352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 name="Google Shape;600;p25"/>
          <p:cNvSpPr txBox="1"/>
          <p:nvPr/>
        </p:nvSpPr>
        <p:spPr>
          <a:xfrm>
            <a:off x="3891236" y="1732610"/>
            <a:ext cx="5091990" cy="489325"/>
          </a:xfrm>
          <a:prstGeom prst="rect">
            <a:avLst/>
          </a:prstGeom>
          <a:noFill/>
          <a:ln>
            <a:noFill/>
          </a:ln>
        </p:spPr>
        <p:txBody>
          <a:bodyPr spcFirstLastPara="1" wrap="square" lIns="91425" tIns="45700" rIns="91425" bIns="45700" anchor="t" anchorCtr="0">
            <a:noAutofit/>
          </a:bodyPr>
          <a:lstStyle/>
          <a:p>
            <a:pPr lvl="0"/>
            <a:r>
              <a:rPr lang="fr-FR" sz="2400" b="1" i="1" dirty="0"/>
              <a:t>Retour rapide des clients </a:t>
            </a:r>
            <a:endParaRPr sz="2400" b="1" i="1" u="none" strike="noStrike" cap="none" dirty="0">
              <a:solidFill>
                <a:srgbClr val="FEFEFE"/>
              </a:solidFill>
              <a:latin typeface="Arial"/>
              <a:ea typeface="Arial"/>
              <a:cs typeface="Arial"/>
              <a:sym typeface="Arial"/>
            </a:endParaRPr>
          </a:p>
        </p:txBody>
      </p:sp>
      <p:sp>
        <p:nvSpPr>
          <p:cNvPr id="30" name="Google Shape;601;p25"/>
          <p:cNvSpPr txBox="1"/>
          <p:nvPr/>
        </p:nvSpPr>
        <p:spPr>
          <a:xfrm>
            <a:off x="3749256" y="2575195"/>
            <a:ext cx="3745557" cy="449813"/>
          </a:xfrm>
          <a:prstGeom prst="rect">
            <a:avLst/>
          </a:prstGeom>
          <a:noFill/>
          <a:ln>
            <a:noFill/>
          </a:ln>
        </p:spPr>
        <p:txBody>
          <a:bodyPr spcFirstLastPara="1" wrap="square" lIns="91425" tIns="45700" rIns="91425" bIns="45700" anchor="t" anchorCtr="0">
            <a:noAutofit/>
          </a:bodyPr>
          <a:lstStyle/>
          <a:p>
            <a:pPr lvl="0"/>
            <a:r>
              <a:rPr lang="fr-FR" sz="2400" b="1" i="1" dirty="0"/>
              <a:t>G</a:t>
            </a:r>
            <a:r>
              <a:rPr lang="fr" sz="2400" b="1" i="1" dirty="0">
                <a:sym typeface="Calibri"/>
              </a:rPr>
              <a:t>agner en productivité </a:t>
            </a:r>
            <a:endParaRPr sz="2400" b="1" i="1" dirty="0"/>
          </a:p>
        </p:txBody>
      </p:sp>
      <p:sp>
        <p:nvSpPr>
          <p:cNvPr id="31" name="Google Shape;602;p25"/>
          <p:cNvSpPr txBox="1"/>
          <p:nvPr/>
        </p:nvSpPr>
        <p:spPr>
          <a:xfrm>
            <a:off x="3831037" y="3344657"/>
            <a:ext cx="4705795" cy="494700"/>
          </a:xfrm>
          <a:prstGeom prst="rect">
            <a:avLst/>
          </a:prstGeom>
          <a:noFill/>
          <a:ln>
            <a:noFill/>
          </a:ln>
        </p:spPr>
        <p:txBody>
          <a:bodyPr spcFirstLastPara="1" wrap="square" lIns="91425" tIns="45700" rIns="91425" bIns="45700" anchor="t" anchorCtr="0">
            <a:noAutofit/>
          </a:bodyPr>
          <a:lstStyle/>
          <a:p>
            <a:pPr lvl="0"/>
            <a:r>
              <a:rPr lang="fr-FR" sz="2400" b="1" i="1" dirty="0"/>
              <a:t>Satisfaction des clients </a:t>
            </a:r>
            <a:endParaRPr sz="2400" b="1" i="1" u="none" strike="noStrike" cap="none" dirty="0">
              <a:solidFill>
                <a:srgbClr val="FEFEF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p:nvPr/>
        </p:nvSpPr>
        <p:spPr>
          <a:xfrm>
            <a:off x="3670405" y="3094"/>
            <a:ext cx="3824409"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C’est quoi le DevOps ?</a:t>
            </a:r>
            <a:endParaRPr sz="2100" b="0" i="0" u="none" strike="noStrike" cap="none">
              <a:solidFill>
                <a:srgbClr val="1F3864"/>
              </a:solidFill>
              <a:latin typeface="Century Gothic"/>
              <a:ea typeface="Century Gothic"/>
              <a:cs typeface="Century Gothic"/>
              <a:sym typeface="Century Gothic"/>
            </a:endParaRPr>
          </a:p>
        </p:txBody>
      </p:sp>
      <p:pic>
        <p:nvPicPr>
          <p:cNvPr id="550" name="Google Shape;550;p36" descr="Image associÃ©e"/>
          <p:cNvPicPr preferRelativeResize="0"/>
          <p:nvPr/>
        </p:nvPicPr>
        <p:blipFill rotWithShape="1">
          <a:blip r:embed="rId3">
            <a:alphaModFix/>
          </a:blip>
          <a:srcRect l="-310" t="40172" r="60268" b="20356"/>
          <a:stretch/>
        </p:blipFill>
        <p:spPr>
          <a:xfrm>
            <a:off x="180308" y="2785864"/>
            <a:ext cx="3402095" cy="1212058"/>
          </a:xfrm>
          <a:prstGeom prst="rect">
            <a:avLst/>
          </a:prstGeom>
          <a:noFill/>
          <a:ln>
            <a:noFill/>
          </a:ln>
        </p:spPr>
      </p:pic>
      <p:pic>
        <p:nvPicPr>
          <p:cNvPr id="551" name="Google Shape;551;p36" descr="Image associÃ©e"/>
          <p:cNvPicPr preferRelativeResize="0"/>
          <p:nvPr/>
        </p:nvPicPr>
        <p:blipFill rotWithShape="1">
          <a:blip r:embed="rId3">
            <a:alphaModFix/>
          </a:blip>
          <a:srcRect t="1003" r="60327" b="62099"/>
          <a:stretch/>
        </p:blipFill>
        <p:spPr>
          <a:xfrm>
            <a:off x="180309" y="1570536"/>
            <a:ext cx="3402095" cy="1143533"/>
          </a:xfrm>
          <a:prstGeom prst="rect">
            <a:avLst/>
          </a:prstGeom>
          <a:noFill/>
          <a:ln>
            <a:noFill/>
          </a:ln>
        </p:spPr>
      </p:pic>
      <p:pic>
        <p:nvPicPr>
          <p:cNvPr id="552" name="Google Shape;552;p36" descr="Image associÃ©e"/>
          <p:cNvPicPr preferRelativeResize="0"/>
          <p:nvPr/>
        </p:nvPicPr>
        <p:blipFill rotWithShape="1">
          <a:blip r:embed="rId3">
            <a:alphaModFix/>
          </a:blip>
          <a:srcRect l="39356" t="2184" r="39229" b="820"/>
          <a:stretch/>
        </p:blipFill>
        <p:spPr>
          <a:xfrm>
            <a:off x="3735804" y="1138841"/>
            <a:ext cx="1985210" cy="3006079"/>
          </a:xfrm>
          <a:prstGeom prst="rect">
            <a:avLst/>
          </a:prstGeom>
          <a:noFill/>
          <a:ln>
            <a:noFill/>
          </a:ln>
        </p:spPr>
      </p:pic>
      <p:pic>
        <p:nvPicPr>
          <p:cNvPr id="553" name="Google Shape;553;p36" descr="Image associÃ©e"/>
          <p:cNvPicPr preferRelativeResize="0"/>
          <p:nvPr/>
        </p:nvPicPr>
        <p:blipFill rotWithShape="1">
          <a:blip r:embed="rId3">
            <a:alphaModFix/>
          </a:blip>
          <a:srcRect l="60405" b="49040"/>
          <a:stretch/>
        </p:blipFill>
        <p:spPr>
          <a:xfrm>
            <a:off x="5874415" y="1570536"/>
            <a:ext cx="2980825" cy="1434351"/>
          </a:xfrm>
          <a:prstGeom prst="rect">
            <a:avLst/>
          </a:prstGeom>
          <a:noFill/>
          <a:ln>
            <a:noFill/>
          </a:ln>
        </p:spPr>
      </p:pic>
      <p:pic>
        <p:nvPicPr>
          <p:cNvPr id="554" name="Google Shape;554;p36" descr="Image associÃ©e"/>
          <p:cNvPicPr preferRelativeResize="0"/>
          <p:nvPr/>
        </p:nvPicPr>
        <p:blipFill rotWithShape="1">
          <a:blip r:embed="rId3">
            <a:alphaModFix/>
          </a:blip>
          <a:srcRect l="60707" t="50797" r="769" b="20377"/>
          <a:stretch/>
        </p:blipFill>
        <p:spPr>
          <a:xfrm>
            <a:off x="5874415" y="3104578"/>
            <a:ext cx="2980825" cy="893344"/>
          </a:xfrm>
          <a:prstGeom prst="rect">
            <a:avLst/>
          </a:prstGeom>
          <a:noFill/>
          <a:ln>
            <a:noFill/>
          </a:ln>
        </p:spPr>
      </p:pic>
      <p:sp>
        <p:nvSpPr>
          <p:cNvPr id="555" name="Google Shape;555;p36"/>
          <p:cNvSpPr/>
          <p:nvPr/>
        </p:nvSpPr>
        <p:spPr>
          <a:xfrm>
            <a:off x="8518170" y="4545217"/>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9</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556" name="Google Shape;556;p36"/>
          <p:cNvPicPr preferRelativeResize="0"/>
          <p:nvPr/>
        </p:nvPicPr>
        <p:blipFill rotWithShape="1">
          <a:blip r:embed="rId4">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557" name="Google Shape;557;p36"/>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558" name="Google Shape;558;p36"/>
          <p:cNvGrpSpPr/>
          <p:nvPr/>
        </p:nvGrpSpPr>
        <p:grpSpPr>
          <a:xfrm>
            <a:off x="-151120" y="-19027"/>
            <a:ext cx="2928610" cy="444853"/>
            <a:chOff x="2245748" y="4265672"/>
            <a:chExt cx="1451386" cy="722960"/>
          </a:xfrm>
        </p:grpSpPr>
        <p:sp>
          <p:nvSpPr>
            <p:cNvPr id="559" name="Google Shape;559;p36"/>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560" name="Google Shape;560;p36"/>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561" name="Google Shape;561;p36"/>
          <p:cNvSpPr/>
          <p:nvPr/>
        </p:nvSpPr>
        <p:spPr>
          <a:xfrm>
            <a:off x="209219" y="80368"/>
            <a:ext cx="2315591" cy="207749"/>
          </a:xfrm>
          <a:prstGeom prst="rect">
            <a:avLst/>
          </a:prstGeom>
          <a:noFill/>
          <a:ln>
            <a:noFill/>
          </a:ln>
        </p:spPr>
        <p:txBody>
          <a:bodyPr spcFirstLastPara="1" wrap="square" lIns="0" tIns="0" rIns="0" bIns="0" anchor="t" anchorCtr="0">
            <a:noAutofit/>
          </a:bodyPr>
          <a:lstStyle/>
          <a:p>
            <a:pPr lvl="0">
              <a:lnSpc>
                <a:spcPct val="120000"/>
              </a:lnSpc>
            </a:pPr>
            <a:r>
              <a:rPr lang="fr-FR" b="1" dirty="0">
                <a:solidFill>
                  <a:schemeClr val="lt1"/>
                </a:solidFill>
                <a:latin typeface="Century Gothic"/>
                <a:ea typeface="Century Gothic"/>
                <a:cs typeface="Century Gothic"/>
                <a:sym typeface="Century Gothic"/>
              </a:rPr>
              <a:t>Concepts de base </a:t>
            </a:r>
            <a:endParaRPr lang="fr-FR" sz="1100" dirty="0"/>
          </a:p>
        </p:txBody>
      </p:sp>
      <p:sp>
        <p:nvSpPr>
          <p:cNvPr id="562" name="Google Shape;562;p36"/>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762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anim calcmode="lin" valueType="num">
                                      <p:cBhvr>
                                        <p:cTn id="7" dur="500" fill="hold"/>
                                        <p:tgtEl>
                                          <p:spTgt spid="551"/>
                                        </p:tgtEl>
                                        <p:attrNameLst>
                                          <p:attrName>ppt_w</p:attrName>
                                        </p:attrNameLst>
                                      </p:cBhvr>
                                      <p:tavLst>
                                        <p:tav tm="0">
                                          <p:val>
                                            <p:fltVal val="0"/>
                                          </p:val>
                                        </p:tav>
                                        <p:tav tm="100000">
                                          <p:val>
                                            <p:strVal val="#ppt_w"/>
                                          </p:val>
                                        </p:tav>
                                      </p:tavLst>
                                    </p:anim>
                                    <p:anim calcmode="lin" valueType="num">
                                      <p:cBhvr>
                                        <p:cTn id="8" dur="500" fill="hold"/>
                                        <p:tgtEl>
                                          <p:spTgt spid="55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50"/>
                                        </p:tgtEl>
                                        <p:attrNameLst>
                                          <p:attrName>style.visibility</p:attrName>
                                        </p:attrNameLst>
                                      </p:cBhvr>
                                      <p:to>
                                        <p:strVal val="visible"/>
                                      </p:to>
                                    </p:set>
                                    <p:anim calcmode="lin" valueType="num">
                                      <p:cBhvr>
                                        <p:cTn id="13" dur="500" fill="hold"/>
                                        <p:tgtEl>
                                          <p:spTgt spid="550"/>
                                        </p:tgtEl>
                                        <p:attrNameLst>
                                          <p:attrName>ppt_w</p:attrName>
                                        </p:attrNameLst>
                                      </p:cBhvr>
                                      <p:tavLst>
                                        <p:tav tm="0">
                                          <p:val>
                                            <p:fltVal val="0"/>
                                          </p:val>
                                        </p:tav>
                                        <p:tav tm="100000">
                                          <p:val>
                                            <p:strVal val="#ppt_w"/>
                                          </p:val>
                                        </p:tav>
                                      </p:tavLst>
                                    </p:anim>
                                    <p:anim calcmode="lin" valueType="num">
                                      <p:cBhvr>
                                        <p:cTn id="14" dur="500" fill="hold"/>
                                        <p:tgtEl>
                                          <p:spTgt spid="55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52"/>
                                        </p:tgtEl>
                                        <p:attrNameLst>
                                          <p:attrName>style.visibility</p:attrName>
                                        </p:attrNameLst>
                                      </p:cBhvr>
                                      <p:to>
                                        <p:strVal val="visible"/>
                                      </p:to>
                                    </p:set>
                                    <p:anim calcmode="lin" valueType="num">
                                      <p:cBhvr>
                                        <p:cTn id="19" dur="500" fill="hold"/>
                                        <p:tgtEl>
                                          <p:spTgt spid="552"/>
                                        </p:tgtEl>
                                        <p:attrNameLst>
                                          <p:attrName>ppt_w</p:attrName>
                                        </p:attrNameLst>
                                      </p:cBhvr>
                                      <p:tavLst>
                                        <p:tav tm="0">
                                          <p:val>
                                            <p:fltVal val="0"/>
                                          </p:val>
                                        </p:tav>
                                        <p:tav tm="100000">
                                          <p:val>
                                            <p:strVal val="#ppt_w"/>
                                          </p:val>
                                        </p:tav>
                                      </p:tavLst>
                                    </p:anim>
                                    <p:anim calcmode="lin" valueType="num">
                                      <p:cBhvr>
                                        <p:cTn id="20" dur="500" fill="hold"/>
                                        <p:tgtEl>
                                          <p:spTgt spid="55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53"/>
                                        </p:tgtEl>
                                        <p:attrNameLst>
                                          <p:attrName>style.visibility</p:attrName>
                                        </p:attrNameLst>
                                      </p:cBhvr>
                                      <p:to>
                                        <p:strVal val="visible"/>
                                      </p:to>
                                    </p:set>
                                    <p:anim calcmode="lin" valueType="num">
                                      <p:cBhvr>
                                        <p:cTn id="25" dur="500" fill="hold"/>
                                        <p:tgtEl>
                                          <p:spTgt spid="553"/>
                                        </p:tgtEl>
                                        <p:attrNameLst>
                                          <p:attrName>ppt_w</p:attrName>
                                        </p:attrNameLst>
                                      </p:cBhvr>
                                      <p:tavLst>
                                        <p:tav tm="0">
                                          <p:val>
                                            <p:fltVal val="0"/>
                                          </p:val>
                                        </p:tav>
                                        <p:tav tm="100000">
                                          <p:val>
                                            <p:strVal val="#ppt_w"/>
                                          </p:val>
                                        </p:tav>
                                      </p:tavLst>
                                    </p:anim>
                                    <p:anim calcmode="lin" valueType="num">
                                      <p:cBhvr>
                                        <p:cTn id="26" dur="500" fill="hold"/>
                                        <p:tgtEl>
                                          <p:spTgt spid="55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54"/>
                                        </p:tgtEl>
                                        <p:attrNameLst>
                                          <p:attrName>style.visibility</p:attrName>
                                        </p:attrNameLst>
                                      </p:cBhvr>
                                      <p:to>
                                        <p:strVal val="visible"/>
                                      </p:to>
                                    </p:set>
                                    <p:anim calcmode="lin" valueType="num">
                                      <p:cBhvr>
                                        <p:cTn id="31" dur="500" fill="hold"/>
                                        <p:tgtEl>
                                          <p:spTgt spid="554"/>
                                        </p:tgtEl>
                                        <p:attrNameLst>
                                          <p:attrName>ppt_w</p:attrName>
                                        </p:attrNameLst>
                                      </p:cBhvr>
                                      <p:tavLst>
                                        <p:tav tm="0">
                                          <p:val>
                                            <p:fltVal val="0"/>
                                          </p:val>
                                        </p:tav>
                                        <p:tav tm="100000">
                                          <p:val>
                                            <p:strVal val="#ppt_w"/>
                                          </p:val>
                                        </p:tav>
                                      </p:tavLst>
                                    </p:anim>
                                    <p:anim calcmode="lin" valueType="num">
                                      <p:cBhvr>
                                        <p:cTn id="32" dur="500" fill="hold"/>
                                        <p:tgtEl>
                                          <p:spTgt spid="5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2"/>
          <p:cNvSpPr/>
          <p:nvPr/>
        </p:nvSpPr>
        <p:spPr>
          <a:xfrm>
            <a:off x="3516045" y="42863"/>
            <a:ext cx="2884755"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Le Cloud Computing</a:t>
            </a:r>
            <a:endParaRPr sz="2100" b="0" i="0" u="none" strike="noStrike" cap="none">
              <a:solidFill>
                <a:srgbClr val="1F3864"/>
              </a:solidFill>
              <a:latin typeface="Century Gothic"/>
              <a:ea typeface="Century Gothic"/>
              <a:cs typeface="Century Gothic"/>
              <a:sym typeface="Century Gothic"/>
            </a:endParaRPr>
          </a:p>
        </p:txBody>
      </p:sp>
      <p:pic>
        <p:nvPicPr>
          <p:cNvPr id="644" name="Google Shape;644;p42" descr="RÃ©sultat de recherche d'images pour &quot;cloud computing&quot;"/>
          <p:cNvPicPr preferRelativeResize="0"/>
          <p:nvPr/>
        </p:nvPicPr>
        <p:blipFill rotWithShape="1">
          <a:blip r:embed="rId3">
            <a:alphaModFix/>
          </a:blip>
          <a:srcRect/>
          <a:stretch/>
        </p:blipFill>
        <p:spPr>
          <a:xfrm>
            <a:off x="711828" y="849978"/>
            <a:ext cx="7720344" cy="4046633"/>
          </a:xfrm>
          <a:prstGeom prst="rect">
            <a:avLst/>
          </a:prstGeom>
          <a:noFill/>
          <a:ln>
            <a:noFill/>
          </a:ln>
        </p:spPr>
      </p:pic>
      <p:sp>
        <p:nvSpPr>
          <p:cNvPr id="645" name="Google Shape;645;p42"/>
          <p:cNvSpPr/>
          <p:nvPr/>
        </p:nvSpPr>
        <p:spPr>
          <a:xfrm>
            <a:off x="8478814" y="4601201"/>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10</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646" name="Google Shape;646;p42"/>
          <p:cNvPicPr preferRelativeResize="0"/>
          <p:nvPr/>
        </p:nvPicPr>
        <p:blipFill rotWithShape="1">
          <a:blip r:embed="rId4">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647" name="Google Shape;647;p42"/>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648" name="Google Shape;648;p42"/>
          <p:cNvGrpSpPr/>
          <p:nvPr/>
        </p:nvGrpSpPr>
        <p:grpSpPr>
          <a:xfrm>
            <a:off x="-151120" y="-19027"/>
            <a:ext cx="2928610" cy="444853"/>
            <a:chOff x="2245748" y="4265672"/>
            <a:chExt cx="1451386" cy="722960"/>
          </a:xfrm>
        </p:grpSpPr>
        <p:sp>
          <p:nvSpPr>
            <p:cNvPr id="649" name="Google Shape;649;p42"/>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650" name="Google Shape;650;p42"/>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651" name="Google Shape;651;p42"/>
          <p:cNvSpPr/>
          <p:nvPr/>
        </p:nvSpPr>
        <p:spPr>
          <a:xfrm>
            <a:off x="209219" y="80368"/>
            <a:ext cx="2315591" cy="225398"/>
          </a:xfrm>
          <a:prstGeom prst="rect">
            <a:avLst/>
          </a:prstGeom>
          <a:noFill/>
          <a:ln>
            <a:noFill/>
          </a:ln>
        </p:spPr>
        <p:txBody>
          <a:bodyPr spcFirstLastPara="1" wrap="square" lIns="0" tIns="0" rIns="0" bIns="0" anchor="t" anchorCtr="0">
            <a:noAutofit/>
          </a:bodyPr>
          <a:lstStyle/>
          <a:p>
            <a:pPr lvl="0">
              <a:lnSpc>
                <a:spcPct val="120000"/>
              </a:lnSpc>
            </a:pPr>
            <a:r>
              <a:rPr lang="fr-FR" b="1" dirty="0">
                <a:solidFill>
                  <a:schemeClr val="lt1"/>
                </a:solidFill>
                <a:latin typeface="Century Gothic"/>
                <a:ea typeface="Century Gothic"/>
                <a:cs typeface="Century Gothic"/>
                <a:sym typeface="Century Gothic"/>
              </a:rPr>
              <a:t>Concepts de base </a:t>
            </a:r>
            <a:endParaRPr lang="fr-FR" sz="1100" dirty="0"/>
          </a:p>
        </p:txBody>
      </p:sp>
      <p:sp>
        <p:nvSpPr>
          <p:cNvPr id="652" name="Google Shape;652;p42"/>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500"/>
                                        <p:tgtEl>
                                          <p:spTgt spid="644"/>
                                        </p:tgtEl>
                                        <p:attrNameLst>
                                          <p:attrName>ppt_w</p:attrName>
                                        </p:attrNameLst>
                                      </p:cBhvr>
                                      <p:tavLst>
                                        <p:tav tm="0">
                                          <p:val>
                                            <p:strVal val="0"/>
                                          </p:val>
                                        </p:tav>
                                        <p:tav tm="100000">
                                          <p:val>
                                            <p:strVal val="#ppt_w"/>
                                          </p:val>
                                        </p:tav>
                                      </p:tavLst>
                                    </p:anim>
                                    <p:anim calcmode="lin" valueType="num">
                                      <p:cBhvr additive="base">
                                        <p:cTn id="8" dur="500"/>
                                        <p:tgtEl>
                                          <p:spTgt spid="64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3"/>
          <p:cNvSpPr/>
          <p:nvPr/>
        </p:nvSpPr>
        <p:spPr>
          <a:xfrm>
            <a:off x="3516045" y="42863"/>
            <a:ext cx="2884755" cy="844817"/>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Les avantages du  Cloud Computing</a:t>
            </a:r>
            <a:endParaRPr sz="2100" b="0" i="0" u="none" strike="noStrike" cap="none">
              <a:solidFill>
                <a:srgbClr val="1F3864"/>
              </a:solidFill>
              <a:latin typeface="Century Gothic"/>
              <a:ea typeface="Century Gothic"/>
              <a:cs typeface="Century Gothic"/>
              <a:sym typeface="Century Gothic"/>
            </a:endParaRPr>
          </a:p>
        </p:txBody>
      </p:sp>
      <p:sp>
        <p:nvSpPr>
          <p:cNvPr id="659" name="Google Shape;659;p43"/>
          <p:cNvSpPr/>
          <p:nvPr/>
        </p:nvSpPr>
        <p:spPr>
          <a:xfrm>
            <a:off x="8516345" y="4582540"/>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11</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660" name="Google Shape;660;p43"/>
          <p:cNvPicPr preferRelativeResize="0"/>
          <p:nvPr/>
        </p:nvPicPr>
        <p:blipFill rotWithShape="1">
          <a:blip r:embed="rId3">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661" name="Google Shape;661;p43"/>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662" name="Google Shape;662;p43"/>
          <p:cNvGrpSpPr/>
          <p:nvPr/>
        </p:nvGrpSpPr>
        <p:grpSpPr>
          <a:xfrm>
            <a:off x="-151120" y="-19027"/>
            <a:ext cx="2928610" cy="444853"/>
            <a:chOff x="2245748" y="4265672"/>
            <a:chExt cx="1451386" cy="722960"/>
          </a:xfrm>
        </p:grpSpPr>
        <p:sp>
          <p:nvSpPr>
            <p:cNvPr id="663" name="Google Shape;663;p43"/>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664" name="Google Shape;664;p43"/>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665" name="Google Shape;665;p43"/>
          <p:cNvSpPr/>
          <p:nvPr/>
        </p:nvSpPr>
        <p:spPr>
          <a:xfrm>
            <a:off x="209219" y="80368"/>
            <a:ext cx="2315591" cy="225398"/>
          </a:xfrm>
          <a:prstGeom prst="rect">
            <a:avLst/>
          </a:prstGeom>
          <a:noFill/>
          <a:ln>
            <a:noFill/>
          </a:ln>
        </p:spPr>
        <p:txBody>
          <a:bodyPr spcFirstLastPara="1" wrap="square" lIns="0" tIns="0" rIns="0" bIns="0" anchor="t" anchorCtr="0">
            <a:noAutofit/>
          </a:bodyPr>
          <a:lstStyle/>
          <a:p>
            <a:pPr lvl="0">
              <a:lnSpc>
                <a:spcPct val="120000"/>
              </a:lnSpc>
            </a:pPr>
            <a:r>
              <a:rPr lang="fr-FR" b="1" dirty="0">
                <a:solidFill>
                  <a:schemeClr val="lt1"/>
                </a:solidFill>
                <a:latin typeface="Century Gothic"/>
                <a:ea typeface="Century Gothic"/>
                <a:cs typeface="Century Gothic"/>
                <a:sym typeface="Century Gothic"/>
              </a:rPr>
              <a:t>Concepts de base </a:t>
            </a:r>
            <a:endParaRPr lang="fr-FR" sz="1100" dirty="0"/>
          </a:p>
        </p:txBody>
      </p:sp>
      <p:sp>
        <p:nvSpPr>
          <p:cNvPr id="666" name="Google Shape;666;p43"/>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pic>
        <p:nvPicPr>
          <p:cNvPr id="667" name="Google Shape;667;p43"/>
          <p:cNvPicPr preferRelativeResize="0"/>
          <p:nvPr/>
        </p:nvPicPr>
        <p:blipFill rotWithShape="1">
          <a:blip r:embed="rId4">
            <a:alphaModFix/>
          </a:blip>
          <a:srcRect/>
          <a:stretch/>
        </p:blipFill>
        <p:spPr>
          <a:xfrm>
            <a:off x="1367014" y="951950"/>
            <a:ext cx="1707356" cy="2071688"/>
          </a:xfrm>
          <a:prstGeom prst="rect">
            <a:avLst/>
          </a:prstGeom>
          <a:noFill/>
          <a:ln>
            <a:noFill/>
          </a:ln>
        </p:spPr>
      </p:pic>
      <p:pic>
        <p:nvPicPr>
          <p:cNvPr id="668" name="Google Shape;668;p43"/>
          <p:cNvPicPr preferRelativeResize="0"/>
          <p:nvPr/>
        </p:nvPicPr>
        <p:blipFill rotWithShape="1">
          <a:blip r:embed="rId5">
            <a:alphaModFix/>
          </a:blip>
          <a:srcRect/>
          <a:stretch/>
        </p:blipFill>
        <p:spPr>
          <a:xfrm>
            <a:off x="2894610" y="2933791"/>
            <a:ext cx="1551155" cy="1792806"/>
          </a:xfrm>
          <a:prstGeom prst="rect">
            <a:avLst/>
          </a:prstGeom>
          <a:noFill/>
          <a:ln>
            <a:noFill/>
          </a:ln>
        </p:spPr>
      </p:pic>
      <p:pic>
        <p:nvPicPr>
          <p:cNvPr id="669" name="Google Shape;669;p43"/>
          <p:cNvPicPr preferRelativeResize="0"/>
          <p:nvPr/>
        </p:nvPicPr>
        <p:blipFill rotWithShape="1">
          <a:blip r:embed="rId6">
            <a:alphaModFix/>
          </a:blip>
          <a:srcRect/>
          <a:stretch/>
        </p:blipFill>
        <p:spPr>
          <a:xfrm>
            <a:off x="5844772" y="2709863"/>
            <a:ext cx="1678781" cy="2043113"/>
          </a:xfrm>
          <a:prstGeom prst="rect">
            <a:avLst/>
          </a:prstGeom>
          <a:noFill/>
          <a:ln>
            <a:noFill/>
          </a:ln>
        </p:spPr>
      </p:pic>
      <p:pic>
        <p:nvPicPr>
          <p:cNvPr id="670" name="Google Shape;670;p43"/>
          <p:cNvPicPr preferRelativeResize="0"/>
          <p:nvPr/>
        </p:nvPicPr>
        <p:blipFill rotWithShape="1">
          <a:blip r:embed="rId7">
            <a:alphaModFix/>
          </a:blip>
          <a:srcRect/>
          <a:stretch/>
        </p:blipFill>
        <p:spPr>
          <a:xfrm>
            <a:off x="4321231" y="1004978"/>
            <a:ext cx="1607344" cy="1928813"/>
          </a:xfrm>
          <a:prstGeom prst="rect">
            <a:avLst/>
          </a:prstGeom>
          <a:noFill/>
          <a:ln>
            <a:noFill/>
          </a:ln>
        </p:spPr>
      </p:pic>
      <p:pic>
        <p:nvPicPr>
          <p:cNvPr id="671" name="Google Shape;671;p43"/>
          <p:cNvPicPr preferRelativeResize="0"/>
          <p:nvPr/>
        </p:nvPicPr>
        <p:blipFill rotWithShape="1">
          <a:blip r:embed="rId8">
            <a:alphaModFix/>
          </a:blip>
          <a:srcRect/>
          <a:stretch/>
        </p:blipFill>
        <p:spPr>
          <a:xfrm>
            <a:off x="423114" y="1025768"/>
            <a:ext cx="7644976" cy="37008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500"/>
                                        <p:tgtEl>
                                          <p:spTgt spid="671"/>
                                        </p:tgtEl>
                                        <p:attrNameLst>
                                          <p:attrName>ppt_w</p:attrName>
                                        </p:attrNameLst>
                                      </p:cBhvr>
                                      <p:tavLst>
                                        <p:tav tm="0">
                                          <p:val>
                                            <p:strVal val="#ppt_w"/>
                                          </p:val>
                                        </p:tav>
                                        <p:tav tm="100000">
                                          <p:val>
                                            <p:strVal val="0"/>
                                          </p:val>
                                        </p:tav>
                                      </p:tavLst>
                                    </p:anim>
                                    <p:anim calcmode="lin" valueType="num">
                                      <p:cBhvr additive="base">
                                        <p:cTn id="7" dur="1500"/>
                                        <p:tgtEl>
                                          <p:spTgt spid="671"/>
                                        </p:tgtEl>
                                        <p:attrNameLst>
                                          <p:attrName>ppt_h</p:attrName>
                                        </p:attrNameLst>
                                      </p:cBhvr>
                                      <p:tavLst>
                                        <p:tav tm="0">
                                          <p:val>
                                            <p:strVal val="#ppt_h"/>
                                          </p:val>
                                        </p:tav>
                                        <p:tav tm="100000">
                                          <p:val>
                                            <p:strVal val="0"/>
                                          </p:val>
                                        </p:tav>
                                      </p:tavLst>
                                    </p:anim>
                                    <p:set>
                                      <p:cBhvr>
                                        <p:cTn id="8" dur="1" fill="hold">
                                          <p:stCondLst>
                                            <p:cond delay="1500"/>
                                          </p:stCondLst>
                                        </p:cTn>
                                        <p:tgtEl>
                                          <p:spTgt spid="67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67"/>
                                        </p:tgtEl>
                                        <p:attrNameLst>
                                          <p:attrName>style.visibility</p:attrName>
                                        </p:attrNameLst>
                                      </p:cBhvr>
                                      <p:to>
                                        <p:strVal val="visible"/>
                                      </p:to>
                                    </p:set>
                                    <p:animEffect transition="in" filter="fade">
                                      <p:cBhvr>
                                        <p:cTn id="13" dur="500"/>
                                        <p:tgtEl>
                                          <p:spTgt spid="6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70"/>
                                        </p:tgtEl>
                                        <p:attrNameLst>
                                          <p:attrName>style.visibility</p:attrName>
                                        </p:attrNameLst>
                                      </p:cBhvr>
                                      <p:to>
                                        <p:strVal val="visible"/>
                                      </p:to>
                                    </p:set>
                                    <p:animEffect transition="in" filter="fade">
                                      <p:cBhvr>
                                        <p:cTn id="18" dur="500"/>
                                        <p:tgtEl>
                                          <p:spTgt spid="6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8"/>
                                        </p:tgtEl>
                                        <p:attrNameLst>
                                          <p:attrName>style.visibility</p:attrName>
                                        </p:attrNameLst>
                                      </p:cBhvr>
                                      <p:to>
                                        <p:strVal val="visible"/>
                                      </p:to>
                                    </p:set>
                                    <p:animEffect transition="in" filter="fade">
                                      <p:cBhvr>
                                        <p:cTn id="23" dur="500"/>
                                        <p:tgtEl>
                                          <p:spTgt spid="6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9"/>
                                        </p:tgtEl>
                                        <p:attrNameLst>
                                          <p:attrName>style.visibility</p:attrName>
                                        </p:attrNameLst>
                                      </p:cBhvr>
                                      <p:to>
                                        <p:strVal val="visible"/>
                                      </p:to>
                                    </p:set>
                                    <p:animEffect transition="in" filter="fade">
                                      <p:cBhvr>
                                        <p:cTn id="28" dur="500"/>
                                        <p:tgtEl>
                                          <p:spTgt spid="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4"/>
          <p:cNvSpPr/>
          <p:nvPr/>
        </p:nvSpPr>
        <p:spPr>
          <a:xfrm>
            <a:off x="3516045" y="42863"/>
            <a:ext cx="3608655" cy="844817"/>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Les modèles de services du  Cloud Computing</a:t>
            </a:r>
            <a:endParaRPr sz="2100" b="0" i="0" u="none" strike="noStrike" cap="none">
              <a:solidFill>
                <a:srgbClr val="1F3864"/>
              </a:solidFill>
              <a:latin typeface="Century Gothic"/>
              <a:ea typeface="Century Gothic"/>
              <a:cs typeface="Century Gothic"/>
              <a:sym typeface="Century Gothic"/>
            </a:endParaRPr>
          </a:p>
        </p:txBody>
      </p:sp>
      <p:pic>
        <p:nvPicPr>
          <p:cNvPr id="678" name="Google Shape;678;p44" descr="https://19yw4b240vb03ws8qm25h366-wpengine.netdna-ssl.com/wp-content/uploads/cloud-stack-pyramid-saas-paas-iaas-as-a-service-02.png"/>
          <p:cNvPicPr preferRelativeResize="0"/>
          <p:nvPr/>
        </p:nvPicPr>
        <p:blipFill rotWithShape="1">
          <a:blip r:embed="rId3">
            <a:alphaModFix/>
          </a:blip>
          <a:srcRect l="3903" t="62778" r="6539" b="10596"/>
          <a:stretch/>
        </p:blipFill>
        <p:spPr>
          <a:xfrm>
            <a:off x="383722" y="3552443"/>
            <a:ext cx="7695002" cy="1344168"/>
          </a:xfrm>
          <a:prstGeom prst="rect">
            <a:avLst/>
          </a:prstGeom>
          <a:noFill/>
          <a:ln>
            <a:noFill/>
          </a:ln>
        </p:spPr>
      </p:pic>
      <p:pic>
        <p:nvPicPr>
          <p:cNvPr id="679" name="Google Shape;679;p44" descr="https://19yw4b240vb03ws8qm25h366-wpengine.netdna-ssl.com/wp-content/uploads/cloud-stack-pyramid-saas-paas-iaas-as-a-service-02.png"/>
          <p:cNvPicPr preferRelativeResize="0"/>
          <p:nvPr/>
        </p:nvPicPr>
        <p:blipFill rotWithShape="1">
          <a:blip r:embed="rId3">
            <a:alphaModFix/>
          </a:blip>
          <a:srcRect t="11838" r="15794" b="61535"/>
          <a:stretch/>
        </p:blipFill>
        <p:spPr>
          <a:xfrm>
            <a:off x="-151120" y="1107075"/>
            <a:ext cx="7600205" cy="1344167"/>
          </a:xfrm>
          <a:prstGeom prst="rect">
            <a:avLst/>
          </a:prstGeom>
          <a:noFill/>
          <a:ln>
            <a:noFill/>
          </a:ln>
        </p:spPr>
      </p:pic>
      <p:pic>
        <p:nvPicPr>
          <p:cNvPr id="680" name="Google Shape;680;p44" descr="https://19yw4b240vb03ws8qm25h366-wpengine.netdna-ssl.com/wp-content/uploads/cloud-stack-pyramid-saas-paas-iaas-as-a-service-02.png"/>
          <p:cNvPicPr preferRelativeResize="0"/>
          <p:nvPr/>
        </p:nvPicPr>
        <p:blipFill rotWithShape="1">
          <a:blip r:embed="rId3">
            <a:alphaModFix/>
          </a:blip>
          <a:srcRect l="10445" t="36862" r="15201" b="36512"/>
          <a:stretch/>
        </p:blipFill>
        <p:spPr>
          <a:xfrm>
            <a:off x="880451" y="2311460"/>
            <a:ext cx="6539905" cy="1344167"/>
          </a:xfrm>
          <a:prstGeom prst="rect">
            <a:avLst/>
          </a:prstGeom>
          <a:noFill/>
          <a:ln>
            <a:noFill/>
          </a:ln>
        </p:spPr>
      </p:pic>
      <p:sp>
        <p:nvSpPr>
          <p:cNvPr id="681" name="Google Shape;681;p44"/>
          <p:cNvSpPr/>
          <p:nvPr/>
        </p:nvSpPr>
        <p:spPr>
          <a:xfrm>
            <a:off x="8480849" y="4573209"/>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12</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682" name="Google Shape;682;p44"/>
          <p:cNvPicPr preferRelativeResize="0"/>
          <p:nvPr/>
        </p:nvPicPr>
        <p:blipFill rotWithShape="1">
          <a:blip r:embed="rId4">
            <a:alphaModFix/>
          </a:blip>
          <a:srcRect/>
          <a:stretch/>
        </p:blipFill>
        <p:spPr>
          <a:xfrm>
            <a:off x="1874263" y="110523"/>
            <a:ext cx="329933" cy="214567"/>
          </a:xfrm>
          <a:prstGeom prst="rect">
            <a:avLst/>
          </a:prstGeom>
          <a:solidFill>
            <a:schemeClr val="lt1"/>
          </a:solidFill>
          <a:ln w="9525" cap="flat" cmpd="sng">
            <a:solidFill>
              <a:schemeClr val="lt1"/>
            </a:solidFill>
            <a:prstDash val="solid"/>
            <a:round/>
            <a:headEnd type="none" w="sm" len="sm"/>
            <a:tailEnd type="none" w="sm" len="sm"/>
          </a:ln>
        </p:spPr>
      </p:pic>
      <p:sp>
        <p:nvSpPr>
          <p:cNvPr id="683" name="Google Shape;683;p44"/>
          <p:cNvSpPr/>
          <p:nvPr/>
        </p:nvSpPr>
        <p:spPr>
          <a:xfrm>
            <a:off x="180308" y="70659"/>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0" i="0" u="none" strike="noStrike" cap="none">
                <a:solidFill>
                  <a:schemeClr val="lt1"/>
                </a:solidFill>
                <a:latin typeface="Century Gothic"/>
                <a:ea typeface="Century Gothic"/>
                <a:cs typeface="Century Gothic"/>
                <a:sym typeface="Century Gothic"/>
              </a:rPr>
              <a:t>Analyse des besoins</a:t>
            </a:r>
            <a:endParaRPr sz="1400" b="0" i="0" u="none" strike="noStrike" cap="none">
              <a:solidFill>
                <a:schemeClr val="lt1"/>
              </a:solidFill>
              <a:latin typeface="Century Gothic"/>
              <a:ea typeface="Century Gothic"/>
              <a:cs typeface="Century Gothic"/>
              <a:sym typeface="Century Gothic"/>
            </a:endParaRPr>
          </a:p>
        </p:txBody>
      </p:sp>
      <p:grpSp>
        <p:nvGrpSpPr>
          <p:cNvPr id="684" name="Google Shape;684;p44"/>
          <p:cNvGrpSpPr/>
          <p:nvPr/>
        </p:nvGrpSpPr>
        <p:grpSpPr>
          <a:xfrm>
            <a:off x="-151120" y="-19027"/>
            <a:ext cx="2928610" cy="444853"/>
            <a:chOff x="2245748" y="4265672"/>
            <a:chExt cx="1451386" cy="722960"/>
          </a:xfrm>
        </p:grpSpPr>
        <p:sp>
          <p:nvSpPr>
            <p:cNvPr id="685" name="Google Shape;685;p44"/>
            <p:cNvSpPr/>
            <p:nvPr/>
          </p:nvSpPr>
          <p:spPr>
            <a:xfrm>
              <a:off x="2245748" y="4279020"/>
              <a:ext cx="1244825" cy="709611"/>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sp>
          <p:nvSpPr>
            <p:cNvPr id="686" name="Google Shape;686;p44"/>
            <p:cNvSpPr/>
            <p:nvPr/>
          </p:nvSpPr>
          <p:spPr>
            <a:xfrm>
              <a:off x="3342241" y="4265672"/>
              <a:ext cx="354893" cy="722960"/>
            </a:xfrm>
            <a:prstGeom prst="ellipse">
              <a:avLst/>
            </a:prstGeom>
            <a:solidFill>
              <a:srgbClr val="C4E0B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B050"/>
                </a:solidFill>
                <a:latin typeface="Calibri"/>
                <a:ea typeface="Calibri"/>
                <a:cs typeface="Calibri"/>
                <a:sym typeface="Calibri"/>
              </a:endParaRPr>
            </a:p>
          </p:txBody>
        </p:sp>
      </p:grpSp>
      <p:sp>
        <p:nvSpPr>
          <p:cNvPr id="687" name="Google Shape;687;p44"/>
          <p:cNvSpPr/>
          <p:nvPr/>
        </p:nvSpPr>
        <p:spPr>
          <a:xfrm>
            <a:off x="209219" y="80368"/>
            <a:ext cx="2315591" cy="225398"/>
          </a:xfrm>
          <a:prstGeom prst="rect">
            <a:avLst/>
          </a:prstGeom>
          <a:noFill/>
          <a:ln>
            <a:noFill/>
          </a:ln>
        </p:spPr>
        <p:txBody>
          <a:bodyPr spcFirstLastPara="1" wrap="square" lIns="0" tIns="0" rIns="0" bIns="0" anchor="t" anchorCtr="0">
            <a:noAutofit/>
          </a:bodyPr>
          <a:lstStyle/>
          <a:p>
            <a:pPr lvl="0">
              <a:lnSpc>
                <a:spcPct val="120000"/>
              </a:lnSpc>
            </a:pPr>
            <a:r>
              <a:rPr lang="fr-FR" b="1" dirty="0">
                <a:solidFill>
                  <a:schemeClr val="lt1"/>
                </a:solidFill>
                <a:latin typeface="Century Gothic"/>
                <a:ea typeface="Century Gothic"/>
                <a:cs typeface="Century Gothic"/>
                <a:sym typeface="Century Gothic"/>
              </a:rPr>
              <a:t>Concepts de base </a:t>
            </a:r>
            <a:endParaRPr lang="fr-FR" sz="1100" dirty="0"/>
          </a:p>
        </p:txBody>
      </p:sp>
      <p:sp>
        <p:nvSpPr>
          <p:cNvPr id="688" name="Google Shape;688;p44"/>
          <p:cNvSpPr/>
          <p:nvPr/>
        </p:nvSpPr>
        <p:spPr>
          <a:xfrm rot="10800000" flipH="1">
            <a:off x="2327251" y="84644"/>
            <a:ext cx="197558" cy="240446"/>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750"/>
                                        <p:tgtEl>
                                          <p:spTgt spid="6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0"/>
                                        </p:tgtEl>
                                        <p:attrNameLst>
                                          <p:attrName>style.visibility</p:attrName>
                                        </p:attrNameLst>
                                      </p:cBhvr>
                                      <p:to>
                                        <p:strVal val="visible"/>
                                      </p:to>
                                    </p:set>
                                    <p:animEffect transition="in" filter="fade">
                                      <p:cBhvr>
                                        <p:cTn id="12" dur="750"/>
                                        <p:tgtEl>
                                          <p:spTgt spid="6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9"/>
                                        </p:tgtEl>
                                        <p:attrNameLst>
                                          <p:attrName>style.visibility</p:attrName>
                                        </p:attrNameLst>
                                      </p:cBhvr>
                                      <p:to>
                                        <p:strVal val="visible"/>
                                      </p:to>
                                    </p:set>
                                    <p:animEffect transition="in" filter="fade">
                                      <p:cBhvr>
                                        <p:cTn id="17" dur="75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grpSp>
        <p:nvGrpSpPr>
          <p:cNvPr id="693" name="Google Shape;693;p45"/>
          <p:cNvGrpSpPr/>
          <p:nvPr/>
        </p:nvGrpSpPr>
        <p:grpSpPr>
          <a:xfrm>
            <a:off x="1647667" y="1607644"/>
            <a:ext cx="699268" cy="846623"/>
            <a:chOff x="953040" y="1543810"/>
            <a:chExt cx="1243013" cy="1504950"/>
          </a:xfrm>
        </p:grpSpPr>
        <p:sp>
          <p:nvSpPr>
            <p:cNvPr id="694" name="Google Shape;694;p45"/>
            <p:cNvSpPr/>
            <p:nvPr/>
          </p:nvSpPr>
          <p:spPr>
            <a:xfrm>
              <a:off x="953040" y="1947035"/>
              <a:ext cx="620713" cy="1101725"/>
            </a:xfrm>
            <a:custGeom>
              <a:avLst/>
              <a:gdLst/>
              <a:ahLst/>
              <a:cxnLst/>
              <a:rect l="l" t="t" r="r" b="b"/>
              <a:pathLst>
                <a:path w="391" h="694" extrusionOk="0">
                  <a:moveTo>
                    <a:pt x="0" y="0"/>
                  </a:moveTo>
                  <a:lnTo>
                    <a:pt x="391" y="247"/>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5" name="Google Shape;695;p45"/>
            <p:cNvSpPr/>
            <p:nvPr/>
          </p:nvSpPr>
          <p:spPr>
            <a:xfrm>
              <a:off x="1573752" y="1947035"/>
              <a:ext cx="622301" cy="1101725"/>
            </a:xfrm>
            <a:custGeom>
              <a:avLst/>
              <a:gdLst/>
              <a:ahLst/>
              <a:cxnLst/>
              <a:rect l="l" t="t" r="r" b="b"/>
              <a:pathLst>
                <a:path w="392" h="694" extrusionOk="0">
                  <a:moveTo>
                    <a:pt x="392" y="0"/>
                  </a:moveTo>
                  <a:lnTo>
                    <a:pt x="0" y="247"/>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6" name="Google Shape;696;p45"/>
            <p:cNvSpPr/>
            <p:nvPr/>
          </p:nvSpPr>
          <p:spPr>
            <a:xfrm>
              <a:off x="953040" y="1543810"/>
              <a:ext cx="1243013" cy="795337"/>
            </a:xfrm>
            <a:custGeom>
              <a:avLst/>
              <a:gdLst/>
              <a:ahLst/>
              <a:cxnLst/>
              <a:rect l="l" t="t" r="r" b="b"/>
              <a:pathLst>
                <a:path w="783" h="501" extrusionOk="0">
                  <a:moveTo>
                    <a:pt x="0" y="254"/>
                  </a:moveTo>
                  <a:lnTo>
                    <a:pt x="391" y="501"/>
                  </a:lnTo>
                  <a:lnTo>
                    <a:pt x="783" y="254"/>
                  </a:lnTo>
                  <a:lnTo>
                    <a:pt x="0" y="254"/>
                  </a:lnTo>
                  <a:close/>
                  <a:moveTo>
                    <a:pt x="0" y="254"/>
                  </a:moveTo>
                  <a:lnTo>
                    <a:pt x="391" y="0"/>
                  </a:lnTo>
                  <a:lnTo>
                    <a:pt x="783" y="254"/>
                  </a:lnTo>
                  <a:lnTo>
                    <a:pt x="0" y="254"/>
                  </a:lnTo>
                  <a:close/>
                </a:path>
              </a:pathLst>
            </a:custGeom>
            <a:gradFill>
              <a:gsLst>
                <a:gs pos="0">
                  <a:srgbClr val="7C7C7C"/>
                </a:gs>
                <a:gs pos="50000">
                  <a:srgbClr val="B4B4B4"/>
                </a:gs>
                <a:gs pos="100000">
                  <a:srgbClr val="D8D8D8"/>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697" name="Google Shape;697;p45"/>
          <p:cNvGrpSpPr/>
          <p:nvPr/>
        </p:nvGrpSpPr>
        <p:grpSpPr>
          <a:xfrm>
            <a:off x="1647667" y="3136568"/>
            <a:ext cx="699268" cy="626930"/>
            <a:chOff x="953040" y="4261610"/>
            <a:chExt cx="1243013" cy="1114425"/>
          </a:xfrm>
        </p:grpSpPr>
        <p:sp>
          <p:nvSpPr>
            <p:cNvPr id="698" name="Google Shape;698;p45"/>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9" name="Google Shape;699;p45"/>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700" name="Google Shape;700;p45"/>
          <p:cNvSpPr/>
          <p:nvPr/>
        </p:nvSpPr>
        <p:spPr>
          <a:xfrm>
            <a:off x="5163929" y="1834563"/>
            <a:ext cx="2142592" cy="320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Contexte du projet</a:t>
            </a:r>
            <a:endParaRPr sz="1100" b="0" i="0" u="none" strike="noStrike" cap="none">
              <a:solidFill>
                <a:srgbClr val="000000"/>
              </a:solidFill>
              <a:latin typeface="Arial"/>
              <a:ea typeface="Arial"/>
              <a:cs typeface="Arial"/>
              <a:sym typeface="Arial"/>
            </a:endParaRPr>
          </a:p>
        </p:txBody>
      </p:sp>
      <p:sp>
        <p:nvSpPr>
          <p:cNvPr id="701" name="Google Shape;701;p45"/>
          <p:cNvSpPr/>
          <p:nvPr/>
        </p:nvSpPr>
        <p:spPr>
          <a:xfrm>
            <a:off x="4569321" y="2313341"/>
            <a:ext cx="1759280"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Concepts de base</a:t>
            </a:r>
            <a:endParaRPr sz="1600" b="1" i="0" u="none" strike="noStrike" cap="none">
              <a:solidFill>
                <a:srgbClr val="595959"/>
              </a:solidFill>
              <a:latin typeface="Calibri"/>
              <a:ea typeface="Calibri"/>
              <a:cs typeface="Calibri"/>
              <a:sym typeface="Calibri"/>
            </a:endParaRPr>
          </a:p>
        </p:txBody>
      </p:sp>
      <p:sp>
        <p:nvSpPr>
          <p:cNvPr id="702" name="Google Shape;702;p45"/>
          <p:cNvSpPr/>
          <p:nvPr/>
        </p:nvSpPr>
        <p:spPr>
          <a:xfrm>
            <a:off x="4198267" y="2759246"/>
            <a:ext cx="3108255"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C55A11"/>
                </a:solidFill>
                <a:latin typeface="Calibri"/>
                <a:ea typeface="Calibri"/>
                <a:cs typeface="Calibri"/>
                <a:sym typeface="Calibri"/>
              </a:rPr>
              <a:t>Analyse des besoins et conception</a:t>
            </a:r>
            <a:endParaRPr sz="1100" b="0" i="0" u="none" strike="noStrike" cap="none">
              <a:solidFill>
                <a:srgbClr val="000000"/>
              </a:solidFill>
              <a:latin typeface="Arial"/>
              <a:ea typeface="Arial"/>
              <a:cs typeface="Arial"/>
              <a:sym typeface="Arial"/>
            </a:endParaRPr>
          </a:p>
        </p:txBody>
      </p:sp>
      <p:sp>
        <p:nvSpPr>
          <p:cNvPr id="703" name="Google Shape;703;p45"/>
          <p:cNvSpPr/>
          <p:nvPr/>
        </p:nvSpPr>
        <p:spPr>
          <a:xfrm>
            <a:off x="3816655" y="3219534"/>
            <a:ext cx="2798747"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Réalisation &amp; choix techniques</a:t>
            </a:r>
            <a:endParaRPr sz="1100" b="0" i="0" u="none" strike="noStrike" cap="none">
              <a:solidFill>
                <a:srgbClr val="000000"/>
              </a:solidFill>
              <a:latin typeface="Arial"/>
              <a:ea typeface="Arial"/>
              <a:cs typeface="Arial"/>
              <a:sym typeface="Arial"/>
            </a:endParaRPr>
          </a:p>
        </p:txBody>
      </p:sp>
      <p:grpSp>
        <p:nvGrpSpPr>
          <p:cNvPr id="704" name="Google Shape;704;p45"/>
          <p:cNvGrpSpPr/>
          <p:nvPr/>
        </p:nvGrpSpPr>
        <p:grpSpPr>
          <a:xfrm>
            <a:off x="2374620" y="1834483"/>
            <a:ext cx="2687536" cy="400092"/>
            <a:chOff x="2245749" y="1947035"/>
            <a:chExt cx="2464632" cy="711200"/>
          </a:xfrm>
        </p:grpSpPr>
        <p:sp>
          <p:nvSpPr>
            <p:cNvPr id="705" name="Google Shape;705;p45"/>
            <p:cNvSpPr/>
            <p:nvPr/>
          </p:nvSpPr>
          <p:spPr>
            <a:xfrm>
              <a:off x="2245749" y="1947035"/>
              <a:ext cx="2097086"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706" name="Google Shape;706;p45"/>
            <p:cNvSpPr/>
            <p:nvPr/>
          </p:nvSpPr>
          <p:spPr>
            <a:xfrm>
              <a:off x="4003943" y="1947035"/>
              <a:ext cx="706438"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grpSp>
      <p:grpSp>
        <p:nvGrpSpPr>
          <p:cNvPr id="707" name="Google Shape;707;p45"/>
          <p:cNvGrpSpPr/>
          <p:nvPr/>
        </p:nvGrpSpPr>
        <p:grpSpPr>
          <a:xfrm>
            <a:off x="2374619" y="3136567"/>
            <a:ext cx="1319993" cy="399199"/>
            <a:chOff x="2245748" y="4261609"/>
            <a:chExt cx="1541047" cy="709614"/>
          </a:xfrm>
        </p:grpSpPr>
        <p:sp>
          <p:nvSpPr>
            <p:cNvPr id="708" name="Google Shape;708;p45"/>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09" name="Google Shape;709;p45"/>
            <p:cNvSpPr/>
            <p:nvPr/>
          </p:nvSpPr>
          <p:spPr>
            <a:xfrm>
              <a:off x="3092932" y="4261609"/>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710" name="Google Shape;710;p45"/>
          <p:cNvGrpSpPr/>
          <p:nvPr/>
        </p:nvGrpSpPr>
        <p:grpSpPr>
          <a:xfrm>
            <a:off x="1647667" y="3577741"/>
            <a:ext cx="699268" cy="626930"/>
            <a:chOff x="953040" y="4261610"/>
            <a:chExt cx="1243013" cy="1114425"/>
          </a:xfrm>
        </p:grpSpPr>
        <p:sp>
          <p:nvSpPr>
            <p:cNvPr id="711" name="Google Shape;711;p45"/>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12" name="Google Shape;712;p45"/>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713" name="Google Shape;713;p45"/>
          <p:cNvGrpSpPr/>
          <p:nvPr/>
        </p:nvGrpSpPr>
        <p:grpSpPr>
          <a:xfrm>
            <a:off x="2374620" y="3583994"/>
            <a:ext cx="920794" cy="406114"/>
            <a:chOff x="2245748" y="4261610"/>
            <a:chExt cx="1637093" cy="721905"/>
          </a:xfrm>
        </p:grpSpPr>
        <p:sp>
          <p:nvSpPr>
            <p:cNvPr id="714" name="Google Shape;714;p45"/>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15" name="Google Shape;715;p45"/>
            <p:cNvSpPr/>
            <p:nvPr/>
          </p:nvSpPr>
          <p:spPr>
            <a:xfrm>
              <a:off x="3188978" y="4273902"/>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pic>
        <p:nvPicPr>
          <p:cNvPr id="716" name="Google Shape;716;p45"/>
          <p:cNvPicPr preferRelativeResize="0"/>
          <p:nvPr/>
        </p:nvPicPr>
        <p:blipFill rotWithShape="1">
          <a:blip r:embed="rId3">
            <a:alphaModFix/>
          </a:blip>
          <a:srcRect/>
          <a:stretch/>
        </p:blipFill>
        <p:spPr>
          <a:xfrm>
            <a:off x="4544336" y="1930170"/>
            <a:ext cx="329933" cy="214567"/>
          </a:xfrm>
          <a:prstGeom prst="rect">
            <a:avLst/>
          </a:prstGeom>
          <a:noFill/>
          <a:ln>
            <a:noFill/>
          </a:ln>
        </p:spPr>
      </p:pic>
      <p:sp>
        <p:nvSpPr>
          <p:cNvPr id="717" name="Google Shape;717;p45"/>
          <p:cNvSpPr/>
          <p:nvPr/>
        </p:nvSpPr>
        <p:spPr>
          <a:xfrm>
            <a:off x="4016014" y="2342952"/>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718" name="Google Shape;718;p45"/>
          <p:cNvSpPr/>
          <p:nvPr/>
        </p:nvSpPr>
        <p:spPr>
          <a:xfrm>
            <a:off x="3694614" y="2777258"/>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719" name="Google Shape;719;p45"/>
          <p:cNvSpPr/>
          <p:nvPr/>
        </p:nvSpPr>
        <p:spPr>
          <a:xfrm>
            <a:off x="3282283" y="3215502"/>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720" name="Google Shape;720;p45"/>
          <p:cNvSpPr/>
          <p:nvPr/>
        </p:nvSpPr>
        <p:spPr>
          <a:xfrm>
            <a:off x="2979626" y="3658484"/>
            <a:ext cx="241308" cy="264049"/>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721" name="Google Shape;721;p45"/>
          <p:cNvSpPr/>
          <p:nvPr/>
        </p:nvSpPr>
        <p:spPr>
          <a:xfrm>
            <a:off x="3371031" y="3646417"/>
            <a:ext cx="241349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Conclusion &amp; perspectives</a:t>
            </a:r>
            <a:endParaRPr sz="1100" b="0" i="0" u="none" strike="noStrike" cap="none">
              <a:solidFill>
                <a:srgbClr val="000000"/>
              </a:solidFill>
              <a:latin typeface="Arial"/>
              <a:ea typeface="Arial"/>
              <a:cs typeface="Arial"/>
              <a:sym typeface="Arial"/>
            </a:endParaRPr>
          </a:p>
        </p:txBody>
      </p:sp>
      <p:grpSp>
        <p:nvGrpSpPr>
          <p:cNvPr id="722" name="Google Shape;722;p45"/>
          <p:cNvGrpSpPr/>
          <p:nvPr/>
        </p:nvGrpSpPr>
        <p:grpSpPr>
          <a:xfrm>
            <a:off x="1647667" y="2268511"/>
            <a:ext cx="699268" cy="619785"/>
            <a:chOff x="953040" y="2718560"/>
            <a:chExt cx="1243013" cy="1101725"/>
          </a:xfrm>
        </p:grpSpPr>
        <p:sp>
          <p:nvSpPr>
            <p:cNvPr id="723" name="Google Shape;723;p45"/>
            <p:cNvSpPr/>
            <p:nvPr/>
          </p:nvSpPr>
          <p:spPr>
            <a:xfrm>
              <a:off x="953040" y="2718560"/>
              <a:ext cx="620712" cy="1101725"/>
            </a:xfrm>
            <a:custGeom>
              <a:avLst/>
              <a:gdLst/>
              <a:ahLst/>
              <a:cxnLst/>
              <a:rect l="l" t="t" r="r" b="b"/>
              <a:pathLst>
                <a:path w="391" h="694" extrusionOk="0">
                  <a:moveTo>
                    <a:pt x="0" y="0"/>
                  </a:moveTo>
                  <a:lnTo>
                    <a:pt x="391" y="255"/>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24" name="Google Shape;724;p45"/>
            <p:cNvSpPr/>
            <p:nvPr/>
          </p:nvSpPr>
          <p:spPr>
            <a:xfrm>
              <a:off x="1573752" y="2718560"/>
              <a:ext cx="622301" cy="1101725"/>
            </a:xfrm>
            <a:custGeom>
              <a:avLst/>
              <a:gdLst/>
              <a:ahLst/>
              <a:cxnLst/>
              <a:rect l="l" t="t" r="r" b="b"/>
              <a:pathLst>
                <a:path w="392" h="694" extrusionOk="0">
                  <a:moveTo>
                    <a:pt x="392" y="0"/>
                  </a:moveTo>
                  <a:lnTo>
                    <a:pt x="0" y="255"/>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725" name="Google Shape;725;p45"/>
          <p:cNvGrpSpPr/>
          <p:nvPr/>
        </p:nvGrpSpPr>
        <p:grpSpPr>
          <a:xfrm>
            <a:off x="2373743" y="2268511"/>
            <a:ext cx="2134276" cy="400092"/>
            <a:chOff x="2245748" y="2718560"/>
            <a:chExt cx="1543327" cy="711200"/>
          </a:xfrm>
        </p:grpSpPr>
        <p:sp>
          <p:nvSpPr>
            <p:cNvPr id="726" name="Google Shape;726;p45"/>
            <p:cNvSpPr/>
            <p:nvPr/>
          </p:nvSpPr>
          <p:spPr>
            <a:xfrm>
              <a:off x="2245748" y="2718560"/>
              <a:ext cx="1244825"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27" name="Google Shape;727;p45"/>
            <p:cNvSpPr/>
            <p:nvPr/>
          </p:nvSpPr>
          <p:spPr>
            <a:xfrm>
              <a:off x="3200254" y="2718560"/>
              <a:ext cx="588821"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728" name="Google Shape;728;p45"/>
          <p:cNvSpPr/>
          <p:nvPr/>
        </p:nvSpPr>
        <p:spPr>
          <a:xfrm>
            <a:off x="4026071" y="2340937"/>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729" name="Google Shape;729;p45"/>
          <p:cNvGrpSpPr/>
          <p:nvPr/>
        </p:nvGrpSpPr>
        <p:grpSpPr>
          <a:xfrm>
            <a:off x="1647667" y="2704813"/>
            <a:ext cx="699268" cy="619785"/>
            <a:chOff x="953040" y="3502785"/>
            <a:chExt cx="1243013" cy="1101725"/>
          </a:xfrm>
        </p:grpSpPr>
        <p:sp>
          <p:nvSpPr>
            <p:cNvPr id="730" name="Google Shape;730;p45"/>
            <p:cNvSpPr/>
            <p:nvPr/>
          </p:nvSpPr>
          <p:spPr>
            <a:xfrm>
              <a:off x="953040" y="3502785"/>
              <a:ext cx="620712" cy="1101725"/>
            </a:xfrm>
            <a:custGeom>
              <a:avLst/>
              <a:gdLst/>
              <a:ahLst/>
              <a:cxnLst/>
              <a:rect l="l" t="t" r="r" b="b"/>
              <a:pathLst>
                <a:path w="391" h="694" extrusionOk="0">
                  <a:moveTo>
                    <a:pt x="0" y="0"/>
                  </a:moveTo>
                  <a:lnTo>
                    <a:pt x="391" y="247"/>
                  </a:lnTo>
                  <a:lnTo>
                    <a:pt x="391" y="694"/>
                  </a:lnTo>
                  <a:lnTo>
                    <a:pt x="0" y="447"/>
                  </a:lnTo>
                  <a:lnTo>
                    <a:pt x="0"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31" name="Google Shape;731;p45"/>
            <p:cNvSpPr/>
            <p:nvPr/>
          </p:nvSpPr>
          <p:spPr>
            <a:xfrm>
              <a:off x="1573752" y="3502785"/>
              <a:ext cx="622301" cy="1101725"/>
            </a:xfrm>
            <a:custGeom>
              <a:avLst/>
              <a:gdLst/>
              <a:ahLst/>
              <a:cxnLst/>
              <a:rect l="l" t="t" r="r" b="b"/>
              <a:pathLst>
                <a:path w="392" h="694" extrusionOk="0">
                  <a:moveTo>
                    <a:pt x="392" y="0"/>
                  </a:moveTo>
                  <a:lnTo>
                    <a:pt x="0" y="247"/>
                  </a:lnTo>
                  <a:lnTo>
                    <a:pt x="0" y="694"/>
                  </a:lnTo>
                  <a:lnTo>
                    <a:pt x="392" y="447"/>
                  </a:lnTo>
                  <a:lnTo>
                    <a:pt x="392"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732" name="Google Shape;732;p45"/>
          <p:cNvGrpSpPr/>
          <p:nvPr/>
        </p:nvGrpSpPr>
        <p:grpSpPr>
          <a:xfrm>
            <a:off x="2373743" y="2701625"/>
            <a:ext cx="1721476" cy="399198"/>
            <a:chOff x="2245749" y="3502785"/>
            <a:chExt cx="2414937" cy="709613"/>
          </a:xfrm>
        </p:grpSpPr>
        <p:sp>
          <p:nvSpPr>
            <p:cNvPr id="733" name="Google Shape;733;p45"/>
            <p:cNvSpPr/>
            <p:nvPr/>
          </p:nvSpPr>
          <p:spPr>
            <a:xfrm>
              <a:off x="2245749" y="3502785"/>
              <a:ext cx="2097391" cy="709613"/>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34" name="Google Shape;734;p45"/>
            <p:cNvSpPr/>
            <p:nvPr/>
          </p:nvSpPr>
          <p:spPr>
            <a:xfrm>
              <a:off x="3954147" y="3502785"/>
              <a:ext cx="706539" cy="709613"/>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735" name="Google Shape;735;p45"/>
          <p:cNvSpPr/>
          <p:nvPr/>
        </p:nvSpPr>
        <p:spPr>
          <a:xfrm>
            <a:off x="3694614" y="2783596"/>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736" name="Google Shape;736;p45"/>
          <p:cNvSpPr txBox="1"/>
          <p:nvPr/>
        </p:nvSpPr>
        <p:spPr>
          <a:xfrm>
            <a:off x="1997301" y="945484"/>
            <a:ext cx="5144040" cy="41973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262626"/>
              </a:buClr>
              <a:buSzPts val="6500"/>
              <a:buFont typeface="Alegreya Sans Black"/>
              <a:buNone/>
            </a:pPr>
            <a:r>
              <a:rPr lang="fr" sz="6500" b="1" i="0" u="none" strike="noStrike" cap="none">
                <a:solidFill>
                  <a:srgbClr val="262626"/>
                </a:solidFill>
                <a:latin typeface="Alegreya Sans Black"/>
                <a:ea typeface="Alegreya Sans Black"/>
                <a:cs typeface="Alegreya Sans Black"/>
                <a:sym typeface="Alegreya Sans Black"/>
              </a:rPr>
              <a:t>Plan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46"/>
          <p:cNvGrpSpPr/>
          <p:nvPr/>
        </p:nvGrpSpPr>
        <p:grpSpPr>
          <a:xfrm>
            <a:off x="6236363" y="2627090"/>
            <a:ext cx="442563" cy="518006"/>
            <a:chOff x="0" y="0"/>
            <a:chExt cx="1180165" cy="1381346"/>
          </a:xfrm>
        </p:grpSpPr>
        <p:sp>
          <p:nvSpPr>
            <p:cNvPr id="743" name="Google Shape;743;p46"/>
            <p:cNvSpPr/>
            <p:nvPr/>
          </p:nvSpPr>
          <p:spPr>
            <a:xfrm>
              <a:off x="0" y="0"/>
              <a:ext cx="1180165" cy="1381346"/>
            </a:xfrm>
            <a:custGeom>
              <a:avLst/>
              <a:gdLst/>
              <a:ahLst/>
              <a:cxnLst/>
              <a:rect l="l" t="t" r="r" b="b"/>
              <a:pathLst>
                <a:path w="21600" h="21600" extrusionOk="0">
                  <a:moveTo>
                    <a:pt x="12031" y="0"/>
                  </a:moveTo>
                  <a:lnTo>
                    <a:pt x="2075" y="5175"/>
                  </a:lnTo>
                  <a:lnTo>
                    <a:pt x="0" y="14690"/>
                  </a:lnTo>
                  <a:lnTo>
                    <a:pt x="9571" y="21600"/>
                  </a:lnTo>
                  <a:lnTo>
                    <a:pt x="19525" y="16426"/>
                  </a:lnTo>
                  <a:lnTo>
                    <a:pt x="21600" y="6910"/>
                  </a:lnTo>
                  <a:cubicBezTo>
                    <a:pt x="21600" y="6910"/>
                    <a:pt x="12031" y="0"/>
                    <a:pt x="12031" y="0"/>
                  </a:cubicBezTo>
                  <a:close/>
                </a:path>
              </a:pathLst>
            </a:custGeom>
            <a:solidFill>
              <a:srgbClr val="55667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44" name="Google Shape;744;p46"/>
            <p:cNvSpPr/>
            <p:nvPr/>
          </p:nvSpPr>
          <p:spPr>
            <a:xfrm>
              <a:off x="0" y="0"/>
              <a:ext cx="657322" cy="939461"/>
            </a:xfrm>
            <a:custGeom>
              <a:avLst/>
              <a:gdLst/>
              <a:ahLst/>
              <a:cxnLst/>
              <a:rect l="l" t="t" r="r" b="b"/>
              <a:pathLst>
                <a:path w="21600" h="21600" extrusionOk="0">
                  <a:moveTo>
                    <a:pt x="21600" y="0"/>
                  </a:moveTo>
                  <a:lnTo>
                    <a:pt x="17877" y="13993"/>
                  </a:lnTo>
                  <a:lnTo>
                    <a:pt x="0" y="21600"/>
                  </a:lnTo>
                  <a:lnTo>
                    <a:pt x="3726" y="7609"/>
                  </a:lnTo>
                  <a:cubicBezTo>
                    <a:pt x="3726"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45" name="Google Shape;745;p46"/>
            <p:cNvSpPr/>
            <p:nvPr/>
          </p:nvSpPr>
          <p:spPr>
            <a:xfrm>
              <a:off x="0" y="606236"/>
              <a:ext cx="1066793" cy="772760"/>
            </a:xfrm>
            <a:custGeom>
              <a:avLst/>
              <a:gdLst/>
              <a:ahLst/>
              <a:cxnLst/>
              <a:rect l="l" t="t" r="r" b="b"/>
              <a:pathLst>
                <a:path w="21600" h="21600" extrusionOk="0">
                  <a:moveTo>
                    <a:pt x="10588" y="21600"/>
                  </a:moveTo>
                  <a:lnTo>
                    <a:pt x="0" y="9248"/>
                  </a:lnTo>
                  <a:lnTo>
                    <a:pt x="11015" y="0"/>
                  </a:lnTo>
                  <a:lnTo>
                    <a:pt x="21600" y="12352"/>
                  </a:lnTo>
                  <a:cubicBezTo>
                    <a:pt x="21600" y="12352"/>
                    <a:pt x="10588" y="21600"/>
                    <a:pt x="10588" y="21600"/>
                  </a:cubicBezTo>
                  <a:close/>
                </a:path>
              </a:pathLst>
            </a:custGeom>
            <a:solidFill>
              <a:srgbClr val="1A202E">
                <a:alpha val="6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46" name="Google Shape;746;p46"/>
          <p:cNvGrpSpPr/>
          <p:nvPr/>
        </p:nvGrpSpPr>
        <p:grpSpPr>
          <a:xfrm>
            <a:off x="6479600" y="2172342"/>
            <a:ext cx="811783" cy="950272"/>
            <a:chOff x="0" y="0"/>
            <a:chExt cx="2164751" cy="2534054"/>
          </a:xfrm>
        </p:grpSpPr>
        <p:sp>
          <p:nvSpPr>
            <p:cNvPr id="747" name="Google Shape;747;p46"/>
            <p:cNvSpPr/>
            <p:nvPr/>
          </p:nvSpPr>
          <p:spPr>
            <a:xfrm>
              <a:off x="0" y="0"/>
              <a:ext cx="2164751" cy="2534054"/>
            </a:xfrm>
            <a:custGeom>
              <a:avLst/>
              <a:gdLst/>
              <a:ahLst/>
              <a:cxnLst/>
              <a:rect l="l" t="t" r="r" b="b"/>
              <a:pathLst>
                <a:path w="21600" h="21600" extrusionOk="0">
                  <a:moveTo>
                    <a:pt x="12031" y="0"/>
                  </a:moveTo>
                  <a:lnTo>
                    <a:pt x="2075" y="5175"/>
                  </a:lnTo>
                  <a:lnTo>
                    <a:pt x="0" y="14691"/>
                  </a:lnTo>
                  <a:lnTo>
                    <a:pt x="9570" y="21600"/>
                  </a:lnTo>
                  <a:lnTo>
                    <a:pt x="19526" y="16425"/>
                  </a:lnTo>
                  <a:lnTo>
                    <a:pt x="21600" y="6910"/>
                  </a:lnTo>
                  <a:cubicBezTo>
                    <a:pt x="21600" y="6910"/>
                    <a:pt x="12031" y="0"/>
                    <a:pt x="12031"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48" name="Google Shape;748;p46"/>
            <p:cNvSpPr/>
            <p:nvPr/>
          </p:nvSpPr>
          <p:spPr>
            <a:xfrm>
              <a:off x="0" y="0"/>
              <a:ext cx="1205721" cy="1723455"/>
            </a:xfrm>
            <a:custGeom>
              <a:avLst/>
              <a:gdLst/>
              <a:ahLst/>
              <a:cxnLst/>
              <a:rect l="l" t="t" r="r" b="b"/>
              <a:pathLst>
                <a:path w="21600" h="21600" extrusionOk="0">
                  <a:moveTo>
                    <a:pt x="21600" y="0"/>
                  </a:moveTo>
                  <a:lnTo>
                    <a:pt x="17876" y="13991"/>
                  </a:lnTo>
                  <a:lnTo>
                    <a:pt x="0" y="21600"/>
                  </a:lnTo>
                  <a:lnTo>
                    <a:pt x="3724" y="7609"/>
                  </a:lnTo>
                  <a:cubicBezTo>
                    <a:pt x="3724" y="7609"/>
                    <a:pt x="21600" y="0"/>
                    <a:pt x="2160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49" name="Google Shape;749;p46"/>
            <p:cNvSpPr/>
            <p:nvPr/>
          </p:nvSpPr>
          <p:spPr>
            <a:xfrm>
              <a:off x="0" y="1116297"/>
              <a:ext cx="1956833" cy="1417757"/>
            </a:xfrm>
            <a:custGeom>
              <a:avLst/>
              <a:gdLst/>
              <a:ahLst/>
              <a:cxnLst/>
              <a:rect l="l" t="t" r="r" b="b"/>
              <a:pathLst>
                <a:path w="21600" h="21600" extrusionOk="0">
                  <a:moveTo>
                    <a:pt x="10587" y="21600"/>
                  </a:moveTo>
                  <a:lnTo>
                    <a:pt x="0" y="9250"/>
                  </a:lnTo>
                  <a:lnTo>
                    <a:pt x="11014" y="0"/>
                  </a:lnTo>
                  <a:lnTo>
                    <a:pt x="21600" y="12350"/>
                  </a:lnTo>
                  <a:cubicBezTo>
                    <a:pt x="21600" y="12350"/>
                    <a:pt x="10587" y="21600"/>
                    <a:pt x="10587" y="2160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50" name="Google Shape;750;p46"/>
          <p:cNvGrpSpPr/>
          <p:nvPr/>
        </p:nvGrpSpPr>
        <p:grpSpPr>
          <a:xfrm>
            <a:off x="6352695" y="2870327"/>
            <a:ext cx="976647" cy="1143233"/>
            <a:chOff x="0" y="0"/>
            <a:chExt cx="2604391" cy="3048620"/>
          </a:xfrm>
        </p:grpSpPr>
        <p:sp>
          <p:nvSpPr>
            <p:cNvPr id="751" name="Google Shape;751;p46"/>
            <p:cNvSpPr/>
            <p:nvPr/>
          </p:nvSpPr>
          <p:spPr>
            <a:xfrm>
              <a:off x="0" y="0"/>
              <a:ext cx="2604391" cy="3048620"/>
            </a:xfrm>
            <a:custGeom>
              <a:avLst/>
              <a:gdLst/>
              <a:ahLst/>
              <a:cxnLst/>
              <a:rect l="l" t="t" r="r" b="b"/>
              <a:pathLst>
                <a:path w="21600" h="21600" extrusionOk="0">
                  <a:moveTo>
                    <a:pt x="12029" y="0"/>
                  </a:moveTo>
                  <a:lnTo>
                    <a:pt x="2074" y="5175"/>
                  </a:lnTo>
                  <a:lnTo>
                    <a:pt x="0" y="14690"/>
                  </a:lnTo>
                  <a:lnTo>
                    <a:pt x="9570" y="21600"/>
                  </a:lnTo>
                  <a:lnTo>
                    <a:pt x="19526" y="16425"/>
                  </a:lnTo>
                  <a:lnTo>
                    <a:pt x="21600" y="6910"/>
                  </a:lnTo>
                  <a:cubicBezTo>
                    <a:pt x="21600" y="6910"/>
                    <a:pt x="12029" y="0"/>
                    <a:pt x="12029" y="0"/>
                  </a:cubicBezTo>
                  <a:close/>
                </a:path>
              </a:pathLst>
            </a:cu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52" name="Google Shape;752;p46"/>
            <p:cNvSpPr/>
            <p:nvPr/>
          </p:nvSpPr>
          <p:spPr>
            <a:xfrm>
              <a:off x="0" y="0"/>
              <a:ext cx="1450406" cy="2073384"/>
            </a:xfrm>
            <a:custGeom>
              <a:avLst/>
              <a:gdLst/>
              <a:ahLst/>
              <a:cxnLst/>
              <a:rect l="l" t="t" r="r" b="b"/>
              <a:pathLst>
                <a:path w="21600" h="21600" extrusionOk="0">
                  <a:moveTo>
                    <a:pt x="21600" y="0"/>
                  </a:moveTo>
                  <a:lnTo>
                    <a:pt x="17878" y="13991"/>
                  </a:lnTo>
                  <a:lnTo>
                    <a:pt x="0" y="21600"/>
                  </a:lnTo>
                  <a:lnTo>
                    <a:pt x="3724" y="7609"/>
                  </a:lnTo>
                  <a:cubicBezTo>
                    <a:pt x="3724"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53" name="Google Shape;753;p46"/>
            <p:cNvSpPr/>
            <p:nvPr/>
          </p:nvSpPr>
          <p:spPr>
            <a:xfrm>
              <a:off x="0" y="1342957"/>
              <a:ext cx="2354309" cy="1705663"/>
            </a:xfrm>
            <a:custGeom>
              <a:avLst/>
              <a:gdLst/>
              <a:ahLst/>
              <a:cxnLst/>
              <a:rect l="l" t="t" r="r" b="b"/>
              <a:pathLst>
                <a:path w="21600" h="21600" extrusionOk="0">
                  <a:moveTo>
                    <a:pt x="10587" y="21600"/>
                  </a:moveTo>
                  <a:lnTo>
                    <a:pt x="0" y="9250"/>
                  </a:lnTo>
                  <a:lnTo>
                    <a:pt x="11014" y="0"/>
                  </a:lnTo>
                  <a:lnTo>
                    <a:pt x="21600" y="12351"/>
                  </a:lnTo>
                  <a:cubicBezTo>
                    <a:pt x="21600" y="12351"/>
                    <a:pt x="10587" y="21600"/>
                    <a:pt x="10587"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54" name="Google Shape;754;p46"/>
          <p:cNvGrpSpPr/>
          <p:nvPr/>
        </p:nvGrpSpPr>
        <p:grpSpPr>
          <a:xfrm>
            <a:off x="8499527" y="2119464"/>
            <a:ext cx="501431" cy="586995"/>
            <a:chOff x="0" y="0"/>
            <a:chExt cx="1337146" cy="1565318"/>
          </a:xfrm>
        </p:grpSpPr>
        <p:sp>
          <p:nvSpPr>
            <p:cNvPr id="755" name="Google Shape;755;p46"/>
            <p:cNvSpPr/>
            <p:nvPr/>
          </p:nvSpPr>
          <p:spPr>
            <a:xfrm>
              <a:off x="0" y="0"/>
              <a:ext cx="1337146" cy="1565318"/>
            </a:xfrm>
            <a:custGeom>
              <a:avLst/>
              <a:gdLst/>
              <a:ahLst/>
              <a:cxnLst/>
              <a:rect l="l" t="t" r="r" b="b"/>
              <a:pathLst>
                <a:path w="21600" h="21600" extrusionOk="0">
                  <a:moveTo>
                    <a:pt x="12030" y="0"/>
                  </a:moveTo>
                  <a:lnTo>
                    <a:pt x="2074" y="5176"/>
                  </a:lnTo>
                  <a:lnTo>
                    <a:pt x="0" y="14690"/>
                  </a:lnTo>
                  <a:lnTo>
                    <a:pt x="9570" y="21600"/>
                  </a:lnTo>
                  <a:lnTo>
                    <a:pt x="19526" y="16425"/>
                  </a:lnTo>
                  <a:lnTo>
                    <a:pt x="21600" y="6909"/>
                  </a:lnTo>
                  <a:cubicBezTo>
                    <a:pt x="21600" y="6909"/>
                    <a:pt x="12030" y="0"/>
                    <a:pt x="1203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56" name="Google Shape;756;p46"/>
            <p:cNvSpPr/>
            <p:nvPr/>
          </p:nvSpPr>
          <p:spPr>
            <a:xfrm>
              <a:off x="0" y="0"/>
              <a:ext cx="744721" cy="1064548"/>
            </a:xfrm>
            <a:custGeom>
              <a:avLst/>
              <a:gdLst/>
              <a:ahLst/>
              <a:cxnLst/>
              <a:rect l="l" t="t" r="r" b="b"/>
              <a:pathLst>
                <a:path w="21600" h="21600" extrusionOk="0">
                  <a:moveTo>
                    <a:pt x="21600" y="0"/>
                  </a:moveTo>
                  <a:lnTo>
                    <a:pt x="17875" y="13990"/>
                  </a:lnTo>
                  <a:lnTo>
                    <a:pt x="0" y="21600"/>
                  </a:lnTo>
                  <a:lnTo>
                    <a:pt x="3724" y="7610"/>
                  </a:lnTo>
                  <a:cubicBezTo>
                    <a:pt x="3724" y="7610"/>
                    <a:pt x="21600" y="0"/>
                    <a:pt x="2160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57" name="Google Shape;757;p46"/>
            <p:cNvSpPr/>
            <p:nvPr/>
          </p:nvSpPr>
          <p:spPr>
            <a:xfrm>
              <a:off x="0" y="689477"/>
              <a:ext cx="1208750" cy="875841"/>
            </a:xfrm>
            <a:custGeom>
              <a:avLst/>
              <a:gdLst/>
              <a:ahLst/>
              <a:cxnLst/>
              <a:rect l="l" t="t" r="r" b="b"/>
              <a:pathLst>
                <a:path w="21600" h="21600" extrusionOk="0">
                  <a:moveTo>
                    <a:pt x="10587" y="21600"/>
                  </a:moveTo>
                  <a:lnTo>
                    <a:pt x="0" y="9250"/>
                  </a:lnTo>
                  <a:lnTo>
                    <a:pt x="11013" y="0"/>
                  </a:lnTo>
                  <a:lnTo>
                    <a:pt x="21600" y="12352"/>
                  </a:lnTo>
                  <a:cubicBezTo>
                    <a:pt x="21600" y="12352"/>
                    <a:pt x="10587" y="21600"/>
                    <a:pt x="10587" y="2160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58" name="Google Shape;758;p46"/>
          <p:cNvGrpSpPr/>
          <p:nvPr/>
        </p:nvGrpSpPr>
        <p:grpSpPr>
          <a:xfrm>
            <a:off x="6585356" y="1009033"/>
            <a:ext cx="314458" cy="368111"/>
            <a:chOff x="0" y="0"/>
            <a:chExt cx="838553" cy="981625"/>
          </a:xfrm>
        </p:grpSpPr>
        <p:sp>
          <p:nvSpPr>
            <p:cNvPr id="759" name="Google Shape;759;p46"/>
            <p:cNvSpPr/>
            <p:nvPr/>
          </p:nvSpPr>
          <p:spPr>
            <a:xfrm>
              <a:off x="0" y="0"/>
              <a:ext cx="838553" cy="981625"/>
            </a:xfrm>
            <a:custGeom>
              <a:avLst/>
              <a:gdLst/>
              <a:ahLst/>
              <a:cxnLst/>
              <a:rect l="l" t="t" r="r" b="b"/>
              <a:pathLst>
                <a:path w="21600" h="21600" extrusionOk="0">
                  <a:moveTo>
                    <a:pt x="12029" y="0"/>
                  </a:moveTo>
                  <a:lnTo>
                    <a:pt x="2075" y="5175"/>
                  </a:lnTo>
                  <a:lnTo>
                    <a:pt x="0" y="14691"/>
                  </a:lnTo>
                  <a:lnTo>
                    <a:pt x="9569" y="21600"/>
                  </a:lnTo>
                  <a:lnTo>
                    <a:pt x="19525" y="16424"/>
                  </a:lnTo>
                  <a:lnTo>
                    <a:pt x="21600" y="6908"/>
                  </a:lnTo>
                  <a:cubicBezTo>
                    <a:pt x="21600" y="6908"/>
                    <a:pt x="12029" y="0"/>
                    <a:pt x="12029" y="0"/>
                  </a:cubicBez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60" name="Google Shape;760;p46"/>
            <p:cNvSpPr/>
            <p:nvPr/>
          </p:nvSpPr>
          <p:spPr>
            <a:xfrm>
              <a:off x="0" y="0"/>
              <a:ext cx="467030" cy="667664"/>
            </a:xfrm>
            <a:custGeom>
              <a:avLst/>
              <a:gdLst/>
              <a:ahLst/>
              <a:cxnLst/>
              <a:rect l="l" t="t" r="r" b="b"/>
              <a:pathLst>
                <a:path w="21600" h="21600" extrusionOk="0">
                  <a:moveTo>
                    <a:pt x="21600" y="0"/>
                  </a:moveTo>
                  <a:lnTo>
                    <a:pt x="17877" y="13989"/>
                  </a:lnTo>
                  <a:lnTo>
                    <a:pt x="0" y="21600"/>
                  </a:lnTo>
                  <a:lnTo>
                    <a:pt x="3726" y="7609"/>
                  </a:lnTo>
                  <a:cubicBezTo>
                    <a:pt x="3726"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61" name="Google Shape;761;p46"/>
            <p:cNvSpPr/>
            <p:nvPr/>
          </p:nvSpPr>
          <p:spPr>
            <a:xfrm>
              <a:off x="0" y="432412"/>
              <a:ext cx="758038" cy="549213"/>
            </a:xfrm>
            <a:custGeom>
              <a:avLst/>
              <a:gdLst/>
              <a:ahLst/>
              <a:cxnLst/>
              <a:rect l="l" t="t" r="r" b="b"/>
              <a:pathLst>
                <a:path w="21600" h="21600" extrusionOk="0">
                  <a:moveTo>
                    <a:pt x="10586" y="21600"/>
                  </a:moveTo>
                  <a:lnTo>
                    <a:pt x="0" y="9252"/>
                  </a:lnTo>
                  <a:lnTo>
                    <a:pt x="11014" y="0"/>
                  </a:lnTo>
                  <a:lnTo>
                    <a:pt x="21600" y="12349"/>
                  </a:lnTo>
                  <a:cubicBezTo>
                    <a:pt x="21600" y="12349"/>
                    <a:pt x="10586" y="21600"/>
                    <a:pt x="10586"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62" name="Google Shape;762;p46"/>
          <p:cNvGrpSpPr/>
          <p:nvPr/>
        </p:nvGrpSpPr>
        <p:grpSpPr>
          <a:xfrm>
            <a:off x="5970422" y="1929105"/>
            <a:ext cx="386465" cy="450578"/>
            <a:chOff x="0" y="0"/>
            <a:chExt cx="1030573" cy="1201537"/>
          </a:xfrm>
        </p:grpSpPr>
        <p:sp>
          <p:nvSpPr>
            <p:cNvPr id="763" name="Google Shape;763;p46"/>
            <p:cNvSpPr/>
            <p:nvPr/>
          </p:nvSpPr>
          <p:spPr>
            <a:xfrm>
              <a:off x="4138" y="0"/>
              <a:ext cx="1026435" cy="1201537"/>
            </a:xfrm>
            <a:custGeom>
              <a:avLst/>
              <a:gdLst/>
              <a:ahLst/>
              <a:cxnLst/>
              <a:rect l="l" t="t" r="r" b="b"/>
              <a:pathLst>
                <a:path w="21600" h="21600" extrusionOk="0">
                  <a:moveTo>
                    <a:pt x="12030" y="0"/>
                  </a:moveTo>
                  <a:lnTo>
                    <a:pt x="2075" y="5176"/>
                  </a:lnTo>
                  <a:lnTo>
                    <a:pt x="0" y="14691"/>
                  </a:lnTo>
                  <a:lnTo>
                    <a:pt x="9570" y="21600"/>
                  </a:lnTo>
                  <a:lnTo>
                    <a:pt x="19525" y="16427"/>
                  </a:lnTo>
                  <a:lnTo>
                    <a:pt x="21600" y="6909"/>
                  </a:lnTo>
                  <a:cubicBezTo>
                    <a:pt x="21600" y="6909"/>
                    <a:pt x="12030" y="0"/>
                    <a:pt x="12030" y="0"/>
                  </a:cubicBezTo>
                  <a:close/>
                </a:path>
              </a:pathLst>
            </a:custGeom>
            <a:solidFill>
              <a:srgbClr val="55667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64" name="Google Shape;764;p46"/>
            <p:cNvSpPr/>
            <p:nvPr/>
          </p:nvSpPr>
          <p:spPr>
            <a:xfrm>
              <a:off x="0" y="0"/>
              <a:ext cx="571686" cy="817236"/>
            </a:xfrm>
            <a:custGeom>
              <a:avLst/>
              <a:gdLst/>
              <a:ahLst/>
              <a:cxnLst/>
              <a:rect l="l" t="t" r="r" b="b"/>
              <a:pathLst>
                <a:path w="21600" h="21600" extrusionOk="0">
                  <a:moveTo>
                    <a:pt x="21600" y="0"/>
                  </a:moveTo>
                  <a:lnTo>
                    <a:pt x="17876" y="13990"/>
                  </a:lnTo>
                  <a:lnTo>
                    <a:pt x="0" y="21600"/>
                  </a:lnTo>
                  <a:lnTo>
                    <a:pt x="3726" y="7610"/>
                  </a:lnTo>
                  <a:cubicBezTo>
                    <a:pt x="3726" y="7610"/>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65" name="Google Shape;765;p46"/>
            <p:cNvSpPr/>
            <p:nvPr/>
          </p:nvSpPr>
          <p:spPr>
            <a:xfrm>
              <a:off x="0" y="521632"/>
              <a:ext cx="927839" cy="672208"/>
            </a:xfrm>
            <a:custGeom>
              <a:avLst/>
              <a:gdLst/>
              <a:ahLst/>
              <a:cxnLst/>
              <a:rect l="l" t="t" r="r" b="b"/>
              <a:pathLst>
                <a:path w="21600" h="21600" extrusionOk="0">
                  <a:moveTo>
                    <a:pt x="10587" y="21600"/>
                  </a:moveTo>
                  <a:lnTo>
                    <a:pt x="0" y="9251"/>
                  </a:lnTo>
                  <a:lnTo>
                    <a:pt x="11014" y="0"/>
                  </a:lnTo>
                  <a:lnTo>
                    <a:pt x="21600" y="12353"/>
                  </a:lnTo>
                  <a:cubicBezTo>
                    <a:pt x="21600" y="12353"/>
                    <a:pt x="10587" y="21600"/>
                    <a:pt x="10587" y="21600"/>
                  </a:cubicBezTo>
                  <a:close/>
                </a:path>
              </a:pathLst>
            </a:custGeom>
            <a:solidFill>
              <a:srgbClr val="1A202E">
                <a:alpha val="6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66" name="Google Shape;766;p46"/>
          <p:cNvGrpSpPr/>
          <p:nvPr/>
        </p:nvGrpSpPr>
        <p:grpSpPr>
          <a:xfrm>
            <a:off x="6010971" y="3748096"/>
            <a:ext cx="2784811" cy="1149597"/>
            <a:chOff x="0" y="-1"/>
            <a:chExt cx="7426161" cy="3065589"/>
          </a:xfrm>
        </p:grpSpPr>
        <p:pic>
          <p:nvPicPr>
            <p:cNvPr id="767" name="Google Shape;767;p46"/>
            <p:cNvPicPr preferRelativeResize="0"/>
            <p:nvPr/>
          </p:nvPicPr>
          <p:blipFill rotWithShape="1">
            <a:blip r:embed="rId3">
              <a:alphaModFix amt="36598"/>
            </a:blip>
            <a:srcRect/>
            <a:stretch/>
          </p:blipFill>
          <p:spPr>
            <a:xfrm>
              <a:off x="0" y="2272759"/>
              <a:ext cx="7426161" cy="792829"/>
            </a:xfrm>
            <a:prstGeom prst="rect">
              <a:avLst/>
            </a:prstGeom>
            <a:noFill/>
            <a:ln>
              <a:noFill/>
            </a:ln>
          </p:spPr>
        </p:pic>
        <p:grpSp>
          <p:nvGrpSpPr>
            <p:cNvPr id="768" name="Google Shape;768;p46"/>
            <p:cNvGrpSpPr/>
            <p:nvPr/>
          </p:nvGrpSpPr>
          <p:grpSpPr>
            <a:xfrm>
              <a:off x="2716155" y="-1"/>
              <a:ext cx="2251296" cy="2635322"/>
              <a:chOff x="0" y="0"/>
              <a:chExt cx="2251295" cy="2635320"/>
            </a:xfrm>
          </p:grpSpPr>
          <p:sp>
            <p:nvSpPr>
              <p:cNvPr id="769" name="Google Shape;769;p46"/>
              <p:cNvSpPr/>
              <p:nvPr/>
            </p:nvSpPr>
            <p:spPr>
              <a:xfrm>
                <a:off x="0" y="0"/>
                <a:ext cx="2251295" cy="2635320"/>
              </a:xfrm>
              <a:custGeom>
                <a:avLst/>
                <a:gdLst/>
                <a:ahLst/>
                <a:cxnLst/>
                <a:rect l="l" t="t" r="r" b="b"/>
                <a:pathLst>
                  <a:path w="21600" h="21600" extrusionOk="0">
                    <a:moveTo>
                      <a:pt x="12030" y="0"/>
                    </a:moveTo>
                    <a:lnTo>
                      <a:pt x="2075" y="5175"/>
                    </a:lnTo>
                    <a:lnTo>
                      <a:pt x="0" y="14690"/>
                    </a:lnTo>
                    <a:lnTo>
                      <a:pt x="9570" y="21600"/>
                    </a:lnTo>
                    <a:lnTo>
                      <a:pt x="19525" y="16425"/>
                    </a:lnTo>
                    <a:lnTo>
                      <a:pt x="21600" y="6910"/>
                    </a:lnTo>
                    <a:cubicBezTo>
                      <a:pt x="21600" y="6910"/>
                      <a:pt x="12030" y="0"/>
                      <a:pt x="12030" y="0"/>
                    </a:cubicBez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0" name="Google Shape;770;p46"/>
              <p:cNvSpPr/>
              <p:nvPr/>
            </p:nvSpPr>
            <p:spPr>
              <a:xfrm>
                <a:off x="0" y="0"/>
                <a:ext cx="1253836" cy="1792277"/>
              </a:xfrm>
              <a:custGeom>
                <a:avLst/>
                <a:gdLst/>
                <a:ahLst/>
                <a:cxnLst/>
                <a:rect l="l" t="t" r="r" b="b"/>
                <a:pathLst>
                  <a:path w="21600" h="21600" extrusionOk="0">
                    <a:moveTo>
                      <a:pt x="21600" y="0"/>
                    </a:moveTo>
                    <a:lnTo>
                      <a:pt x="17877" y="13991"/>
                    </a:lnTo>
                    <a:lnTo>
                      <a:pt x="0" y="21600"/>
                    </a:lnTo>
                    <a:lnTo>
                      <a:pt x="3724" y="7609"/>
                    </a:lnTo>
                    <a:cubicBezTo>
                      <a:pt x="3724"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1" name="Google Shape;771;p46"/>
              <p:cNvSpPr/>
              <p:nvPr/>
            </p:nvSpPr>
            <p:spPr>
              <a:xfrm>
                <a:off x="0" y="1156258"/>
                <a:ext cx="2035047" cy="1474381"/>
              </a:xfrm>
              <a:custGeom>
                <a:avLst/>
                <a:gdLst/>
                <a:ahLst/>
                <a:cxnLst/>
                <a:rect l="l" t="t" r="r" b="b"/>
                <a:pathLst>
                  <a:path w="21600" h="21600" extrusionOk="0">
                    <a:moveTo>
                      <a:pt x="10587" y="21600"/>
                    </a:moveTo>
                    <a:lnTo>
                      <a:pt x="0" y="9249"/>
                    </a:lnTo>
                    <a:lnTo>
                      <a:pt x="11014" y="0"/>
                    </a:lnTo>
                    <a:lnTo>
                      <a:pt x="21600" y="12350"/>
                    </a:lnTo>
                    <a:cubicBezTo>
                      <a:pt x="21600" y="12350"/>
                      <a:pt x="10587" y="21600"/>
                      <a:pt x="10587"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grpSp>
        <p:nvGrpSpPr>
          <p:cNvPr id="772" name="Google Shape;772;p46"/>
          <p:cNvGrpSpPr/>
          <p:nvPr/>
        </p:nvGrpSpPr>
        <p:grpSpPr>
          <a:xfrm>
            <a:off x="5897946" y="3134716"/>
            <a:ext cx="638328" cy="747136"/>
            <a:chOff x="0" y="0"/>
            <a:chExt cx="1702208" cy="1992361"/>
          </a:xfrm>
        </p:grpSpPr>
        <p:sp>
          <p:nvSpPr>
            <p:cNvPr id="773" name="Google Shape;773;p46"/>
            <p:cNvSpPr/>
            <p:nvPr/>
          </p:nvSpPr>
          <p:spPr>
            <a:xfrm>
              <a:off x="0" y="0"/>
              <a:ext cx="1702208" cy="1992361"/>
            </a:xfrm>
            <a:custGeom>
              <a:avLst/>
              <a:gdLst/>
              <a:ahLst/>
              <a:cxnLst/>
              <a:rect l="l" t="t" r="r" b="b"/>
              <a:pathLst>
                <a:path w="21600" h="21600" extrusionOk="0">
                  <a:moveTo>
                    <a:pt x="12029" y="0"/>
                  </a:moveTo>
                  <a:lnTo>
                    <a:pt x="2074" y="5175"/>
                  </a:lnTo>
                  <a:lnTo>
                    <a:pt x="0" y="14691"/>
                  </a:lnTo>
                  <a:lnTo>
                    <a:pt x="9570" y="21600"/>
                  </a:lnTo>
                  <a:lnTo>
                    <a:pt x="19525" y="16426"/>
                  </a:lnTo>
                  <a:lnTo>
                    <a:pt x="21600" y="6910"/>
                  </a:lnTo>
                  <a:cubicBezTo>
                    <a:pt x="21600" y="6910"/>
                    <a:pt x="12029" y="0"/>
                    <a:pt x="12029"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4" name="Google Shape;774;p46"/>
            <p:cNvSpPr/>
            <p:nvPr/>
          </p:nvSpPr>
          <p:spPr>
            <a:xfrm>
              <a:off x="0" y="0"/>
              <a:ext cx="948011" cy="1355074"/>
            </a:xfrm>
            <a:custGeom>
              <a:avLst/>
              <a:gdLst/>
              <a:ahLst/>
              <a:cxnLst/>
              <a:rect l="l" t="t" r="r" b="b"/>
              <a:pathLst>
                <a:path w="21600" h="21600" extrusionOk="0">
                  <a:moveTo>
                    <a:pt x="21600" y="0"/>
                  </a:moveTo>
                  <a:lnTo>
                    <a:pt x="17878" y="13990"/>
                  </a:lnTo>
                  <a:lnTo>
                    <a:pt x="0" y="21600"/>
                  </a:lnTo>
                  <a:lnTo>
                    <a:pt x="3725" y="7609"/>
                  </a:lnTo>
                  <a:cubicBezTo>
                    <a:pt x="3725" y="7609"/>
                    <a:pt x="21600" y="0"/>
                    <a:pt x="2160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5" name="Google Shape;775;p46"/>
            <p:cNvSpPr/>
            <p:nvPr/>
          </p:nvSpPr>
          <p:spPr>
            <a:xfrm>
              <a:off x="0" y="877687"/>
              <a:ext cx="1538755" cy="1114674"/>
            </a:xfrm>
            <a:custGeom>
              <a:avLst/>
              <a:gdLst/>
              <a:ahLst/>
              <a:cxnLst/>
              <a:rect l="l" t="t" r="r" b="b"/>
              <a:pathLst>
                <a:path w="21600" h="21600" extrusionOk="0">
                  <a:moveTo>
                    <a:pt x="10587" y="21600"/>
                  </a:moveTo>
                  <a:lnTo>
                    <a:pt x="0" y="9251"/>
                  </a:lnTo>
                  <a:lnTo>
                    <a:pt x="11015" y="0"/>
                  </a:lnTo>
                  <a:lnTo>
                    <a:pt x="21600" y="12352"/>
                  </a:lnTo>
                  <a:cubicBezTo>
                    <a:pt x="21600" y="12352"/>
                    <a:pt x="10587" y="21600"/>
                    <a:pt x="10587" y="2160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76" name="Google Shape;776;p46"/>
          <p:cNvGrpSpPr/>
          <p:nvPr/>
        </p:nvGrpSpPr>
        <p:grpSpPr>
          <a:xfrm>
            <a:off x="7452550" y="3451982"/>
            <a:ext cx="713726" cy="837555"/>
            <a:chOff x="0" y="0"/>
            <a:chExt cx="1903267" cy="2233477"/>
          </a:xfrm>
        </p:grpSpPr>
        <p:sp>
          <p:nvSpPr>
            <p:cNvPr id="777" name="Google Shape;777;p46"/>
            <p:cNvSpPr/>
            <p:nvPr/>
          </p:nvSpPr>
          <p:spPr>
            <a:xfrm>
              <a:off x="0" y="0"/>
              <a:ext cx="1060075" cy="1515168"/>
            </a:xfrm>
            <a:custGeom>
              <a:avLst/>
              <a:gdLst/>
              <a:ahLst/>
              <a:cxnLst/>
              <a:rect l="l" t="t" r="r" b="b"/>
              <a:pathLst>
                <a:path w="21600" h="21600" extrusionOk="0">
                  <a:moveTo>
                    <a:pt x="21600" y="0"/>
                  </a:moveTo>
                  <a:lnTo>
                    <a:pt x="17875" y="13991"/>
                  </a:lnTo>
                  <a:lnTo>
                    <a:pt x="0" y="21600"/>
                  </a:lnTo>
                  <a:lnTo>
                    <a:pt x="3725" y="7610"/>
                  </a:lnTo>
                  <a:cubicBezTo>
                    <a:pt x="3725" y="7610"/>
                    <a:pt x="21600" y="0"/>
                    <a:pt x="21600" y="0"/>
                  </a:cubicBezTo>
                  <a:close/>
                </a:path>
              </a:pathLst>
            </a:custGeom>
            <a:solidFill>
              <a:srgbClr val="1A202E">
                <a:alpha val="14509"/>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8" name="Google Shape;778;p46"/>
            <p:cNvSpPr/>
            <p:nvPr/>
          </p:nvSpPr>
          <p:spPr>
            <a:xfrm>
              <a:off x="0" y="0"/>
              <a:ext cx="1903267" cy="2227857"/>
            </a:xfrm>
            <a:custGeom>
              <a:avLst/>
              <a:gdLst/>
              <a:ahLst/>
              <a:cxnLst/>
              <a:rect l="l" t="t" r="r" b="b"/>
              <a:pathLst>
                <a:path w="21600" h="21600" extrusionOk="0">
                  <a:moveTo>
                    <a:pt x="12031" y="0"/>
                  </a:moveTo>
                  <a:lnTo>
                    <a:pt x="2074" y="5176"/>
                  </a:lnTo>
                  <a:lnTo>
                    <a:pt x="0" y="14690"/>
                  </a:lnTo>
                  <a:lnTo>
                    <a:pt x="9569" y="21600"/>
                  </a:lnTo>
                  <a:lnTo>
                    <a:pt x="19526" y="16425"/>
                  </a:lnTo>
                  <a:lnTo>
                    <a:pt x="21600" y="6910"/>
                  </a:lnTo>
                  <a:cubicBezTo>
                    <a:pt x="21600" y="6910"/>
                    <a:pt x="12031" y="0"/>
                    <a:pt x="12031" y="0"/>
                  </a:cubicBezTo>
                  <a:close/>
                </a:path>
              </a:pathLst>
            </a:custGeom>
            <a:solidFill>
              <a:srgbClr val="D8DBD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79" name="Google Shape;779;p46"/>
            <p:cNvSpPr/>
            <p:nvPr/>
          </p:nvSpPr>
          <p:spPr>
            <a:xfrm>
              <a:off x="0" y="987050"/>
              <a:ext cx="1720465" cy="1246427"/>
            </a:xfrm>
            <a:custGeom>
              <a:avLst/>
              <a:gdLst/>
              <a:ahLst/>
              <a:cxnLst/>
              <a:rect l="l" t="t" r="r" b="b"/>
              <a:pathLst>
                <a:path w="21600" h="21600" extrusionOk="0">
                  <a:moveTo>
                    <a:pt x="10586" y="21600"/>
                  </a:moveTo>
                  <a:lnTo>
                    <a:pt x="0" y="9249"/>
                  </a:lnTo>
                  <a:lnTo>
                    <a:pt x="11014" y="0"/>
                  </a:lnTo>
                  <a:lnTo>
                    <a:pt x="21600" y="12350"/>
                  </a:lnTo>
                  <a:cubicBezTo>
                    <a:pt x="21600" y="12350"/>
                    <a:pt x="10586" y="21600"/>
                    <a:pt x="10586" y="2160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80" name="Google Shape;780;p46"/>
          <p:cNvGrpSpPr/>
          <p:nvPr/>
        </p:nvGrpSpPr>
        <p:grpSpPr>
          <a:xfrm>
            <a:off x="6969591" y="3028961"/>
            <a:ext cx="901921" cy="1055750"/>
            <a:chOff x="0" y="0"/>
            <a:chExt cx="2405123" cy="2815328"/>
          </a:xfrm>
        </p:grpSpPr>
        <p:sp>
          <p:nvSpPr>
            <p:cNvPr id="781" name="Google Shape;781;p46"/>
            <p:cNvSpPr/>
            <p:nvPr/>
          </p:nvSpPr>
          <p:spPr>
            <a:xfrm>
              <a:off x="0" y="0"/>
              <a:ext cx="2405123" cy="2815328"/>
            </a:xfrm>
            <a:custGeom>
              <a:avLst/>
              <a:gdLst/>
              <a:ahLst/>
              <a:cxnLst/>
              <a:rect l="l" t="t" r="r" b="b"/>
              <a:pathLst>
                <a:path w="21600" h="21600" extrusionOk="0">
                  <a:moveTo>
                    <a:pt x="12030" y="0"/>
                  </a:moveTo>
                  <a:lnTo>
                    <a:pt x="2075" y="5175"/>
                  </a:lnTo>
                  <a:lnTo>
                    <a:pt x="0" y="14690"/>
                  </a:lnTo>
                  <a:lnTo>
                    <a:pt x="9570" y="21600"/>
                  </a:lnTo>
                  <a:lnTo>
                    <a:pt x="19525" y="16425"/>
                  </a:lnTo>
                  <a:lnTo>
                    <a:pt x="21600" y="6909"/>
                  </a:lnTo>
                  <a:cubicBezTo>
                    <a:pt x="21600" y="6909"/>
                    <a:pt x="12030" y="0"/>
                    <a:pt x="1203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82" name="Google Shape;782;p46"/>
            <p:cNvSpPr/>
            <p:nvPr/>
          </p:nvSpPr>
          <p:spPr>
            <a:xfrm>
              <a:off x="0" y="21291"/>
              <a:ext cx="1329060" cy="1899743"/>
            </a:xfrm>
            <a:custGeom>
              <a:avLst/>
              <a:gdLst/>
              <a:ahLst/>
              <a:cxnLst/>
              <a:rect l="l" t="t" r="r" b="b"/>
              <a:pathLst>
                <a:path w="21600" h="21600" extrusionOk="0">
                  <a:moveTo>
                    <a:pt x="21600" y="0"/>
                  </a:moveTo>
                  <a:lnTo>
                    <a:pt x="17876" y="13990"/>
                  </a:lnTo>
                  <a:lnTo>
                    <a:pt x="0" y="21600"/>
                  </a:lnTo>
                  <a:lnTo>
                    <a:pt x="3725" y="7609"/>
                  </a:lnTo>
                  <a:cubicBezTo>
                    <a:pt x="3725" y="7609"/>
                    <a:pt x="21600" y="0"/>
                    <a:pt x="21600" y="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83" name="Google Shape;783;p46"/>
            <p:cNvSpPr/>
            <p:nvPr/>
          </p:nvSpPr>
          <p:spPr>
            <a:xfrm>
              <a:off x="0" y="1252460"/>
              <a:ext cx="2157094" cy="1562868"/>
            </a:xfrm>
            <a:custGeom>
              <a:avLst/>
              <a:gdLst/>
              <a:ahLst/>
              <a:cxnLst/>
              <a:rect l="l" t="t" r="r" b="b"/>
              <a:pathLst>
                <a:path w="21600" h="21600" extrusionOk="0">
                  <a:moveTo>
                    <a:pt x="10587" y="21600"/>
                  </a:moveTo>
                  <a:lnTo>
                    <a:pt x="0" y="9250"/>
                  </a:lnTo>
                  <a:lnTo>
                    <a:pt x="11014" y="0"/>
                  </a:lnTo>
                  <a:lnTo>
                    <a:pt x="21600" y="12350"/>
                  </a:lnTo>
                  <a:cubicBezTo>
                    <a:pt x="21600" y="12350"/>
                    <a:pt x="10587" y="21600"/>
                    <a:pt x="10587" y="21600"/>
                  </a:cubicBezTo>
                  <a:close/>
                </a:path>
              </a:pathLst>
            </a:cu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84" name="Google Shape;784;p46"/>
          <p:cNvGrpSpPr/>
          <p:nvPr/>
        </p:nvGrpSpPr>
        <p:grpSpPr>
          <a:xfrm>
            <a:off x="7611182" y="2320400"/>
            <a:ext cx="684839" cy="801666"/>
            <a:chOff x="0" y="0"/>
            <a:chExt cx="1826235" cy="2137773"/>
          </a:xfrm>
        </p:grpSpPr>
        <p:sp>
          <p:nvSpPr>
            <p:cNvPr id="785" name="Google Shape;785;p46"/>
            <p:cNvSpPr/>
            <p:nvPr/>
          </p:nvSpPr>
          <p:spPr>
            <a:xfrm>
              <a:off x="0" y="0"/>
              <a:ext cx="1826235" cy="2137773"/>
            </a:xfrm>
            <a:custGeom>
              <a:avLst/>
              <a:gdLst/>
              <a:ahLst/>
              <a:cxnLst/>
              <a:rect l="l" t="t" r="r" b="b"/>
              <a:pathLst>
                <a:path w="21600" h="21600" extrusionOk="0">
                  <a:moveTo>
                    <a:pt x="12030" y="0"/>
                  </a:moveTo>
                  <a:lnTo>
                    <a:pt x="2074" y="5176"/>
                  </a:lnTo>
                  <a:lnTo>
                    <a:pt x="0" y="14691"/>
                  </a:lnTo>
                  <a:lnTo>
                    <a:pt x="9570" y="21600"/>
                  </a:lnTo>
                  <a:lnTo>
                    <a:pt x="19525" y="16424"/>
                  </a:lnTo>
                  <a:lnTo>
                    <a:pt x="21600" y="6910"/>
                  </a:lnTo>
                  <a:cubicBezTo>
                    <a:pt x="21600" y="6910"/>
                    <a:pt x="12030" y="0"/>
                    <a:pt x="12030" y="0"/>
                  </a:cubicBezTo>
                  <a:close/>
                </a:path>
              </a:pathLst>
            </a:custGeom>
            <a:solidFill>
              <a:srgbClr val="55667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86" name="Google Shape;786;p46"/>
            <p:cNvSpPr/>
            <p:nvPr/>
          </p:nvSpPr>
          <p:spPr>
            <a:xfrm>
              <a:off x="0" y="930647"/>
              <a:ext cx="1650830" cy="1196029"/>
            </a:xfrm>
            <a:custGeom>
              <a:avLst/>
              <a:gdLst/>
              <a:ahLst/>
              <a:cxnLst/>
              <a:rect l="l" t="t" r="r" b="b"/>
              <a:pathLst>
                <a:path w="21600" h="21600" extrusionOk="0">
                  <a:moveTo>
                    <a:pt x="10586" y="21600"/>
                  </a:moveTo>
                  <a:lnTo>
                    <a:pt x="0" y="9250"/>
                  </a:lnTo>
                  <a:lnTo>
                    <a:pt x="11014" y="0"/>
                  </a:lnTo>
                  <a:lnTo>
                    <a:pt x="21600" y="12349"/>
                  </a:lnTo>
                  <a:cubicBezTo>
                    <a:pt x="21600" y="12349"/>
                    <a:pt x="10586" y="21600"/>
                    <a:pt x="10586" y="21600"/>
                  </a:cubicBezTo>
                  <a:close/>
                </a:path>
              </a:pathLst>
            </a:custGeom>
            <a:solidFill>
              <a:srgbClr val="1A202E">
                <a:alpha val="6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87" name="Google Shape;787;p46"/>
            <p:cNvSpPr/>
            <p:nvPr/>
          </p:nvSpPr>
          <p:spPr>
            <a:xfrm>
              <a:off x="0" y="0"/>
              <a:ext cx="1017125" cy="1453945"/>
            </a:xfrm>
            <a:custGeom>
              <a:avLst/>
              <a:gdLst/>
              <a:ahLst/>
              <a:cxnLst/>
              <a:rect l="l" t="t" r="r" b="b"/>
              <a:pathLst>
                <a:path w="21600" h="21600" extrusionOk="0">
                  <a:moveTo>
                    <a:pt x="21600" y="0"/>
                  </a:moveTo>
                  <a:lnTo>
                    <a:pt x="17877" y="13991"/>
                  </a:lnTo>
                  <a:lnTo>
                    <a:pt x="0" y="21600"/>
                  </a:lnTo>
                  <a:lnTo>
                    <a:pt x="3724" y="7610"/>
                  </a:lnTo>
                  <a:cubicBezTo>
                    <a:pt x="3724" y="7610"/>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88" name="Google Shape;788;p46"/>
          <p:cNvGrpSpPr/>
          <p:nvPr/>
        </p:nvGrpSpPr>
        <p:grpSpPr>
          <a:xfrm>
            <a:off x="8256290" y="1315724"/>
            <a:ext cx="338295" cy="383829"/>
            <a:chOff x="0" y="0"/>
            <a:chExt cx="902116" cy="1023540"/>
          </a:xfrm>
        </p:grpSpPr>
        <p:sp>
          <p:nvSpPr>
            <p:cNvPr id="789" name="Google Shape;789;p46"/>
            <p:cNvSpPr/>
            <p:nvPr/>
          </p:nvSpPr>
          <p:spPr>
            <a:xfrm>
              <a:off x="28201" y="0"/>
              <a:ext cx="873915" cy="1022909"/>
            </a:xfrm>
            <a:custGeom>
              <a:avLst/>
              <a:gdLst/>
              <a:ahLst/>
              <a:cxnLst/>
              <a:rect l="l" t="t" r="r" b="b"/>
              <a:pathLst>
                <a:path w="21600" h="21600" extrusionOk="0">
                  <a:moveTo>
                    <a:pt x="12031" y="0"/>
                  </a:moveTo>
                  <a:lnTo>
                    <a:pt x="2075" y="5175"/>
                  </a:lnTo>
                  <a:lnTo>
                    <a:pt x="0" y="14691"/>
                  </a:lnTo>
                  <a:lnTo>
                    <a:pt x="9571" y="21600"/>
                  </a:lnTo>
                  <a:lnTo>
                    <a:pt x="19527" y="16425"/>
                  </a:lnTo>
                  <a:lnTo>
                    <a:pt x="21600" y="6909"/>
                  </a:lnTo>
                  <a:cubicBezTo>
                    <a:pt x="21600" y="6909"/>
                    <a:pt x="12031" y="0"/>
                    <a:pt x="12031" y="0"/>
                  </a:cubicBezTo>
                  <a:close/>
                </a:path>
              </a:pathLst>
            </a:custGeom>
            <a:solidFill>
              <a:srgbClr val="55667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0" name="Google Shape;790;p46"/>
            <p:cNvSpPr/>
            <p:nvPr/>
          </p:nvSpPr>
          <p:spPr>
            <a:xfrm>
              <a:off x="0" y="0"/>
              <a:ext cx="486723" cy="695699"/>
            </a:xfrm>
            <a:custGeom>
              <a:avLst/>
              <a:gdLst/>
              <a:ahLst/>
              <a:cxnLst/>
              <a:rect l="l" t="t" r="r" b="b"/>
              <a:pathLst>
                <a:path w="21600" h="21600" extrusionOk="0">
                  <a:moveTo>
                    <a:pt x="21600" y="0"/>
                  </a:moveTo>
                  <a:lnTo>
                    <a:pt x="17880" y="13990"/>
                  </a:lnTo>
                  <a:lnTo>
                    <a:pt x="0" y="21600"/>
                  </a:lnTo>
                  <a:lnTo>
                    <a:pt x="3724" y="7609"/>
                  </a:lnTo>
                  <a:cubicBezTo>
                    <a:pt x="3724" y="7609"/>
                    <a:pt x="21600" y="0"/>
                    <a:pt x="21600" y="0"/>
                  </a:cubicBezTo>
                  <a:close/>
                </a:path>
              </a:pathLst>
            </a:custGeom>
            <a:solidFill>
              <a:srgbClr val="5D5E5E">
                <a:alpha val="2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1" name="Google Shape;791;p46"/>
            <p:cNvSpPr/>
            <p:nvPr/>
          </p:nvSpPr>
          <p:spPr>
            <a:xfrm>
              <a:off x="0" y="451222"/>
              <a:ext cx="789999" cy="572318"/>
            </a:xfrm>
            <a:custGeom>
              <a:avLst/>
              <a:gdLst/>
              <a:ahLst/>
              <a:cxnLst/>
              <a:rect l="l" t="t" r="r" b="b"/>
              <a:pathLst>
                <a:path w="21600" h="21600" extrusionOk="0">
                  <a:moveTo>
                    <a:pt x="10586" y="21600"/>
                  </a:moveTo>
                  <a:lnTo>
                    <a:pt x="0" y="9251"/>
                  </a:lnTo>
                  <a:lnTo>
                    <a:pt x="11016" y="0"/>
                  </a:lnTo>
                  <a:lnTo>
                    <a:pt x="21600" y="12350"/>
                  </a:lnTo>
                  <a:cubicBezTo>
                    <a:pt x="21600" y="12350"/>
                    <a:pt x="10586" y="21600"/>
                    <a:pt x="10586" y="21600"/>
                  </a:cubicBezTo>
                  <a:close/>
                </a:path>
              </a:pathLst>
            </a:custGeom>
            <a:solidFill>
              <a:srgbClr val="000000">
                <a:alpha val="2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92" name="Google Shape;792;p46"/>
          <p:cNvGrpSpPr/>
          <p:nvPr/>
        </p:nvGrpSpPr>
        <p:grpSpPr>
          <a:xfrm>
            <a:off x="8044779" y="2690543"/>
            <a:ext cx="583608" cy="683104"/>
            <a:chOff x="0" y="0"/>
            <a:chExt cx="1556285" cy="1821610"/>
          </a:xfrm>
        </p:grpSpPr>
        <p:sp>
          <p:nvSpPr>
            <p:cNvPr id="793" name="Google Shape;793;p46"/>
            <p:cNvSpPr/>
            <p:nvPr/>
          </p:nvSpPr>
          <p:spPr>
            <a:xfrm>
              <a:off x="0" y="0"/>
              <a:ext cx="1556285" cy="1821610"/>
            </a:xfrm>
            <a:custGeom>
              <a:avLst/>
              <a:gdLst/>
              <a:ahLst/>
              <a:cxnLst/>
              <a:rect l="l" t="t" r="r" b="b"/>
              <a:pathLst>
                <a:path w="21600" h="21600" extrusionOk="0">
                  <a:moveTo>
                    <a:pt x="12030" y="0"/>
                  </a:moveTo>
                  <a:lnTo>
                    <a:pt x="2075" y="5175"/>
                  </a:lnTo>
                  <a:lnTo>
                    <a:pt x="0" y="14689"/>
                  </a:lnTo>
                  <a:lnTo>
                    <a:pt x="9569" y="21600"/>
                  </a:lnTo>
                  <a:lnTo>
                    <a:pt x="19525" y="16424"/>
                  </a:lnTo>
                  <a:lnTo>
                    <a:pt x="21600" y="6909"/>
                  </a:lnTo>
                  <a:cubicBezTo>
                    <a:pt x="21600" y="6909"/>
                    <a:pt x="12030" y="0"/>
                    <a:pt x="12030" y="0"/>
                  </a:cubicBez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4" name="Google Shape;794;p46"/>
            <p:cNvSpPr/>
            <p:nvPr/>
          </p:nvSpPr>
          <p:spPr>
            <a:xfrm>
              <a:off x="0" y="0"/>
              <a:ext cx="866783" cy="1238799"/>
            </a:xfrm>
            <a:custGeom>
              <a:avLst/>
              <a:gdLst/>
              <a:ahLst/>
              <a:cxnLst/>
              <a:rect l="l" t="t" r="r" b="b"/>
              <a:pathLst>
                <a:path w="21600" h="21600" extrusionOk="0">
                  <a:moveTo>
                    <a:pt x="21600" y="0"/>
                  </a:moveTo>
                  <a:lnTo>
                    <a:pt x="17876" y="13992"/>
                  </a:lnTo>
                  <a:lnTo>
                    <a:pt x="0" y="21600"/>
                  </a:lnTo>
                  <a:lnTo>
                    <a:pt x="3725" y="7610"/>
                  </a:lnTo>
                  <a:cubicBezTo>
                    <a:pt x="3725" y="7610"/>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5" name="Google Shape;795;p46"/>
            <p:cNvSpPr/>
            <p:nvPr/>
          </p:nvSpPr>
          <p:spPr>
            <a:xfrm>
              <a:off x="0" y="802474"/>
              <a:ext cx="1406767" cy="1019136"/>
            </a:xfrm>
            <a:custGeom>
              <a:avLst/>
              <a:gdLst/>
              <a:ahLst/>
              <a:cxnLst/>
              <a:rect l="l" t="t" r="r" b="b"/>
              <a:pathLst>
                <a:path w="21600" h="21600" extrusionOk="0">
                  <a:moveTo>
                    <a:pt x="10586" y="21600"/>
                  </a:moveTo>
                  <a:lnTo>
                    <a:pt x="0" y="9248"/>
                  </a:lnTo>
                  <a:lnTo>
                    <a:pt x="11014" y="0"/>
                  </a:lnTo>
                  <a:lnTo>
                    <a:pt x="21600" y="12349"/>
                  </a:lnTo>
                  <a:cubicBezTo>
                    <a:pt x="21600" y="12349"/>
                    <a:pt x="10586" y="21600"/>
                    <a:pt x="10586"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796" name="Google Shape;796;p46"/>
          <p:cNvGrpSpPr/>
          <p:nvPr/>
        </p:nvGrpSpPr>
        <p:grpSpPr>
          <a:xfrm>
            <a:off x="7949600" y="3208745"/>
            <a:ext cx="598831" cy="700970"/>
            <a:chOff x="0" y="0"/>
            <a:chExt cx="1596878" cy="1869254"/>
          </a:xfrm>
        </p:grpSpPr>
        <p:sp>
          <p:nvSpPr>
            <p:cNvPr id="797" name="Google Shape;797;p46"/>
            <p:cNvSpPr/>
            <p:nvPr/>
          </p:nvSpPr>
          <p:spPr>
            <a:xfrm>
              <a:off x="0" y="0"/>
              <a:ext cx="1596878" cy="1869253"/>
            </a:xfrm>
            <a:custGeom>
              <a:avLst/>
              <a:gdLst/>
              <a:ahLst/>
              <a:cxnLst/>
              <a:rect l="l" t="t" r="r" b="b"/>
              <a:pathLst>
                <a:path w="21600" h="21600" extrusionOk="0">
                  <a:moveTo>
                    <a:pt x="12031" y="0"/>
                  </a:moveTo>
                  <a:lnTo>
                    <a:pt x="2075" y="5175"/>
                  </a:lnTo>
                  <a:lnTo>
                    <a:pt x="0" y="14691"/>
                  </a:lnTo>
                  <a:lnTo>
                    <a:pt x="9570" y="21600"/>
                  </a:lnTo>
                  <a:lnTo>
                    <a:pt x="19525" y="16425"/>
                  </a:lnTo>
                  <a:lnTo>
                    <a:pt x="21600" y="6909"/>
                  </a:lnTo>
                  <a:cubicBezTo>
                    <a:pt x="21600" y="6909"/>
                    <a:pt x="12031" y="0"/>
                    <a:pt x="12031" y="0"/>
                  </a:cubicBezTo>
                  <a:close/>
                </a:path>
              </a:pathLst>
            </a:cu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8" name="Google Shape;798;p46"/>
            <p:cNvSpPr/>
            <p:nvPr/>
          </p:nvSpPr>
          <p:spPr>
            <a:xfrm>
              <a:off x="0" y="0"/>
              <a:ext cx="889420" cy="1271324"/>
            </a:xfrm>
            <a:custGeom>
              <a:avLst/>
              <a:gdLst/>
              <a:ahLst/>
              <a:cxnLst/>
              <a:rect l="l" t="t" r="r" b="b"/>
              <a:pathLst>
                <a:path w="21600" h="21600" extrusionOk="0">
                  <a:moveTo>
                    <a:pt x="21600" y="0"/>
                  </a:moveTo>
                  <a:lnTo>
                    <a:pt x="17876" y="13990"/>
                  </a:lnTo>
                  <a:lnTo>
                    <a:pt x="0" y="21600"/>
                  </a:lnTo>
                  <a:lnTo>
                    <a:pt x="3725" y="7608"/>
                  </a:lnTo>
                  <a:cubicBezTo>
                    <a:pt x="3725" y="7608"/>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799" name="Google Shape;799;p46"/>
            <p:cNvSpPr/>
            <p:nvPr/>
          </p:nvSpPr>
          <p:spPr>
            <a:xfrm>
              <a:off x="0" y="823431"/>
              <a:ext cx="1443479" cy="1045823"/>
            </a:xfrm>
            <a:custGeom>
              <a:avLst/>
              <a:gdLst/>
              <a:ahLst/>
              <a:cxnLst/>
              <a:rect l="l" t="t" r="r" b="b"/>
              <a:pathLst>
                <a:path w="21600" h="21600" extrusionOk="0">
                  <a:moveTo>
                    <a:pt x="10587" y="21600"/>
                  </a:moveTo>
                  <a:lnTo>
                    <a:pt x="0" y="9251"/>
                  </a:lnTo>
                  <a:lnTo>
                    <a:pt x="11015" y="0"/>
                  </a:lnTo>
                  <a:lnTo>
                    <a:pt x="21600" y="12351"/>
                  </a:lnTo>
                  <a:cubicBezTo>
                    <a:pt x="21600" y="12351"/>
                    <a:pt x="10587" y="21600"/>
                    <a:pt x="10587"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00" name="Google Shape;800;p46"/>
          <p:cNvGrpSpPr/>
          <p:nvPr/>
        </p:nvGrpSpPr>
        <p:grpSpPr>
          <a:xfrm>
            <a:off x="7441974" y="2838601"/>
            <a:ext cx="768297" cy="899355"/>
            <a:chOff x="0" y="0"/>
            <a:chExt cx="2048789" cy="2398278"/>
          </a:xfrm>
        </p:grpSpPr>
        <p:sp>
          <p:nvSpPr>
            <p:cNvPr id="801" name="Google Shape;801;p46"/>
            <p:cNvSpPr/>
            <p:nvPr/>
          </p:nvSpPr>
          <p:spPr>
            <a:xfrm>
              <a:off x="0" y="0"/>
              <a:ext cx="2048789" cy="2398278"/>
            </a:xfrm>
            <a:custGeom>
              <a:avLst/>
              <a:gdLst/>
              <a:ahLst/>
              <a:cxnLst/>
              <a:rect l="l" t="t" r="r" b="b"/>
              <a:pathLst>
                <a:path w="21600" h="21600" extrusionOk="0">
                  <a:moveTo>
                    <a:pt x="12030" y="0"/>
                  </a:moveTo>
                  <a:lnTo>
                    <a:pt x="2074" y="5175"/>
                  </a:lnTo>
                  <a:lnTo>
                    <a:pt x="0" y="14691"/>
                  </a:lnTo>
                  <a:lnTo>
                    <a:pt x="9570" y="21600"/>
                  </a:lnTo>
                  <a:lnTo>
                    <a:pt x="19526" y="16425"/>
                  </a:lnTo>
                  <a:lnTo>
                    <a:pt x="21600" y="6910"/>
                  </a:lnTo>
                  <a:cubicBezTo>
                    <a:pt x="21600" y="6910"/>
                    <a:pt x="12030" y="0"/>
                    <a:pt x="12030" y="0"/>
                  </a:cubicBezTo>
                  <a:close/>
                </a:path>
              </a:pathLst>
            </a:custGeom>
            <a:solidFill>
              <a:srgbClr val="D8DBD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02" name="Google Shape;802;p46"/>
            <p:cNvSpPr/>
            <p:nvPr/>
          </p:nvSpPr>
          <p:spPr>
            <a:xfrm>
              <a:off x="0" y="0"/>
              <a:ext cx="1141084" cy="1631112"/>
            </a:xfrm>
            <a:custGeom>
              <a:avLst/>
              <a:gdLst/>
              <a:ahLst/>
              <a:cxnLst/>
              <a:rect l="l" t="t" r="r" b="b"/>
              <a:pathLst>
                <a:path w="21600" h="21600" extrusionOk="0">
                  <a:moveTo>
                    <a:pt x="21600" y="0"/>
                  </a:moveTo>
                  <a:lnTo>
                    <a:pt x="17876" y="13989"/>
                  </a:lnTo>
                  <a:lnTo>
                    <a:pt x="0" y="21600"/>
                  </a:lnTo>
                  <a:lnTo>
                    <a:pt x="3724" y="7609"/>
                  </a:lnTo>
                  <a:cubicBezTo>
                    <a:pt x="3724" y="7609"/>
                    <a:pt x="21600" y="0"/>
                    <a:pt x="21600" y="0"/>
                  </a:cubicBezTo>
                  <a:close/>
                </a:path>
              </a:pathLst>
            </a:custGeom>
            <a:solidFill>
              <a:srgbClr val="1A202E">
                <a:alpha val="14509"/>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03" name="Google Shape;803;p46"/>
            <p:cNvSpPr/>
            <p:nvPr/>
          </p:nvSpPr>
          <p:spPr>
            <a:xfrm>
              <a:off x="0" y="1056397"/>
              <a:ext cx="1852042" cy="1341881"/>
            </a:xfrm>
            <a:custGeom>
              <a:avLst/>
              <a:gdLst/>
              <a:ahLst/>
              <a:cxnLst/>
              <a:rect l="l" t="t" r="r" b="b"/>
              <a:pathLst>
                <a:path w="21600" h="21600" extrusionOk="0">
                  <a:moveTo>
                    <a:pt x="10587" y="21600"/>
                  </a:moveTo>
                  <a:lnTo>
                    <a:pt x="0" y="9251"/>
                  </a:lnTo>
                  <a:lnTo>
                    <a:pt x="11014" y="0"/>
                  </a:lnTo>
                  <a:lnTo>
                    <a:pt x="21600" y="12350"/>
                  </a:lnTo>
                  <a:cubicBezTo>
                    <a:pt x="21600" y="12350"/>
                    <a:pt x="10587" y="21600"/>
                    <a:pt x="10587" y="21600"/>
                  </a:cubicBezTo>
                  <a:close/>
                </a:path>
              </a:pathLst>
            </a:custGeom>
            <a:solidFill>
              <a:srgbClr val="1A202E">
                <a:alpha val="2431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04" name="Google Shape;804;p46"/>
          <p:cNvGrpSpPr/>
          <p:nvPr/>
        </p:nvGrpSpPr>
        <p:grpSpPr>
          <a:xfrm>
            <a:off x="6765139" y="1717594"/>
            <a:ext cx="685666" cy="802616"/>
            <a:chOff x="0" y="0"/>
            <a:chExt cx="1828440" cy="2140309"/>
          </a:xfrm>
        </p:grpSpPr>
        <p:sp>
          <p:nvSpPr>
            <p:cNvPr id="805" name="Google Shape;805;p46"/>
            <p:cNvSpPr/>
            <p:nvPr/>
          </p:nvSpPr>
          <p:spPr>
            <a:xfrm>
              <a:off x="0" y="0"/>
              <a:ext cx="1828440" cy="2140309"/>
            </a:xfrm>
            <a:custGeom>
              <a:avLst/>
              <a:gdLst/>
              <a:ahLst/>
              <a:cxnLst/>
              <a:rect l="l" t="t" r="r" b="b"/>
              <a:pathLst>
                <a:path w="21600" h="21600" extrusionOk="0">
                  <a:moveTo>
                    <a:pt x="12031" y="0"/>
                  </a:moveTo>
                  <a:lnTo>
                    <a:pt x="2075" y="5175"/>
                  </a:lnTo>
                  <a:lnTo>
                    <a:pt x="0" y="14691"/>
                  </a:lnTo>
                  <a:lnTo>
                    <a:pt x="9570" y="21600"/>
                  </a:lnTo>
                  <a:lnTo>
                    <a:pt x="19525" y="16425"/>
                  </a:lnTo>
                  <a:lnTo>
                    <a:pt x="21600" y="6909"/>
                  </a:lnTo>
                  <a:cubicBezTo>
                    <a:pt x="21600" y="6909"/>
                    <a:pt x="12031" y="0"/>
                    <a:pt x="12031" y="0"/>
                  </a:cubicBezTo>
                  <a:close/>
                </a:path>
              </a:pathLst>
            </a:cu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06" name="Google Shape;806;p46"/>
            <p:cNvSpPr/>
            <p:nvPr/>
          </p:nvSpPr>
          <p:spPr>
            <a:xfrm>
              <a:off x="0" y="942793"/>
              <a:ext cx="1652855" cy="1197515"/>
            </a:xfrm>
            <a:custGeom>
              <a:avLst/>
              <a:gdLst/>
              <a:ahLst/>
              <a:cxnLst/>
              <a:rect l="l" t="t" r="r" b="b"/>
              <a:pathLst>
                <a:path w="21600" h="21600" extrusionOk="0">
                  <a:moveTo>
                    <a:pt x="10587" y="21600"/>
                  </a:moveTo>
                  <a:lnTo>
                    <a:pt x="0" y="9251"/>
                  </a:lnTo>
                  <a:lnTo>
                    <a:pt x="11015" y="0"/>
                  </a:lnTo>
                  <a:lnTo>
                    <a:pt x="21600" y="12350"/>
                  </a:lnTo>
                  <a:cubicBezTo>
                    <a:pt x="21600" y="12350"/>
                    <a:pt x="10587" y="21600"/>
                    <a:pt x="10587"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07" name="Google Shape;807;p46"/>
            <p:cNvSpPr/>
            <p:nvPr/>
          </p:nvSpPr>
          <p:spPr>
            <a:xfrm>
              <a:off x="0" y="0"/>
              <a:ext cx="1018419" cy="1455679"/>
            </a:xfrm>
            <a:custGeom>
              <a:avLst/>
              <a:gdLst/>
              <a:ahLst/>
              <a:cxnLst/>
              <a:rect l="l" t="t" r="r" b="b"/>
              <a:pathLst>
                <a:path w="21600" h="21600" extrusionOk="0">
                  <a:moveTo>
                    <a:pt x="21600" y="0"/>
                  </a:moveTo>
                  <a:lnTo>
                    <a:pt x="17877" y="13990"/>
                  </a:lnTo>
                  <a:lnTo>
                    <a:pt x="0" y="21600"/>
                  </a:lnTo>
                  <a:lnTo>
                    <a:pt x="3725" y="7610"/>
                  </a:lnTo>
                  <a:cubicBezTo>
                    <a:pt x="3725" y="7610"/>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08" name="Google Shape;808;p46"/>
          <p:cNvGrpSpPr/>
          <p:nvPr/>
        </p:nvGrpSpPr>
        <p:grpSpPr>
          <a:xfrm>
            <a:off x="7272766" y="1389752"/>
            <a:ext cx="633536" cy="742767"/>
            <a:chOff x="0" y="0"/>
            <a:chExt cx="1689429" cy="1980711"/>
          </a:xfrm>
        </p:grpSpPr>
        <p:sp>
          <p:nvSpPr>
            <p:cNvPr id="809" name="Google Shape;809;p46"/>
            <p:cNvSpPr/>
            <p:nvPr/>
          </p:nvSpPr>
          <p:spPr>
            <a:xfrm>
              <a:off x="0" y="0"/>
              <a:ext cx="1689429" cy="1977569"/>
            </a:xfrm>
            <a:custGeom>
              <a:avLst/>
              <a:gdLst/>
              <a:ahLst/>
              <a:cxnLst/>
              <a:rect l="l" t="t" r="r" b="b"/>
              <a:pathLst>
                <a:path w="21600" h="21600" extrusionOk="0">
                  <a:moveTo>
                    <a:pt x="12030" y="0"/>
                  </a:moveTo>
                  <a:lnTo>
                    <a:pt x="2074" y="5175"/>
                  </a:lnTo>
                  <a:lnTo>
                    <a:pt x="0" y="14690"/>
                  </a:lnTo>
                  <a:lnTo>
                    <a:pt x="9569" y="21600"/>
                  </a:lnTo>
                  <a:lnTo>
                    <a:pt x="19526" y="16425"/>
                  </a:lnTo>
                  <a:lnTo>
                    <a:pt x="21600" y="6910"/>
                  </a:lnTo>
                  <a:cubicBezTo>
                    <a:pt x="21600" y="6910"/>
                    <a:pt x="12030" y="0"/>
                    <a:pt x="12030" y="0"/>
                  </a:cubicBez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0" name="Google Shape;810;p46"/>
            <p:cNvSpPr/>
            <p:nvPr/>
          </p:nvSpPr>
          <p:spPr>
            <a:xfrm>
              <a:off x="0" y="0"/>
              <a:ext cx="940947" cy="1344938"/>
            </a:xfrm>
            <a:custGeom>
              <a:avLst/>
              <a:gdLst/>
              <a:ahLst/>
              <a:cxnLst/>
              <a:rect l="l" t="t" r="r" b="b"/>
              <a:pathLst>
                <a:path w="21600" h="21600" extrusionOk="0">
                  <a:moveTo>
                    <a:pt x="21600" y="0"/>
                  </a:moveTo>
                  <a:lnTo>
                    <a:pt x="17876" y="13990"/>
                  </a:lnTo>
                  <a:lnTo>
                    <a:pt x="0" y="21600"/>
                  </a:lnTo>
                  <a:lnTo>
                    <a:pt x="3724" y="7609"/>
                  </a:lnTo>
                  <a:cubicBezTo>
                    <a:pt x="3724"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1" name="Google Shape;811;p46"/>
            <p:cNvSpPr/>
            <p:nvPr/>
          </p:nvSpPr>
          <p:spPr>
            <a:xfrm>
              <a:off x="0" y="874244"/>
              <a:ext cx="1527201" cy="1106467"/>
            </a:xfrm>
            <a:custGeom>
              <a:avLst/>
              <a:gdLst/>
              <a:ahLst/>
              <a:cxnLst/>
              <a:rect l="l" t="t" r="r" b="b"/>
              <a:pathLst>
                <a:path w="21600" h="21600" extrusionOk="0">
                  <a:moveTo>
                    <a:pt x="10586" y="21600"/>
                  </a:moveTo>
                  <a:lnTo>
                    <a:pt x="0" y="9250"/>
                  </a:lnTo>
                  <a:lnTo>
                    <a:pt x="11014" y="0"/>
                  </a:lnTo>
                  <a:lnTo>
                    <a:pt x="21600" y="12351"/>
                  </a:lnTo>
                  <a:cubicBezTo>
                    <a:pt x="21600" y="12351"/>
                    <a:pt x="10586" y="21600"/>
                    <a:pt x="10586"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12" name="Google Shape;812;p46"/>
          <p:cNvGrpSpPr/>
          <p:nvPr/>
        </p:nvGrpSpPr>
        <p:grpSpPr>
          <a:xfrm>
            <a:off x="7167010" y="1960831"/>
            <a:ext cx="711092" cy="832370"/>
            <a:chOff x="0" y="0"/>
            <a:chExt cx="1896245" cy="2219651"/>
          </a:xfrm>
        </p:grpSpPr>
        <p:sp>
          <p:nvSpPr>
            <p:cNvPr id="813" name="Google Shape;813;p46"/>
            <p:cNvSpPr/>
            <p:nvPr/>
          </p:nvSpPr>
          <p:spPr>
            <a:xfrm>
              <a:off x="0" y="0"/>
              <a:ext cx="1896245" cy="2219651"/>
            </a:xfrm>
            <a:custGeom>
              <a:avLst/>
              <a:gdLst/>
              <a:ahLst/>
              <a:cxnLst/>
              <a:rect l="l" t="t" r="r" b="b"/>
              <a:pathLst>
                <a:path w="21600" h="21600" extrusionOk="0">
                  <a:moveTo>
                    <a:pt x="12031" y="0"/>
                  </a:moveTo>
                  <a:lnTo>
                    <a:pt x="2075" y="5175"/>
                  </a:lnTo>
                  <a:lnTo>
                    <a:pt x="0" y="14690"/>
                  </a:lnTo>
                  <a:lnTo>
                    <a:pt x="9569" y="21600"/>
                  </a:lnTo>
                  <a:lnTo>
                    <a:pt x="19526" y="16425"/>
                  </a:lnTo>
                  <a:lnTo>
                    <a:pt x="21600" y="6910"/>
                  </a:lnTo>
                  <a:cubicBezTo>
                    <a:pt x="21600" y="6910"/>
                    <a:pt x="12031" y="0"/>
                    <a:pt x="12031" y="0"/>
                  </a:cubicBezTo>
                  <a:close/>
                </a:path>
              </a:pathLst>
            </a:custGeom>
            <a:solidFill>
              <a:srgbClr val="D8DBD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4" name="Google Shape;814;p46"/>
            <p:cNvSpPr/>
            <p:nvPr/>
          </p:nvSpPr>
          <p:spPr>
            <a:xfrm>
              <a:off x="0" y="0"/>
              <a:ext cx="1056203" cy="1509603"/>
            </a:xfrm>
            <a:custGeom>
              <a:avLst/>
              <a:gdLst/>
              <a:ahLst/>
              <a:cxnLst/>
              <a:rect l="l" t="t" r="r" b="b"/>
              <a:pathLst>
                <a:path w="21600" h="21600" extrusionOk="0">
                  <a:moveTo>
                    <a:pt x="21600" y="0"/>
                  </a:moveTo>
                  <a:lnTo>
                    <a:pt x="17875" y="13991"/>
                  </a:lnTo>
                  <a:lnTo>
                    <a:pt x="0" y="21600"/>
                  </a:lnTo>
                  <a:lnTo>
                    <a:pt x="3725" y="7609"/>
                  </a:lnTo>
                  <a:cubicBezTo>
                    <a:pt x="3725" y="7609"/>
                    <a:pt x="21600" y="0"/>
                    <a:pt x="21600" y="0"/>
                  </a:cubicBezTo>
                  <a:close/>
                </a:path>
              </a:pathLst>
            </a:custGeom>
            <a:solidFill>
              <a:srgbClr val="1A202E">
                <a:alpha val="14509"/>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5" name="Google Shape;815;p46"/>
            <p:cNvSpPr/>
            <p:nvPr/>
          </p:nvSpPr>
          <p:spPr>
            <a:xfrm>
              <a:off x="0" y="977794"/>
              <a:ext cx="1714145" cy="1241856"/>
            </a:xfrm>
            <a:custGeom>
              <a:avLst/>
              <a:gdLst/>
              <a:ahLst/>
              <a:cxnLst/>
              <a:rect l="l" t="t" r="r" b="b"/>
              <a:pathLst>
                <a:path w="21600" h="21600" extrusionOk="0">
                  <a:moveTo>
                    <a:pt x="10586" y="21600"/>
                  </a:moveTo>
                  <a:lnTo>
                    <a:pt x="0" y="9250"/>
                  </a:lnTo>
                  <a:lnTo>
                    <a:pt x="11014" y="0"/>
                  </a:lnTo>
                  <a:lnTo>
                    <a:pt x="21600" y="12350"/>
                  </a:lnTo>
                  <a:cubicBezTo>
                    <a:pt x="21600" y="12350"/>
                    <a:pt x="10586" y="21600"/>
                    <a:pt x="10586" y="21600"/>
                  </a:cubicBezTo>
                  <a:close/>
                </a:path>
              </a:pathLst>
            </a:custGeom>
            <a:solidFill>
              <a:srgbClr val="1A202E">
                <a:alpha val="2431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16" name="Google Shape;816;p46"/>
          <p:cNvGrpSpPr/>
          <p:nvPr/>
        </p:nvGrpSpPr>
        <p:grpSpPr>
          <a:xfrm>
            <a:off x="6923773" y="2394428"/>
            <a:ext cx="901921" cy="1055985"/>
            <a:chOff x="0" y="0"/>
            <a:chExt cx="2405123" cy="2815958"/>
          </a:xfrm>
        </p:grpSpPr>
        <p:sp>
          <p:nvSpPr>
            <p:cNvPr id="817" name="Google Shape;817;p46"/>
            <p:cNvSpPr/>
            <p:nvPr/>
          </p:nvSpPr>
          <p:spPr>
            <a:xfrm>
              <a:off x="0" y="0"/>
              <a:ext cx="2405123" cy="2815242"/>
            </a:xfrm>
            <a:custGeom>
              <a:avLst/>
              <a:gdLst/>
              <a:ahLst/>
              <a:cxnLst/>
              <a:rect l="l" t="t" r="r" b="b"/>
              <a:pathLst>
                <a:path w="21600" h="21600" extrusionOk="0">
                  <a:moveTo>
                    <a:pt x="12030" y="0"/>
                  </a:moveTo>
                  <a:lnTo>
                    <a:pt x="2075" y="5175"/>
                  </a:lnTo>
                  <a:lnTo>
                    <a:pt x="0" y="14691"/>
                  </a:lnTo>
                  <a:lnTo>
                    <a:pt x="9570" y="21600"/>
                  </a:lnTo>
                  <a:lnTo>
                    <a:pt x="19525" y="16425"/>
                  </a:lnTo>
                  <a:lnTo>
                    <a:pt x="21600" y="6909"/>
                  </a:lnTo>
                  <a:cubicBezTo>
                    <a:pt x="21600" y="6909"/>
                    <a:pt x="12030" y="0"/>
                    <a:pt x="12030" y="0"/>
                  </a:cubicBez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8" name="Google Shape;818;p46"/>
            <p:cNvSpPr/>
            <p:nvPr/>
          </p:nvSpPr>
          <p:spPr>
            <a:xfrm>
              <a:off x="0" y="1240862"/>
              <a:ext cx="2174099" cy="1575096"/>
            </a:xfrm>
            <a:custGeom>
              <a:avLst/>
              <a:gdLst/>
              <a:ahLst/>
              <a:cxnLst/>
              <a:rect l="l" t="t" r="r" b="b"/>
              <a:pathLst>
                <a:path w="21600" h="21600" extrusionOk="0">
                  <a:moveTo>
                    <a:pt x="10587" y="21600"/>
                  </a:moveTo>
                  <a:lnTo>
                    <a:pt x="0" y="9251"/>
                  </a:lnTo>
                  <a:lnTo>
                    <a:pt x="11015" y="0"/>
                  </a:lnTo>
                  <a:lnTo>
                    <a:pt x="21600" y="12350"/>
                  </a:lnTo>
                  <a:cubicBezTo>
                    <a:pt x="21600" y="12350"/>
                    <a:pt x="10587" y="21600"/>
                    <a:pt x="10587" y="21600"/>
                  </a:cubicBezTo>
                  <a:close/>
                </a:path>
              </a:pathLst>
            </a:custGeom>
            <a:solidFill>
              <a:srgbClr val="1A202E">
                <a:alpha val="4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19" name="Google Shape;819;p46"/>
            <p:cNvSpPr/>
            <p:nvPr/>
          </p:nvSpPr>
          <p:spPr>
            <a:xfrm>
              <a:off x="0" y="0"/>
              <a:ext cx="1339554" cy="1914723"/>
            </a:xfrm>
            <a:custGeom>
              <a:avLst/>
              <a:gdLst/>
              <a:ahLst/>
              <a:cxnLst/>
              <a:rect l="l" t="t" r="r" b="b"/>
              <a:pathLst>
                <a:path w="21600" h="21600" extrusionOk="0">
                  <a:moveTo>
                    <a:pt x="21600" y="0"/>
                  </a:moveTo>
                  <a:lnTo>
                    <a:pt x="17877" y="13990"/>
                  </a:lnTo>
                  <a:lnTo>
                    <a:pt x="0" y="21600"/>
                  </a:lnTo>
                  <a:lnTo>
                    <a:pt x="3725" y="7609"/>
                  </a:lnTo>
                  <a:cubicBezTo>
                    <a:pt x="3725"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grpSp>
        <p:nvGrpSpPr>
          <p:cNvPr id="820" name="Google Shape;820;p46"/>
          <p:cNvGrpSpPr/>
          <p:nvPr/>
        </p:nvGrpSpPr>
        <p:grpSpPr>
          <a:xfrm>
            <a:off x="6458449" y="3177018"/>
            <a:ext cx="1021417" cy="1199354"/>
            <a:chOff x="0" y="0"/>
            <a:chExt cx="2723779" cy="3198276"/>
          </a:xfrm>
        </p:grpSpPr>
        <p:sp>
          <p:nvSpPr>
            <p:cNvPr id="821" name="Google Shape;821;p46"/>
            <p:cNvSpPr/>
            <p:nvPr/>
          </p:nvSpPr>
          <p:spPr>
            <a:xfrm>
              <a:off x="0" y="0"/>
              <a:ext cx="2723779" cy="3188333"/>
            </a:xfrm>
            <a:custGeom>
              <a:avLst/>
              <a:gdLst/>
              <a:ahLst/>
              <a:cxnLst/>
              <a:rect l="l" t="t" r="r" b="b"/>
              <a:pathLst>
                <a:path w="21600" h="21600" extrusionOk="0">
                  <a:moveTo>
                    <a:pt x="12030" y="0"/>
                  </a:moveTo>
                  <a:lnTo>
                    <a:pt x="2075" y="5175"/>
                  </a:lnTo>
                  <a:lnTo>
                    <a:pt x="0" y="14691"/>
                  </a:lnTo>
                  <a:lnTo>
                    <a:pt x="9570" y="21600"/>
                  </a:lnTo>
                  <a:lnTo>
                    <a:pt x="19526" y="16425"/>
                  </a:lnTo>
                  <a:lnTo>
                    <a:pt x="21600" y="6910"/>
                  </a:lnTo>
                  <a:cubicBezTo>
                    <a:pt x="21600" y="6910"/>
                    <a:pt x="12030" y="0"/>
                    <a:pt x="12030" y="0"/>
                  </a:cubicBezTo>
                  <a:close/>
                </a:path>
              </a:pathLst>
            </a:custGeom>
            <a:solidFill>
              <a:srgbClr val="55667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22" name="Google Shape;822;p46"/>
            <p:cNvSpPr/>
            <p:nvPr/>
          </p:nvSpPr>
          <p:spPr>
            <a:xfrm>
              <a:off x="0" y="4406"/>
              <a:ext cx="1516998" cy="2168454"/>
            </a:xfrm>
            <a:custGeom>
              <a:avLst/>
              <a:gdLst/>
              <a:ahLst/>
              <a:cxnLst/>
              <a:rect l="l" t="t" r="r" b="b"/>
              <a:pathLst>
                <a:path w="21600" h="21600" extrusionOk="0">
                  <a:moveTo>
                    <a:pt x="21600" y="0"/>
                  </a:moveTo>
                  <a:lnTo>
                    <a:pt x="17877" y="13991"/>
                  </a:lnTo>
                  <a:lnTo>
                    <a:pt x="0" y="21600"/>
                  </a:lnTo>
                  <a:lnTo>
                    <a:pt x="3725" y="7609"/>
                  </a:lnTo>
                  <a:cubicBezTo>
                    <a:pt x="3725" y="7609"/>
                    <a:pt x="21600" y="0"/>
                    <a:pt x="21600" y="0"/>
                  </a:cubicBezTo>
                  <a:close/>
                </a:path>
              </a:pathLst>
            </a:custGeom>
            <a:solidFill>
              <a:srgbClr val="1A202E">
                <a:alpha val="29411"/>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sp>
          <p:nvSpPr>
            <p:cNvPr id="823" name="Google Shape;823;p46"/>
            <p:cNvSpPr/>
            <p:nvPr/>
          </p:nvSpPr>
          <p:spPr>
            <a:xfrm>
              <a:off x="0" y="1414478"/>
              <a:ext cx="2462214" cy="1783798"/>
            </a:xfrm>
            <a:custGeom>
              <a:avLst/>
              <a:gdLst/>
              <a:ahLst/>
              <a:cxnLst/>
              <a:rect l="l" t="t" r="r" b="b"/>
              <a:pathLst>
                <a:path w="21600" h="21600" extrusionOk="0">
                  <a:moveTo>
                    <a:pt x="10586" y="21600"/>
                  </a:moveTo>
                  <a:lnTo>
                    <a:pt x="0" y="9250"/>
                  </a:lnTo>
                  <a:lnTo>
                    <a:pt x="11014" y="0"/>
                  </a:lnTo>
                  <a:lnTo>
                    <a:pt x="21600" y="12350"/>
                  </a:lnTo>
                  <a:cubicBezTo>
                    <a:pt x="21600" y="12350"/>
                    <a:pt x="10586" y="21600"/>
                    <a:pt x="10586" y="21600"/>
                  </a:cubicBezTo>
                  <a:close/>
                </a:path>
              </a:pathLst>
            </a:custGeom>
            <a:solidFill>
              <a:srgbClr val="1A202E">
                <a:alpha val="600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Gill Sans"/>
                <a:ea typeface="Gill Sans"/>
                <a:cs typeface="Gill Sans"/>
                <a:sym typeface="Gill Sans"/>
              </a:endParaRPr>
            </a:p>
          </p:txBody>
        </p:sp>
      </p:grpSp>
      <p:sp>
        <p:nvSpPr>
          <p:cNvPr id="824" name="Google Shape;824;p46"/>
          <p:cNvSpPr txBox="1"/>
          <p:nvPr/>
        </p:nvSpPr>
        <p:spPr>
          <a:xfrm>
            <a:off x="1058430" y="1295936"/>
            <a:ext cx="3994315"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accent1"/>
                </a:solidFill>
                <a:latin typeface="Calibri"/>
                <a:ea typeface="Calibri"/>
                <a:cs typeface="Calibri"/>
                <a:sym typeface="Calibri"/>
              </a:rPr>
              <a:t>Développment de l’application web</a:t>
            </a:r>
            <a:endParaRPr sz="1100" b="0" i="0" u="none" strike="noStrike" cap="none">
              <a:solidFill>
                <a:srgbClr val="000000"/>
              </a:solidFill>
              <a:latin typeface="Arial"/>
              <a:ea typeface="Arial"/>
              <a:cs typeface="Arial"/>
              <a:sym typeface="Arial"/>
            </a:endParaRPr>
          </a:p>
        </p:txBody>
      </p:sp>
      <p:sp>
        <p:nvSpPr>
          <p:cNvPr id="825" name="Google Shape;825;p46"/>
          <p:cNvSpPr txBox="1"/>
          <p:nvPr/>
        </p:nvSpPr>
        <p:spPr>
          <a:xfrm>
            <a:off x="978634" y="2316962"/>
            <a:ext cx="4365233"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2E75B5"/>
                </a:solidFill>
                <a:latin typeface="Calibri"/>
                <a:ea typeface="Calibri"/>
                <a:cs typeface="Calibri"/>
                <a:sym typeface="Calibri"/>
              </a:rPr>
              <a:t> Mise en place de l’infrastructure Cloud</a:t>
            </a:r>
            <a:endParaRPr sz="1100" b="0" i="0" u="none" strike="noStrike" cap="none">
              <a:solidFill>
                <a:srgbClr val="2E75B5"/>
              </a:solidFill>
              <a:latin typeface="Arial"/>
              <a:ea typeface="Arial"/>
              <a:cs typeface="Arial"/>
              <a:sym typeface="Arial"/>
            </a:endParaRPr>
          </a:p>
        </p:txBody>
      </p:sp>
      <p:sp>
        <p:nvSpPr>
          <p:cNvPr id="826" name="Google Shape;826;p46"/>
          <p:cNvSpPr txBox="1"/>
          <p:nvPr/>
        </p:nvSpPr>
        <p:spPr>
          <a:xfrm>
            <a:off x="1048834" y="3334029"/>
            <a:ext cx="4051799" cy="34621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a:solidFill>
                  <a:srgbClr val="2E75B5"/>
                </a:solidFill>
                <a:latin typeface="Calibri"/>
                <a:ea typeface="Calibri"/>
                <a:cs typeface="Calibri"/>
                <a:sym typeface="Calibri"/>
              </a:rPr>
              <a:t>Mise en place d’une </a:t>
            </a:r>
            <a:r>
              <a:rPr lang="fr" sz="1800">
                <a:solidFill>
                  <a:srgbClr val="2E75B5"/>
                </a:solidFill>
                <a:latin typeface="Calibri"/>
                <a:ea typeface="Calibri"/>
                <a:cs typeface="Calibri"/>
                <a:sym typeface="Calibri"/>
              </a:rPr>
              <a:t>chaîne</a:t>
            </a:r>
            <a:r>
              <a:rPr lang="fr" sz="1800" b="0" i="0" u="none" strike="noStrike" cap="none">
                <a:solidFill>
                  <a:srgbClr val="2E75B5"/>
                </a:solidFill>
                <a:latin typeface="Calibri"/>
                <a:ea typeface="Calibri"/>
                <a:cs typeface="Calibri"/>
                <a:sym typeface="Calibri"/>
              </a:rPr>
              <a:t> DevOps CI/CD</a:t>
            </a:r>
            <a:endParaRPr sz="1100"/>
          </a:p>
        </p:txBody>
      </p:sp>
      <p:grpSp>
        <p:nvGrpSpPr>
          <p:cNvPr id="827" name="Google Shape;827;p46"/>
          <p:cNvGrpSpPr/>
          <p:nvPr/>
        </p:nvGrpSpPr>
        <p:grpSpPr>
          <a:xfrm>
            <a:off x="-20333" y="-51615"/>
            <a:ext cx="2928610" cy="444853"/>
            <a:chOff x="2245748" y="4265672"/>
            <a:chExt cx="1451386" cy="722960"/>
          </a:xfrm>
        </p:grpSpPr>
        <p:sp>
          <p:nvSpPr>
            <p:cNvPr id="828" name="Google Shape;828;p46"/>
            <p:cNvSpPr/>
            <p:nvPr/>
          </p:nvSpPr>
          <p:spPr>
            <a:xfrm>
              <a:off x="2245748" y="4279020"/>
              <a:ext cx="1244825" cy="709611"/>
            </a:xfrm>
            <a:prstGeom prst="rect">
              <a:avLst/>
            </a:prstGeom>
            <a:solidFill>
              <a:srgbClr val="C55A11"/>
            </a:solidFill>
            <a:ln w="9525" cap="flat" cmpd="sng">
              <a:solidFill>
                <a:srgbClr val="C55A1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829" name="Google Shape;829;p46"/>
            <p:cNvSpPr/>
            <p:nvPr/>
          </p:nvSpPr>
          <p:spPr>
            <a:xfrm>
              <a:off x="3342241" y="4265672"/>
              <a:ext cx="354893" cy="722960"/>
            </a:xfrm>
            <a:prstGeom prst="ellipse">
              <a:avLst/>
            </a:prstGeom>
            <a:solidFill>
              <a:srgbClr val="C55A11"/>
            </a:solidFill>
            <a:ln w="9525" cap="flat" cmpd="sng">
              <a:solidFill>
                <a:srgbClr val="C55A1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sp>
        <p:nvSpPr>
          <p:cNvPr id="830" name="Google Shape;830;p46"/>
          <p:cNvSpPr/>
          <p:nvPr/>
        </p:nvSpPr>
        <p:spPr>
          <a:xfrm>
            <a:off x="85266" y="43631"/>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1" i="0" u="none" strike="noStrike" cap="none" dirty="0">
                <a:solidFill>
                  <a:schemeClr val="lt1"/>
                </a:solidFill>
                <a:latin typeface="Century Gothic"/>
                <a:ea typeface="Century Gothic"/>
                <a:cs typeface="Century Gothic"/>
                <a:sym typeface="Century Gothic"/>
              </a:rPr>
              <a:t>Spécification des besoins</a:t>
            </a:r>
            <a:endParaRPr sz="1400" b="1" i="0" u="none" strike="noStrike" cap="none" dirty="0">
              <a:solidFill>
                <a:schemeClr val="lt1"/>
              </a:solidFill>
              <a:latin typeface="Century Gothic"/>
              <a:ea typeface="Century Gothic"/>
              <a:cs typeface="Century Gothic"/>
              <a:sym typeface="Century Gothic"/>
            </a:endParaRPr>
          </a:p>
        </p:txBody>
      </p:sp>
      <p:sp>
        <p:nvSpPr>
          <p:cNvPr id="831" name="Google Shape;831;p46"/>
          <p:cNvSpPr/>
          <p:nvPr/>
        </p:nvSpPr>
        <p:spPr>
          <a:xfrm>
            <a:off x="2357912" y="67961"/>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832" name="Google Shape;832;p46"/>
          <p:cNvSpPr txBox="1"/>
          <p:nvPr/>
        </p:nvSpPr>
        <p:spPr>
          <a:xfrm>
            <a:off x="8724901" y="474980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18</a:t>
            </a:r>
            <a:endParaRPr sz="1400" b="0" i="0" u="none" strike="noStrike" cap="none">
              <a:solidFill>
                <a:schemeClr val="dk1"/>
              </a:solidFill>
              <a:latin typeface="Calibri"/>
              <a:ea typeface="Calibri"/>
              <a:cs typeface="Calibri"/>
              <a:sym typeface="Calibri"/>
            </a:endParaRPr>
          </a:p>
        </p:txBody>
      </p:sp>
      <p:sp>
        <p:nvSpPr>
          <p:cNvPr id="833" name="Google Shape;833;p46"/>
          <p:cNvSpPr txBox="1"/>
          <p:nvPr/>
        </p:nvSpPr>
        <p:spPr>
          <a:xfrm>
            <a:off x="2757490" y="393239"/>
            <a:ext cx="5713412" cy="567848"/>
          </a:xfrm>
          <a:prstGeom prst="rect">
            <a:avLst/>
          </a:prstGeom>
          <a:solidFill>
            <a:schemeClr val="lt1"/>
          </a:solidFill>
          <a:ln>
            <a:noFill/>
          </a:ln>
        </p:spPr>
        <p:txBody>
          <a:bodyPr spcFirstLastPara="1" wrap="square" lIns="68575" tIns="34275" rIns="68575" bIns="34275" anchor="t" anchorCtr="0">
            <a:spAutoFit/>
          </a:bodyPr>
          <a:lstStyle/>
          <a:p>
            <a:pPr marL="0" marR="0" lvl="0" indent="0" algn="ctr" rtl="0">
              <a:lnSpc>
                <a:spcPct val="90000"/>
              </a:lnSpc>
              <a:spcBef>
                <a:spcPts val="0"/>
              </a:spcBef>
              <a:spcAft>
                <a:spcPts val="0"/>
              </a:spcAft>
              <a:buClr>
                <a:srgbClr val="000000"/>
              </a:buClr>
              <a:buSzPts val="2100"/>
              <a:buFont typeface="Arial"/>
              <a:buNone/>
            </a:pPr>
            <a:r>
              <a:rPr lang="fr" sz="2100" b="0" i="0" u="none" strike="noStrike" cap="none">
                <a:solidFill>
                  <a:srgbClr val="C55A11"/>
                </a:solidFill>
                <a:latin typeface="Century Gothic"/>
                <a:ea typeface="Century Gothic"/>
                <a:cs typeface="Century Gothic"/>
                <a:sym typeface="Century Gothic"/>
              </a:rPr>
              <a:t>Démarche de travail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34" name="Google Shape;834;p46"/>
          <p:cNvSpPr/>
          <p:nvPr/>
        </p:nvSpPr>
        <p:spPr>
          <a:xfrm>
            <a:off x="8499527" y="453837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13</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835" name="Google Shape;835;p46"/>
          <p:cNvSpPr txBox="1"/>
          <p:nvPr/>
        </p:nvSpPr>
        <p:spPr>
          <a:xfrm>
            <a:off x="1158003" y="4181694"/>
            <a:ext cx="4194751" cy="62324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a:solidFill>
                  <a:srgbClr val="2E75B5"/>
                </a:solidFill>
                <a:latin typeface="Calibri"/>
                <a:ea typeface="Calibri"/>
                <a:cs typeface="Calibri"/>
                <a:sym typeface="Calibri"/>
              </a:rPr>
              <a:t>Déploiement de l’application sur deux  machines virtuelles nommées DEV et PROD</a:t>
            </a:r>
            <a:endParaRPr sz="1100"/>
          </a:p>
        </p:txBody>
      </p:sp>
      <p:sp>
        <p:nvSpPr>
          <p:cNvPr id="836" name="Google Shape;836;p46"/>
          <p:cNvSpPr/>
          <p:nvPr/>
        </p:nvSpPr>
        <p:spPr>
          <a:xfrm rot="-2700000">
            <a:off x="284376" y="1238284"/>
            <a:ext cx="578885" cy="6281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1F3864"/>
              </a:solidFill>
              <a:latin typeface="Arial"/>
              <a:ea typeface="Arial"/>
              <a:cs typeface="Arial"/>
              <a:sym typeface="Arial"/>
            </a:endParaRPr>
          </a:p>
        </p:txBody>
      </p:sp>
      <p:sp>
        <p:nvSpPr>
          <p:cNvPr id="837" name="Google Shape;837;p46"/>
          <p:cNvSpPr/>
          <p:nvPr/>
        </p:nvSpPr>
        <p:spPr>
          <a:xfrm rot="-2700000">
            <a:off x="301797" y="1170852"/>
            <a:ext cx="578885" cy="6281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1F3864"/>
                </a:solidFill>
                <a:latin typeface="Arial"/>
                <a:ea typeface="Arial"/>
                <a:cs typeface="Arial"/>
                <a:sym typeface="Arial"/>
              </a:rPr>
              <a:t>1</a:t>
            </a:r>
            <a:endParaRPr sz="1100" b="0" i="0" u="none" strike="noStrike" cap="none">
              <a:solidFill>
                <a:srgbClr val="000000"/>
              </a:solidFill>
              <a:latin typeface="Arial"/>
              <a:ea typeface="Arial"/>
              <a:cs typeface="Arial"/>
              <a:sym typeface="Arial"/>
            </a:endParaRPr>
          </a:p>
        </p:txBody>
      </p:sp>
      <p:sp>
        <p:nvSpPr>
          <p:cNvPr id="838" name="Google Shape;838;p46"/>
          <p:cNvSpPr/>
          <p:nvPr/>
        </p:nvSpPr>
        <p:spPr>
          <a:xfrm rot="-2700000">
            <a:off x="222579" y="2237386"/>
            <a:ext cx="578885" cy="6281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1F3864"/>
              </a:solidFill>
              <a:latin typeface="Arial"/>
              <a:ea typeface="Arial"/>
              <a:cs typeface="Arial"/>
              <a:sym typeface="Arial"/>
            </a:endParaRPr>
          </a:p>
        </p:txBody>
      </p:sp>
      <p:sp>
        <p:nvSpPr>
          <p:cNvPr id="839" name="Google Shape;839;p46"/>
          <p:cNvSpPr/>
          <p:nvPr/>
        </p:nvSpPr>
        <p:spPr>
          <a:xfrm rot="-2700000">
            <a:off x="240000" y="2169954"/>
            <a:ext cx="578885" cy="6281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1F3864"/>
                </a:solidFill>
                <a:latin typeface="Arial"/>
                <a:ea typeface="Arial"/>
                <a:cs typeface="Arial"/>
                <a:sym typeface="Arial"/>
              </a:rPr>
              <a:t>2</a:t>
            </a:r>
            <a:endParaRPr sz="1100" b="0" i="0" u="none" strike="noStrike" cap="none">
              <a:solidFill>
                <a:srgbClr val="000000"/>
              </a:solidFill>
              <a:latin typeface="Arial"/>
              <a:ea typeface="Arial"/>
              <a:cs typeface="Arial"/>
              <a:sym typeface="Arial"/>
            </a:endParaRPr>
          </a:p>
        </p:txBody>
      </p:sp>
      <p:sp>
        <p:nvSpPr>
          <p:cNvPr id="840" name="Google Shape;840;p46"/>
          <p:cNvSpPr/>
          <p:nvPr/>
        </p:nvSpPr>
        <p:spPr>
          <a:xfrm rot="-2700000">
            <a:off x="190579" y="3217200"/>
            <a:ext cx="578885" cy="6281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1F3864"/>
              </a:solidFill>
              <a:latin typeface="Arial"/>
              <a:ea typeface="Arial"/>
              <a:cs typeface="Arial"/>
              <a:sym typeface="Arial"/>
            </a:endParaRPr>
          </a:p>
        </p:txBody>
      </p:sp>
      <p:sp>
        <p:nvSpPr>
          <p:cNvPr id="841" name="Google Shape;841;p46"/>
          <p:cNvSpPr/>
          <p:nvPr/>
        </p:nvSpPr>
        <p:spPr>
          <a:xfrm rot="-2700000">
            <a:off x="208000" y="3149768"/>
            <a:ext cx="578885" cy="6281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1F3864"/>
                </a:solidFill>
                <a:latin typeface="Arial"/>
                <a:ea typeface="Arial"/>
                <a:cs typeface="Arial"/>
                <a:sym typeface="Arial"/>
              </a:rPr>
              <a:t>3</a:t>
            </a:r>
            <a:endParaRPr sz="1100" b="0" i="0" u="none" strike="noStrike" cap="none">
              <a:solidFill>
                <a:srgbClr val="000000"/>
              </a:solidFill>
              <a:latin typeface="Arial"/>
              <a:ea typeface="Arial"/>
              <a:cs typeface="Arial"/>
              <a:sym typeface="Arial"/>
            </a:endParaRPr>
          </a:p>
        </p:txBody>
      </p:sp>
      <p:sp>
        <p:nvSpPr>
          <p:cNvPr id="842" name="Google Shape;842;p46"/>
          <p:cNvSpPr/>
          <p:nvPr/>
        </p:nvSpPr>
        <p:spPr>
          <a:xfrm rot="-2700000">
            <a:off x="316651" y="4224292"/>
            <a:ext cx="578885" cy="628161"/>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1F3864"/>
              </a:solidFill>
              <a:latin typeface="Arial"/>
              <a:ea typeface="Arial"/>
              <a:cs typeface="Arial"/>
              <a:sym typeface="Arial"/>
            </a:endParaRPr>
          </a:p>
        </p:txBody>
      </p:sp>
      <p:sp>
        <p:nvSpPr>
          <p:cNvPr id="843" name="Google Shape;843;p46"/>
          <p:cNvSpPr/>
          <p:nvPr/>
        </p:nvSpPr>
        <p:spPr>
          <a:xfrm rot="-2700000">
            <a:off x="334072" y="4156860"/>
            <a:ext cx="578885" cy="6281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fr" sz="3000" b="0" i="0" u="none" strike="noStrike" cap="none">
                <a:solidFill>
                  <a:srgbClr val="1F3864"/>
                </a:solidFill>
                <a:latin typeface="Arial"/>
                <a:ea typeface="Arial"/>
                <a:cs typeface="Arial"/>
                <a:sym typeface="Arial"/>
              </a:rPr>
              <a:t>4</a:t>
            </a: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66"/>
                                        </p:tgtEl>
                                        <p:attrNameLst>
                                          <p:attrName>style.visibility</p:attrName>
                                        </p:attrNameLst>
                                      </p:cBhvr>
                                      <p:to>
                                        <p:strVal val="visible"/>
                                      </p:to>
                                    </p:set>
                                    <p:anim calcmode="lin" valueType="num">
                                      <p:cBhvr additive="base">
                                        <p:cTn id="7" dur="80"/>
                                        <p:tgtEl>
                                          <p:spTgt spid="766"/>
                                        </p:tgtEl>
                                        <p:attrNameLst>
                                          <p:attrName>ppt_y</p:attrName>
                                        </p:attrNameLst>
                                      </p:cBhvr>
                                      <p:tavLst>
                                        <p:tav tm="0">
                                          <p:val>
                                            <p:strVal val="#ppt_y-1"/>
                                          </p:val>
                                        </p:tav>
                                        <p:tav tm="100000">
                                          <p:val>
                                            <p:strVal val="#ppt_y"/>
                                          </p:val>
                                        </p:tav>
                                      </p:tavLst>
                                    </p:anim>
                                  </p:childTnLst>
                                </p:cTn>
                              </p:par>
                            </p:childTnLst>
                          </p:cTn>
                        </p:par>
                        <p:par>
                          <p:cTn id="8" fill="hold">
                            <p:stCondLst>
                              <p:cond delay="80"/>
                            </p:stCondLst>
                            <p:childTnLst>
                              <p:par>
                                <p:cTn id="9" presetID="2" presetClass="entr" presetSubtype="1" fill="hold" nodeType="afterEffect">
                                  <p:stCondLst>
                                    <p:cond delay="0"/>
                                  </p:stCondLst>
                                  <p:childTnLst>
                                    <p:set>
                                      <p:cBhvr>
                                        <p:cTn id="10" dur="1" fill="hold">
                                          <p:stCondLst>
                                            <p:cond delay="0"/>
                                          </p:stCondLst>
                                        </p:cTn>
                                        <p:tgtEl>
                                          <p:spTgt spid="776"/>
                                        </p:tgtEl>
                                        <p:attrNameLst>
                                          <p:attrName>style.visibility</p:attrName>
                                        </p:attrNameLst>
                                      </p:cBhvr>
                                      <p:to>
                                        <p:strVal val="visible"/>
                                      </p:to>
                                    </p:set>
                                    <p:anim calcmode="lin" valueType="num">
                                      <p:cBhvr additive="base">
                                        <p:cTn id="11" dur="80"/>
                                        <p:tgtEl>
                                          <p:spTgt spid="776"/>
                                        </p:tgtEl>
                                        <p:attrNameLst>
                                          <p:attrName>ppt_y</p:attrName>
                                        </p:attrNameLst>
                                      </p:cBhvr>
                                      <p:tavLst>
                                        <p:tav tm="0">
                                          <p:val>
                                            <p:strVal val="#ppt_y-1"/>
                                          </p:val>
                                        </p:tav>
                                        <p:tav tm="100000">
                                          <p:val>
                                            <p:strVal val="#ppt_y"/>
                                          </p:val>
                                        </p:tav>
                                      </p:tavLst>
                                    </p:anim>
                                  </p:childTnLst>
                                </p:cTn>
                              </p:par>
                            </p:childTnLst>
                          </p:cTn>
                        </p:par>
                        <p:par>
                          <p:cTn id="12" fill="hold">
                            <p:stCondLst>
                              <p:cond delay="160"/>
                            </p:stCondLst>
                            <p:childTnLst>
                              <p:par>
                                <p:cTn id="13" presetID="2" presetClass="entr" presetSubtype="1" fill="hold" nodeType="afterEffect">
                                  <p:stCondLst>
                                    <p:cond delay="0"/>
                                  </p:stCondLst>
                                  <p:childTnLst>
                                    <p:set>
                                      <p:cBhvr>
                                        <p:cTn id="14" dur="1" fill="hold">
                                          <p:stCondLst>
                                            <p:cond delay="0"/>
                                          </p:stCondLst>
                                        </p:cTn>
                                        <p:tgtEl>
                                          <p:spTgt spid="780"/>
                                        </p:tgtEl>
                                        <p:attrNameLst>
                                          <p:attrName>style.visibility</p:attrName>
                                        </p:attrNameLst>
                                      </p:cBhvr>
                                      <p:to>
                                        <p:strVal val="visible"/>
                                      </p:to>
                                    </p:set>
                                    <p:anim calcmode="lin" valueType="num">
                                      <p:cBhvr additive="base">
                                        <p:cTn id="15" dur="80"/>
                                        <p:tgtEl>
                                          <p:spTgt spid="780"/>
                                        </p:tgtEl>
                                        <p:attrNameLst>
                                          <p:attrName>ppt_y</p:attrName>
                                        </p:attrNameLst>
                                      </p:cBhvr>
                                      <p:tavLst>
                                        <p:tav tm="0">
                                          <p:val>
                                            <p:strVal val="#ppt_y-1"/>
                                          </p:val>
                                        </p:tav>
                                        <p:tav tm="100000">
                                          <p:val>
                                            <p:strVal val="#ppt_y"/>
                                          </p:val>
                                        </p:tav>
                                      </p:tavLst>
                                    </p:anim>
                                  </p:childTnLst>
                                </p:cTn>
                              </p:par>
                            </p:childTnLst>
                          </p:cTn>
                        </p:par>
                        <p:par>
                          <p:cTn id="16" fill="hold">
                            <p:stCondLst>
                              <p:cond delay="240"/>
                            </p:stCondLst>
                            <p:childTnLst>
                              <p:par>
                                <p:cTn id="17" presetID="2" presetClass="entr" presetSubtype="1" fill="hold" nodeType="afterEffect">
                                  <p:stCondLst>
                                    <p:cond delay="0"/>
                                  </p:stCondLst>
                                  <p:childTnLst>
                                    <p:set>
                                      <p:cBhvr>
                                        <p:cTn id="18" dur="1" fill="hold">
                                          <p:stCondLst>
                                            <p:cond delay="0"/>
                                          </p:stCondLst>
                                        </p:cTn>
                                        <p:tgtEl>
                                          <p:spTgt spid="820"/>
                                        </p:tgtEl>
                                        <p:attrNameLst>
                                          <p:attrName>style.visibility</p:attrName>
                                        </p:attrNameLst>
                                      </p:cBhvr>
                                      <p:to>
                                        <p:strVal val="visible"/>
                                      </p:to>
                                    </p:set>
                                    <p:anim calcmode="lin" valueType="num">
                                      <p:cBhvr additive="base">
                                        <p:cTn id="19" dur="80"/>
                                        <p:tgtEl>
                                          <p:spTgt spid="820"/>
                                        </p:tgtEl>
                                        <p:attrNameLst>
                                          <p:attrName>ppt_y</p:attrName>
                                        </p:attrNameLst>
                                      </p:cBhvr>
                                      <p:tavLst>
                                        <p:tav tm="0">
                                          <p:val>
                                            <p:strVal val="#ppt_y-1"/>
                                          </p:val>
                                        </p:tav>
                                        <p:tav tm="100000">
                                          <p:val>
                                            <p:strVal val="#ppt_y"/>
                                          </p:val>
                                        </p:tav>
                                      </p:tavLst>
                                    </p:anim>
                                  </p:childTnLst>
                                </p:cTn>
                              </p:par>
                            </p:childTnLst>
                          </p:cTn>
                        </p:par>
                        <p:par>
                          <p:cTn id="20" fill="hold">
                            <p:stCondLst>
                              <p:cond delay="320"/>
                            </p:stCondLst>
                            <p:childTnLst>
                              <p:par>
                                <p:cTn id="21" presetID="2" presetClass="entr" presetSubtype="1" fill="hold" nodeType="afterEffect">
                                  <p:stCondLst>
                                    <p:cond delay="0"/>
                                  </p:stCondLst>
                                  <p:childTnLst>
                                    <p:set>
                                      <p:cBhvr>
                                        <p:cTn id="22" dur="1" fill="hold">
                                          <p:stCondLst>
                                            <p:cond delay="0"/>
                                          </p:stCondLst>
                                        </p:cTn>
                                        <p:tgtEl>
                                          <p:spTgt spid="796"/>
                                        </p:tgtEl>
                                        <p:attrNameLst>
                                          <p:attrName>style.visibility</p:attrName>
                                        </p:attrNameLst>
                                      </p:cBhvr>
                                      <p:to>
                                        <p:strVal val="visible"/>
                                      </p:to>
                                    </p:set>
                                    <p:anim calcmode="lin" valueType="num">
                                      <p:cBhvr additive="base">
                                        <p:cTn id="23" dur="80"/>
                                        <p:tgtEl>
                                          <p:spTgt spid="796"/>
                                        </p:tgtEl>
                                        <p:attrNameLst>
                                          <p:attrName>ppt_y</p:attrName>
                                        </p:attrNameLst>
                                      </p:cBhvr>
                                      <p:tavLst>
                                        <p:tav tm="0">
                                          <p:val>
                                            <p:strVal val="#ppt_y-1"/>
                                          </p:val>
                                        </p:tav>
                                        <p:tav tm="100000">
                                          <p:val>
                                            <p:strVal val="#ppt_y"/>
                                          </p:val>
                                        </p:tav>
                                      </p:tavLst>
                                    </p:anim>
                                  </p:childTnLst>
                                </p:cTn>
                              </p:par>
                            </p:childTnLst>
                          </p:cTn>
                        </p:par>
                        <p:par>
                          <p:cTn id="24" fill="hold">
                            <p:stCondLst>
                              <p:cond delay="400"/>
                            </p:stCondLst>
                            <p:childTnLst>
                              <p:par>
                                <p:cTn id="25" presetID="2" presetClass="entr" presetSubtype="1" fill="hold" nodeType="afterEffect">
                                  <p:stCondLst>
                                    <p:cond delay="0"/>
                                  </p:stCondLst>
                                  <p:childTnLst>
                                    <p:set>
                                      <p:cBhvr>
                                        <p:cTn id="26" dur="1" fill="hold">
                                          <p:stCondLst>
                                            <p:cond delay="0"/>
                                          </p:stCondLst>
                                        </p:cTn>
                                        <p:tgtEl>
                                          <p:spTgt spid="800"/>
                                        </p:tgtEl>
                                        <p:attrNameLst>
                                          <p:attrName>style.visibility</p:attrName>
                                        </p:attrNameLst>
                                      </p:cBhvr>
                                      <p:to>
                                        <p:strVal val="visible"/>
                                      </p:to>
                                    </p:set>
                                    <p:anim calcmode="lin" valueType="num">
                                      <p:cBhvr additive="base">
                                        <p:cTn id="27" dur="80"/>
                                        <p:tgtEl>
                                          <p:spTgt spid="800"/>
                                        </p:tgtEl>
                                        <p:attrNameLst>
                                          <p:attrName>ppt_y</p:attrName>
                                        </p:attrNameLst>
                                      </p:cBhvr>
                                      <p:tavLst>
                                        <p:tav tm="0">
                                          <p:val>
                                            <p:strVal val="#ppt_y-1"/>
                                          </p:val>
                                        </p:tav>
                                        <p:tav tm="100000">
                                          <p:val>
                                            <p:strVal val="#ppt_y"/>
                                          </p:val>
                                        </p:tav>
                                      </p:tavLst>
                                    </p:anim>
                                  </p:childTnLst>
                                </p:cTn>
                              </p:par>
                            </p:childTnLst>
                          </p:cTn>
                        </p:par>
                        <p:par>
                          <p:cTn id="28" fill="hold">
                            <p:stCondLst>
                              <p:cond delay="480"/>
                            </p:stCondLst>
                            <p:childTnLst>
                              <p:par>
                                <p:cTn id="29" presetID="2" presetClass="entr" presetSubtype="1" fill="hold" nodeType="afterEffect">
                                  <p:stCondLst>
                                    <p:cond delay="0"/>
                                  </p:stCondLst>
                                  <p:childTnLst>
                                    <p:set>
                                      <p:cBhvr>
                                        <p:cTn id="30" dur="1" fill="hold">
                                          <p:stCondLst>
                                            <p:cond delay="0"/>
                                          </p:stCondLst>
                                        </p:cTn>
                                        <p:tgtEl>
                                          <p:spTgt spid="816"/>
                                        </p:tgtEl>
                                        <p:attrNameLst>
                                          <p:attrName>style.visibility</p:attrName>
                                        </p:attrNameLst>
                                      </p:cBhvr>
                                      <p:to>
                                        <p:strVal val="visible"/>
                                      </p:to>
                                    </p:set>
                                    <p:anim calcmode="lin" valueType="num">
                                      <p:cBhvr additive="base">
                                        <p:cTn id="31" dur="80"/>
                                        <p:tgtEl>
                                          <p:spTgt spid="816"/>
                                        </p:tgtEl>
                                        <p:attrNameLst>
                                          <p:attrName>ppt_y</p:attrName>
                                        </p:attrNameLst>
                                      </p:cBhvr>
                                      <p:tavLst>
                                        <p:tav tm="0">
                                          <p:val>
                                            <p:strVal val="#ppt_y-1"/>
                                          </p:val>
                                        </p:tav>
                                        <p:tav tm="100000">
                                          <p:val>
                                            <p:strVal val="#ppt_y"/>
                                          </p:val>
                                        </p:tav>
                                      </p:tavLst>
                                    </p:anim>
                                  </p:childTnLst>
                                </p:cTn>
                              </p:par>
                            </p:childTnLst>
                          </p:cTn>
                        </p:par>
                        <p:par>
                          <p:cTn id="32" fill="hold">
                            <p:stCondLst>
                              <p:cond delay="560"/>
                            </p:stCondLst>
                            <p:childTnLst>
                              <p:par>
                                <p:cTn id="33" presetID="2" presetClass="entr" presetSubtype="1" fill="hold" nodeType="afterEffect">
                                  <p:stCondLst>
                                    <p:cond delay="0"/>
                                  </p:stCondLst>
                                  <p:childTnLst>
                                    <p:set>
                                      <p:cBhvr>
                                        <p:cTn id="34" dur="1" fill="hold">
                                          <p:stCondLst>
                                            <p:cond delay="0"/>
                                          </p:stCondLst>
                                        </p:cTn>
                                        <p:tgtEl>
                                          <p:spTgt spid="750"/>
                                        </p:tgtEl>
                                        <p:attrNameLst>
                                          <p:attrName>style.visibility</p:attrName>
                                        </p:attrNameLst>
                                      </p:cBhvr>
                                      <p:to>
                                        <p:strVal val="visible"/>
                                      </p:to>
                                    </p:set>
                                    <p:anim calcmode="lin" valueType="num">
                                      <p:cBhvr additive="base">
                                        <p:cTn id="35" dur="80"/>
                                        <p:tgtEl>
                                          <p:spTgt spid="750"/>
                                        </p:tgtEl>
                                        <p:attrNameLst>
                                          <p:attrName>ppt_y</p:attrName>
                                        </p:attrNameLst>
                                      </p:cBhvr>
                                      <p:tavLst>
                                        <p:tav tm="0">
                                          <p:val>
                                            <p:strVal val="#ppt_y-1"/>
                                          </p:val>
                                        </p:tav>
                                        <p:tav tm="100000">
                                          <p:val>
                                            <p:strVal val="#ppt_y"/>
                                          </p:val>
                                        </p:tav>
                                      </p:tavLst>
                                    </p:anim>
                                  </p:childTnLst>
                                </p:cTn>
                              </p:par>
                            </p:childTnLst>
                          </p:cTn>
                        </p:par>
                        <p:par>
                          <p:cTn id="36" fill="hold">
                            <p:stCondLst>
                              <p:cond delay="640"/>
                            </p:stCondLst>
                            <p:childTnLst>
                              <p:par>
                                <p:cTn id="37" presetID="2" presetClass="entr" presetSubtype="1" fill="hold" nodeType="afterEffect">
                                  <p:stCondLst>
                                    <p:cond delay="0"/>
                                  </p:stCondLst>
                                  <p:childTnLst>
                                    <p:set>
                                      <p:cBhvr>
                                        <p:cTn id="38" dur="1" fill="hold">
                                          <p:stCondLst>
                                            <p:cond delay="0"/>
                                          </p:stCondLst>
                                        </p:cTn>
                                        <p:tgtEl>
                                          <p:spTgt spid="772"/>
                                        </p:tgtEl>
                                        <p:attrNameLst>
                                          <p:attrName>style.visibility</p:attrName>
                                        </p:attrNameLst>
                                      </p:cBhvr>
                                      <p:to>
                                        <p:strVal val="visible"/>
                                      </p:to>
                                    </p:set>
                                    <p:anim calcmode="lin" valueType="num">
                                      <p:cBhvr additive="base">
                                        <p:cTn id="39" dur="80"/>
                                        <p:tgtEl>
                                          <p:spTgt spid="772"/>
                                        </p:tgtEl>
                                        <p:attrNameLst>
                                          <p:attrName>ppt_y</p:attrName>
                                        </p:attrNameLst>
                                      </p:cBhvr>
                                      <p:tavLst>
                                        <p:tav tm="0">
                                          <p:val>
                                            <p:strVal val="#ppt_y-1"/>
                                          </p:val>
                                        </p:tav>
                                        <p:tav tm="100000">
                                          <p:val>
                                            <p:strVal val="#ppt_y"/>
                                          </p:val>
                                        </p:tav>
                                      </p:tavLst>
                                    </p:anim>
                                  </p:childTnLst>
                                </p:cTn>
                              </p:par>
                            </p:childTnLst>
                          </p:cTn>
                        </p:par>
                        <p:par>
                          <p:cTn id="40" fill="hold">
                            <p:stCondLst>
                              <p:cond delay="720"/>
                            </p:stCondLst>
                            <p:childTnLst>
                              <p:par>
                                <p:cTn id="41" presetID="2" presetClass="entr" presetSubtype="1" fill="hold" nodeType="afterEffect">
                                  <p:stCondLst>
                                    <p:cond delay="0"/>
                                  </p:stCondLst>
                                  <p:childTnLst>
                                    <p:set>
                                      <p:cBhvr>
                                        <p:cTn id="42" dur="1" fill="hold">
                                          <p:stCondLst>
                                            <p:cond delay="0"/>
                                          </p:stCondLst>
                                        </p:cTn>
                                        <p:tgtEl>
                                          <p:spTgt spid="792"/>
                                        </p:tgtEl>
                                        <p:attrNameLst>
                                          <p:attrName>style.visibility</p:attrName>
                                        </p:attrNameLst>
                                      </p:cBhvr>
                                      <p:to>
                                        <p:strVal val="visible"/>
                                      </p:to>
                                    </p:set>
                                    <p:anim calcmode="lin" valueType="num">
                                      <p:cBhvr additive="base">
                                        <p:cTn id="43" dur="80"/>
                                        <p:tgtEl>
                                          <p:spTgt spid="792"/>
                                        </p:tgtEl>
                                        <p:attrNameLst>
                                          <p:attrName>ppt_y</p:attrName>
                                        </p:attrNameLst>
                                      </p:cBhvr>
                                      <p:tavLst>
                                        <p:tav tm="0">
                                          <p:val>
                                            <p:strVal val="#ppt_y-1"/>
                                          </p:val>
                                        </p:tav>
                                        <p:tav tm="100000">
                                          <p:val>
                                            <p:strVal val="#ppt_y"/>
                                          </p:val>
                                        </p:tav>
                                      </p:tavLst>
                                    </p:anim>
                                  </p:childTnLst>
                                </p:cTn>
                              </p:par>
                            </p:childTnLst>
                          </p:cTn>
                        </p:par>
                        <p:par>
                          <p:cTn id="44" fill="hold">
                            <p:stCondLst>
                              <p:cond delay="800"/>
                            </p:stCondLst>
                            <p:childTnLst>
                              <p:par>
                                <p:cTn id="45" presetID="2" presetClass="entr" presetSubtype="1" fill="hold" nodeType="afterEffect">
                                  <p:stCondLst>
                                    <p:cond delay="0"/>
                                  </p:stCondLst>
                                  <p:childTnLst>
                                    <p:set>
                                      <p:cBhvr>
                                        <p:cTn id="46" dur="1" fill="hold">
                                          <p:stCondLst>
                                            <p:cond delay="0"/>
                                          </p:stCondLst>
                                        </p:cTn>
                                        <p:tgtEl>
                                          <p:spTgt spid="812"/>
                                        </p:tgtEl>
                                        <p:attrNameLst>
                                          <p:attrName>style.visibility</p:attrName>
                                        </p:attrNameLst>
                                      </p:cBhvr>
                                      <p:to>
                                        <p:strVal val="visible"/>
                                      </p:to>
                                    </p:set>
                                    <p:anim calcmode="lin" valueType="num">
                                      <p:cBhvr additive="base">
                                        <p:cTn id="47" dur="80"/>
                                        <p:tgtEl>
                                          <p:spTgt spid="812"/>
                                        </p:tgtEl>
                                        <p:attrNameLst>
                                          <p:attrName>ppt_y</p:attrName>
                                        </p:attrNameLst>
                                      </p:cBhvr>
                                      <p:tavLst>
                                        <p:tav tm="0">
                                          <p:val>
                                            <p:strVal val="#ppt_y-1"/>
                                          </p:val>
                                        </p:tav>
                                        <p:tav tm="100000">
                                          <p:val>
                                            <p:strVal val="#ppt_y"/>
                                          </p:val>
                                        </p:tav>
                                      </p:tavLst>
                                    </p:anim>
                                  </p:childTnLst>
                                </p:cTn>
                              </p:par>
                            </p:childTnLst>
                          </p:cTn>
                        </p:par>
                        <p:par>
                          <p:cTn id="48" fill="hold">
                            <p:stCondLst>
                              <p:cond delay="880"/>
                            </p:stCondLst>
                            <p:childTnLst>
                              <p:par>
                                <p:cTn id="49" presetID="2" presetClass="entr" presetSubtype="1" fill="hold" nodeType="after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80"/>
                                        <p:tgtEl>
                                          <p:spTgt spid="746"/>
                                        </p:tgtEl>
                                        <p:attrNameLst>
                                          <p:attrName>ppt_y</p:attrName>
                                        </p:attrNameLst>
                                      </p:cBhvr>
                                      <p:tavLst>
                                        <p:tav tm="0">
                                          <p:val>
                                            <p:strVal val="#ppt_y-1"/>
                                          </p:val>
                                        </p:tav>
                                        <p:tav tm="100000">
                                          <p:val>
                                            <p:strVal val="#ppt_y"/>
                                          </p:val>
                                        </p:tav>
                                      </p:tavLst>
                                    </p:anim>
                                  </p:childTnLst>
                                </p:cTn>
                              </p:par>
                            </p:childTnLst>
                          </p:cTn>
                        </p:par>
                        <p:par>
                          <p:cTn id="52" fill="hold">
                            <p:stCondLst>
                              <p:cond delay="960"/>
                            </p:stCondLst>
                            <p:childTnLst>
                              <p:par>
                                <p:cTn id="53" presetID="2" presetClass="entr" presetSubtype="1" fill="hold" nodeType="afterEffect">
                                  <p:stCondLst>
                                    <p:cond delay="0"/>
                                  </p:stCondLst>
                                  <p:childTnLst>
                                    <p:set>
                                      <p:cBhvr>
                                        <p:cTn id="54" dur="1" fill="hold">
                                          <p:stCondLst>
                                            <p:cond delay="0"/>
                                          </p:stCondLst>
                                        </p:cTn>
                                        <p:tgtEl>
                                          <p:spTgt spid="742"/>
                                        </p:tgtEl>
                                        <p:attrNameLst>
                                          <p:attrName>style.visibility</p:attrName>
                                        </p:attrNameLst>
                                      </p:cBhvr>
                                      <p:to>
                                        <p:strVal val="visible"/>
                                      </p:to>
                                    </p:set>
                                    <p:anim calcmode="lin" valueType="num">
                                      <p:cBhvr additive="base">
                                        <p:cTn id="55" dur="80"/>
                                        <p:tgtEl>
                                          <p:spTgt spid="742"/>
                                        </p:tgtEl>
                                        <p:attrNameLst>
                                          <p:attrName>ppt_y</p:attrName>
                                        </p:attrNameLst>
                                      </p:cBhvr>
                                      <p:tavLst>
                                        <p:tav tm="0">
                                          <p:val>
                                            <p:strVal val="#ppt_y-1"/>
                                          </p:val>
                                        </p:tav>
                                        <p:tav tm="100000">
                                          <p:val>
                                            <p:strVal val="#ppt_y"/>
                                          </p:val>
                                        </p:tav>
                                      </p:tavLst>
                                    </p:anim>
                                  </p:childTnLst>
                                </p:cTn>
                              </p:par>
                            </p:childTnLst>
                          </p:cTn>
                        </p:par>
                        <p:par>
                          <p:cTn id="56" fill="hold">
                            <p:stCondLst>
                              <p:cond delay="1040"/>
                            </p:stCondLst>
                            <p:childTnLst>
                              <p:par>
                                <p:cTn id="57" presetID="2" presetClass="entr" presetSubtype="1" fill="hold" nodeType="afterEffect">
                                  <p:stCondLst>
                                    <p:cond delay="0"/>
                                  </p:stCondLst>
                                  <p:childTnLst>
                                    <p:set>
                                      <p:cBhvr>
                                        <p:cTn id="58" dur="1" fill="hold">
                                          <p:stCondLst>
                                            <p:cond delay="0"/>
                                          </p:stCondLst>
                                        </p:cTn>
                                        <p:tgtEl>
                                          <p:spTgt spid="784"/>
                                        </p:tgtEl>
                                        <p:attrNameLst>
                                          <p:attrName>style.visibility</p:attrName>
                                        </p:attrNameLst>
                                      </p:cBhvr>
                                      <p:to>
                                        <p:strVal val="visible"/>
                                      </p:to>
                                    </p:set>
                                    <p:anim calcmode="lin" valueType="num">
                                      <p:cBhvr additive="base">
                                        <p:cTn id="59" dur="80"/>
                                        <p:tgtEl>
                                          <p:spTgt spid="784"/>
                                        </p:tgtEl>
                                        <p:attrNameLst>
                                          <p:attrName>ppt_y</p:attrName>
                                        </p:attrNameLst>
                                      </p:cBhvr>
                                      <p:tavLst>
                                        <p:tav tm="0">
                                          <p:val>
                                            <p:strVal val="#ppt_y-1"/>
                                          </p:val>
                                        </p:tav>
                                        <p:tav tm="100000">
                                          <p:val>
                                            <p:strVal val="#ppt_y"/>
                                          </p:val>
                                        </p:tav>
                                      </p:tavLst>
                                    </p:anim>
                                  </p:childTnLst>
                                </p:cTn>
                              </p:par>
                            </p:childTnLst>
                          </p:cTn>
                        </p:par>
                        <p:par>
                          <p:cTn id="60" fill="hold">
                            <p:stCondLst>
                              <p:cond delay="1120"/>
                            </p:stCondLst>
                            <p:childTnLst>
                              <p:par>
                                <p:cTn id="61" presetID="2" presetClass="entr" presetSubtype="1" fill="hold" nodeType="afterEffect">
                                  <p:stCondLst>
                                    <p:cond delay="0"/>
                                  </p:stCondLst>
                                  <p:childTnLst>
                                    <p:set>
                                      <p:cBhvr>
                                        <p:cTn id="62" dur="1" fill="hold">
                                          <p:stCondLst>
                                            <p:cond delay="0"/>
                                          </p:stCondLst>
                                        </p:cTn>
                                        <p:tgtEl>
                                          <p:spTgt spid="804"/>
                                        </p:tgtEl>
                                        <p:attrNameLst>
                                          <p:attrName>style.visibility</p:attrName>
                                        </p:attrNameLst>
                                      </p:cBhvr>
                                      <p:to>
                                        <p:strVal val="visible"/>
                                      </p:to>
                                    </p:set>
                                    <p:anim calcmode="lin" valueType="num">
                                      <p:cBhvr additive="base">
                                        <p:cTn id="63" dur="80"/>
                                        <p:tgtEl>
                                          <p:spTgt spid="804"/>
                                        </p:tgtEl>
                                        <p:attrNameLst>
                                          <p:attrName>ppt_y</p:attrName>
                                        </p:attrNameLst>
                                      </p:cBhvr>
                                      <p:tavLst>
                                        <p:tav tm="0">
                                          <p:val>
                                            <p:strVal val="#ppt_y-1"/>
                                          </p:val>
                                        </p:tav>
                                        <p:tav tm="100000">
                                          <p:val>
                                            <p:strVal val="#ppt_y"/>
                                          </p:val>
                                        </p:tav>
                                      </p:tavLst>
                                    </p:anim>
                                  </p:childTnLst>
                                </p:cTn>
                              </p:par>
                            </p:childTnLst>
                          </p:cTn>
                        </p:par>
                        <p:par>
                          <p:cTn id="64" fill="hold">
                            <p:stCondLst>
                              <p:cond delay="1200"/>
                            </p:stCondLst>
                            <p:childTnLst>
                              <p:par>
                                <p:cTn id="65" presetID="2" presetClass="entr" presetSubtype="1" fill="hold" nodeType="afterEffect">
                                  <p:stCondLst>
                                    <p:cond delay="0"/>
                                  </p:stCondLst>
                                  <p:childTnLst>
                                    <p:set>
                                      <p:cBhvr>
                                        <p:cTn id="66" dur="1" fill="hold">
                                          <p:stCondLst>
                                            <p:cond delay="0"/>
                                          </p:stCondLst>
                                        </p:cTn>
                                        <p:tgtEl>
                                          <p:spTgt spid="762"/>
                                        </p:tgtEl>
                                        <p:attrNameLst>
                                          <p:attrName>style.visibility</p:attrName>
                                        </p:attrNameLst>
                                      </p:cBhvr>
                                      <p:to>
                                        <p:strVal val="visible"/>
                                      </p:to>
                                    </p:set>
                                    <p:anim calcmode="lin" valueType="num">
                                      <p:cBhvr additive="base">
                                        <p:cTn id="67" dur="80"/>
                                        <p:tgtEl>
                                          <p:spTgt spid="762"/>
                                        </p:tgtEl>
                                        <p:attrNameLst>
                                          <p:attrName>ppt_y</p:attrName>
                                        </p:attrNameLst>
                                      </p:cBhvr>
                                      <p:tavLst>
                                        <p:tav tm="0">
                                          <p:val>
                                            <p:strVal val="#ppt_y-1"/>
                                          </p:val>
                                        </p:tav>
                                        <p:tav tm="100000">
                                          <p:val>
                                            <p:strVal val="#ppt_y"/>
                                          </p:val>
                                        </p:tav>
                                      </p:tavLst>
                                    </p:anim>
                                  </p:childTnLst>
                                </p:cTn>
                              </p:par>
                            </p:childTnLst>
                          </p:cTn>
                        </p:par>
                        <p:par>
                          <p:cTn id="68" fill="hold">
                            <p:stCondLst>
                              <p:cond delay="1280"/>
                            </p:stCondLst>
                            <p:childTnLst>
                              <p:par>
                                <p:cTn id="69" presetID="2" presetClass="entr" presetSubtype="1" fill="hold" nodeType="afterEffect">
                                  <p:stCondLst>
                                    <p:cond delay="0"/>
                                  </p:stCondLst>
                                  <p:childTnLst>
                                    <p:set>
                                      <p:cBhvr>
                                        <p:cTn id="70" dur="1" fill="hold">
                                          <p:stCondLst>
                                            <p:cond delay="0"/>
                                          </p:stCondLst>
                                        </p:cTn>
                                        <p:tgtEl>
                                          <p:spTgt spid="808"/>
                                        </p:tgtEl>
                                        <p:attrNameLst>
                                          <p:attrName>style.visibility</p:attrName>
                                        </p:attrNameLst>
                                      </p:cBhvr>
                                      <p:to>
                                        <p:strVal val="visible"/>
                                      </p:to>
                                    </p:set>
                                    <p:anim calcmode="lin" valueType="num">
                                      <p:cBhvr additive="base">
                                        <p:cTn id="71" dur="80"/>
                                        <p:tgtEl>
                                          <p:spTgt spid="808"/>
                                        </p:tgtEl>
                                        <p:attrNameLst>
                                          <p:attrName>ppt_y</p:attrName>
                                        </p:attrNameLst>
                                      </p:cBhvr>
                                      <p:tavLst>
                                        <p:tav tm="0">
                                          <p:val>
                                            <p:strVal val="#ppt_y-1"/>
                                          </p:val>
                                        </p:tav>
                                        <p:tav tm="100000">
                                          <p:val>
                                            <p:strVal val="#ppt_y"/>
                                          </p:val>
                                        </p:tav>
                                      </p:tavLst>
                                    </p:anim>
                                  </p:childTnLst>
                                </p:cTn>
                              </p:par>
                            </p:childTnLst>
                          </p:cTn>
                        </p:par>
                        <p:par>
                          <p:cTn id="72" fill="hold">
                            <p:stCondLst>
                              <p:cond delay="1360"/>
                            </p:stCondLst>
                            <p:childTnLst>
                              <p:par>
                                <p:cTn id="73" presetID="2" presetClass="entr" presetSubtype="1" fill="hold" nodeType="afterEffect">
                                  <p:stCondLst>
                                    <p:cond delay="0"/>
                                  </p:stCondLst>
                                  <p:childTnLst>
                                    <p:set>
                                      <p:cBhvr>
                                        <p:cTn id="74" dur="1" fill="hold">
                                          <p:stCondLst>
                                            <p:cond delay="0"/>
                                          </p:stCondLst>
                                        </p:cTn>
                                        <p:tgtEl>
                                          <p:spTgt spid="788"/>
                                        </p:tgtEl>
                                        <p:attrNameLst>
                                          <p:attrName>style.visibility</p:attrName>
                                        </p:attrNameLst>
                                      </p:cBhvr>
                                      <p:to>
                                        <p:strVal val="visible"/>
                                      </p:to>
                                    </p:set>
                                    <p:anim calcmode="lin" valueType="num">
                                      <p:cBhvr additive="base">
                                        <p:cTn id="75" dur="80"/>
                                        <p:tgtEl>
                                          <p:spTgt spid="788"/>
                                        </p:tgtEl>
                                        <p:attrNameLst>
                                          <p:attrName>ppt_y</p:attrName>
                                        </p:attrNameLst>
                                      </p:cBhvr>
                                      <p:tavLst>
                                        <p:tav tm="0">
                                          <p:val>
                                            <p:strVal val="#ppt_y-1"/>
                                          </p:val>
                                        </p:tav>
                                        <p:tav tm="100000">
                                          <p:val>
                                            <p:strVal val="#ppt_y"/>
                                          </p:val>
                                        </p:tav>
                                      </p:tavLst>
                                    </p:anim>
                                  </p:childTnLst>
                                </p:cTn>
                              </p:par>
                            </p:childTnLst>
                          </p:cTn>
                        </p:par>
                        <p:par>
                          <p:cTn id="76" fill="hold">
                            <p:stCondLst>
                              <p:cond delay="1440"/>
                            </p:stCondLst>
                            <p:childTnLst>
                              <p:par>
                                <p:cTn id="77" presetID="2" presetClass="entr" presetSubtype="1" fill="hold" nodeType="afterEffect">
                                  <p:stCondLst>
                                    <p:cond delay="0"/>
                                  </p:stCondLst>
                                  <p:childTnLst>
                                    <p:set>
                                      <p:cBhvr>
                                        <p:cTn id="78" dur="1" fill="hold">
                                          <p:stCondLst>
                                            <p:cond delay="0"/>
                                          </p:stCondLst>
                                        </p:cTn>
                                        <p:tgtEl>
                                          <p:spTgt spid="754"/>
                                        </p:tgtEl>
                                        <p:attrNameLst>
                                          <p:attrName>style.visibility</p:attrName>
                                        </p:attrNameLst>
                                      </p:cBhvr>
                                      <p:to>
                                        <p:strVal val="visible"/>
                                      </p:to>
                                    </p:set>
                                    <p:anim calcmode="lin" valueType="num">
                                      <p:cBhvr additive="base">
                                        <p:cTn id="79" dur="80"/>
                                        <p:tgtEl>
                                          <p:spTgt spid="754"/>
                                        </p:tgtEl>
                                        <p:attrNameLst>
                                          <p:attrName>ppt_y</p:attrName>
                                        </p:attrNameLst>
                                      </p:cBhvr>
                                      <p:tavLst>
                                        <p:tav tm="0">
                                          <p:val>
                                            <p:strVal val="#ppt_y-1"/>
                                          </p:val>
                                        </p:tav>
                                        <p:tav tm="100000">
                                          <p:val>
                                            <p:strVal val="#ppt_y"/>
                                          </p:val>
                                        </p:tav>
                                      </p:tavLst>
                                    </p:anim>
                                  </p:childTnLst>
                                </p:cTn>
                              </p:par>
                            </p:childTnLst>
                          </p:cTn>
                        </p:par>
                        <p:par>
                          <p:cTn id="80" fill="hold">
                            <p:stCondLst>
                              <p:cond delay="1520"/>
                            </p:stCondLst>
                            <p:childTnLst>
                              <p:par>
                                <p:cTn id="81" presetID="2" presetClass="entr" presetSubtype="1" fill="hold" nodeType="afterEffect">
                                  <p:stCondLst>
                                    <p:cond delay="0"/>
                                  </p:stCondLst>
                                  <p:childTnLst>
                                    <p:set>
                                      <p:cBhvr>
                                        <p:cTn id="82" dur="1" fill="hold">
                                          <p:stCondLst>
                                            <p:cond delay="0"/>
                                          </p:stCondLst>
                                        </p:cTn>
                                        <p:tgtEl>
                                          <p:spTgt spid="758"/>
                                        </p:tgtEl>
                                        <p:attrNameLst>
                                          <p:attrName>style.visibility</p:attrName>
                                        </p:attrNameLst>
                                      </p:cBhvr>
                                      <p:to>
                                        <p:strVal val="visible"/>
                                      </p:to>
                                    </p:set>
                                    <p:anim calcmode="lin" valueType="num">
                                      <p:cBhvr additive="base">
                                        <p:cTn id="83" dur="80"/>
                                        <p:tgtEl>
                                          <p:spTgt spid="75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824"/>
                                        </p:tgtEl>
                                        <p:attrNameLst>
                                          <p:attrName>style.visibility</p:attrName>
                                        </p:attrNameLst>
                                      </p:cBhvr>
                                      <p:to>
                                        <p:strVal val="visible"/>
                                      </p:to>
                                    </p:set>
                                    <p:animEffect transition="in" filter="fade">
                                      <p:cBhvr>
                                        <p:cTn id="88" dur="500"/>
                                        <p:tgtEl>
                                          <p:spTgt spid="824"/>
                                        </p:tgtEl>
                                      </p:cBhvr>
                                    </p:animEffect>
                                  </p:childTnLst>
                                </p:cTn>
                              </p:par>
                              <p:par>
                                <p:cTn id="89" presetID="10" presetClass="entr" presetSubtype="0" fill="hold" nodeType="withEffect">
                                  <p:stCondLst>
                                    <p:cond delay="0"/>
                                  </p:stCondLst>
                                  <p:childTnLst>
                                    <p:set>
                                      <p:cBhvr>
                                        <p:cTn id="90" dur="1" fill="hold">
                                          <p:stCondLst>
                                            <p:cond delay="0"/>
                                          </p:stCondLst>
                                        </p:cTn>
                                        <p:tgtEl>
                                          <p:spTgt spid="836"/>
                                        </p:tgtEl>
                                        <p:attrNameLst>
                                          <p:attrName>style.visibility</p:attrName>
                                        </p:attrNameLst>
                                      </p:cBhvr>
                                      <p:to>
                                        <p:strVal val="visible"/>
                                      </p:to>
                                    </p:set>
                                    <p:animEffect transition="in" filter="fade">
                                      <p:cBhvr>
                                        <p:cTn id="91" dur="500"/>
                                        <p:tgtEl>
                                          <p:spTgt spid="836"/>
                                        </p:tgtEl>
                                      </p:cBhvr>
                                    </p:animEffect>
                                  </p:childTnLst>
                                </p:cTn>
                              </p:par>
                              <p:par>
                                <p:cTn id="92" presetID="10" presetClass="entr" presetSubtype="0" fill="hold" nodeType="withEffect">
                                  <p:stCondLst>
                                    <p:cond delay="0"/>
                                  </p:stCondLst>
                                  <p:childTnLst>
                                    <p:set>
                                      <p:cBhvr>
                                        <p:cTn id="93" dur="1" fill="hold">
                                          <p:stCondLst>
                                            <p:cond delay="0"/>
                                          </p:stCondLst>
                                        </p:cTn>
                                        <p:tgtEl>
                                          <p:spTgt spid="837"/>
                                        </p:tgtEl>
                                        <p:attrNameLst>
                                          <p:attrName>style.visibility</p:attrName>
                                        </p:attrNameLst>
                                      </p:cBhvr>
                                      <p:to>
                                        <p:strVal val="visible"/>
                                      </p:to>
                                    </p:set>
                                    <p:animEffect transition="in" filter="fade">
                                      <p:cBhvr>
                                        <p:cTn id="94" dur="500"/>
                                        <p:tgtEl>
                                          <p:spTgt spid="83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38"/>
                                        </p:tgtEl>
                                        <p:attrNameLst>
                                          <p:attrName>style.visibility</p:attrName>
                                        </p:attrNameLst>
                                      </p:cBhvr>
                                      <p:to>
                                        <p:strVal val="visible"/>
                                      </p:to>
                                    </p:set>
                                    <p:animEffect transition="in" filter="fade">
                                      <p:cBhvr>
                                        <p:cTn id="99" dur="500"/>
                                        <p:tgtEl>
                                          <p:spTgt spid="838"/>
                                        </p:tgtEl>
                                      </p:cBhvr>
                                    </p:animEffect>
                                  </p:childTnLst>
                                </p:cTn>
                              </p:par>
                              <p:par>
                                <p:cTn id="100" presetID="10" presetClass="entr" presetSubtype="0" fill="hold" nodeType="withEffect">
                                  <p:stCondLst>
                                    <p:cond delay="0"/>
                                  </p:stCondLst>
                                  <p:childTnLst>
                                    <p:set>
                                      <p:cBhvr>
                                        <p:cTn id="101" dur="1" fill="hold">
                                          <p:stCondLst>
                                            <p:cond delay="0"/>
                                          </p:stCondLst>
                                        </p:cTn>
                                        <p:tgtEl>
                                          <p:spTgt spid="839"/>
                                        </p:tgtEl>
                                        <p:attrNameLst>
                                          <p:attrName>style.visibility</p:attrName>
                                        </p:attrNameLst>
                                      </p:cBhvr>
                                      <p:to>
                                        <p:strVal val="visible"/>
                                      </p:to>
                                    </p:set>
                                    <p:animEffect transition="in" filter="fade">
                                      <p:cBhvr>
                                        <p:cTn id="102" dur="500"/>
                                        <p:tgtEl>
                                          <p:spTgt spid="839"/>
                                        </p:tgtEl>
                                      </p:cBhvr>
                                    </p:animEffect>
                                  </p:childTnLst>
                                </p:cTn>
                              </p:par>
                              <p:par>
                                <p:cTn id="103" presetID="10" presetClass="entr" presetSubtype="0" fill="hold" nodeType="withEffect">
                                  <p:stCondLst>
                                    <p:cond delay="0"/>
                                  </p:stCondLst>
                                  <p:childTnLst>
                                    <p:set>
                                      <p:cBhvr>
                                        <p:cTn id="104" dur="1" fill="hold">
                                          <p:stCondLst>
                                            <p:cond delay="0"/>
                                          </p:stCondLst>
                                        </p:cTn>
                                        <p:tgtEl>
                                          <p:spTgt spid="825"/>
                                        </p:tgtEl>
                                        <p:attrNameLst>
                                          <p:attrName>style.visibility</p:attrName>
                                        </p:attrNameLst>
                                      </p:cBhvr>
                                      <p:to>
                                        <p:strVal val="visible"/>
                                      </p:to>
                                    </p:set>
                                    <p:animEffect transition="in" filter="fade">
                                      <p:cBhvr>
                                        <p:cTn id="105" dur="500"/>
                                        <p:tgtEl>
                                          <p:spTgt spid="82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826"/>
                                        </p:tgtEl>
                                        <p:attrNameLst>
                                          <p:attrName>style.visibility</p:attrName>
                                        </p:attrNameLst>
                                      </p:cBhvr>
                                      <p:to>
                                        <p:strVal val="visible"/>
                                      </p:to>
                                    </p:set>
                                    <p:animEffect transition="in" filter="fade">
                                      <p:cBhvr>
                                        <p:cTn id="110" dur="500"/>
                                        <p:tgtEl>
                                          <p:spTgt spid="826"/>
                                        </p:tgtEl>
                                      </p:cBhvr>
                                    </p:animEffect>
                                  </p:childTnLst>
                                </p:cTn>
                              </p:par>
                              <p:par>
                                <p:cTn id="111" presetID="10" presetClass="entr" presetSubtype="0" fill="hold" nodeType="withEffect">
                                  <p:stCondLst>
                                    <p:cond delay="0"/>
                                  </p:stCondLst>
                                  <p:childTnLst>
                                    <p:set>
                                      <p:cBhvr>
                                        <p:cTn id="112" dur="1" fill="hold">
                                          <p:stCondLst>
                                            <p:cond delay="0"/>
                                          </p:stCondLst>
                                        </p:cTn>
                                        <p:tgtEl>
                                          <p:spTgt spid="840"/>
                                        </p:tgtEl>
                                        <p:attrNameLst>
                                          <p:attrName>style.visibility</p:attrName>
                                        </p:attrNameLst>
                                      </p:cBhvr>
                                      <p:to>
                                        <p:strVal val="visible"/>
                                      </p:to>
                                    </p:set>
                                    <p:animEffect transition="in" filter="fade">
                                      <p:cBhvr>
                                        <p:cTn id="113" dur="500"/>
                                        <p:tgtEl>
                                          <p:spTgt spid="840"/>
                                        </p:tgtEl>
                                      </p:cBhvr>
                                    </p:animEffect>
                                  </p:childTnLst>
                                </p:cTn>
                              </p:par>
                              <p:par>
                                <p:cTn id="114" presetID="10" presetClass="entr" presetSubtype="0" fill="hold" nodeType="withEffect">
                                  <p:stCondLst>
                                    <p:cond delay="0"/>
                                  </p:stCondLst>
                                  <p:childTnLst>
                                    <p:set>
                                      <p:cBhvr>
                                        <p:cTn id="115" dur="1" fill="hold">
                                          <p:stCondLst>
                                            <p:cond delay="0"/>
                                          </p:stCondLst>
                                        </p:cTn>
                                        <p:tgtEl>
                                          <p:spTgt spid="841"/>
                                        </p:tgtEl>
                                        <p:attrNameLst>
                                          <p:attrName>style.visibility</p:attrName>
                                        </p:attrNameLst>
                                      </p:cBhvr>
                                      <p:to>
                                        <p:strVal val="visible"/>
                                      </p:to>
                                    </p:set>
                                    <p:animEffect transition="in" filter="fade">
                                      <p:cBhvr>
                                        <p:cTn id="116" dur="500"/>
                                        <p:tgtEl>
                                          <p:spTgt spid="84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835"/>
                                        </p:tgtEl>
                                        <p:attrNameLst>
                                          <p:attrName>style.visibility</p:attrName>
                                        </p:attrNameLst>
                                      </p:cBhvr>
                                      <p:to>
                                        <p:strVal val="visible"/>
                                      </p:to>
                                    </p:set>
                                    <p:animEffect transition="in" filter="fade">
                                      <p:cBhvr>
                                        <p:cTn id="121" dur="500"/>
                                        <p:tgtEl>
                                          <p:spTgt spid="835"/>
                                        </p:tgtEl>
                                      </p:cBhvr>
                                    </p:animEffect>
                                  </p:childTnLst>
                                </p:cTn>
                              </p:par>
                              <p:par>
                                <p:cTn id="122" presetID="10" presetClass="entr" presetSubtype="0" fill="hold" nodeType="withEffect">
                                  <p:stCondLst>
                                    <p:cond delay="0"/>
                                  </p:stCondLst>
                                  <p:childTnLst>
                                    <p:set>
                                      <p:cBhvr>
                                        <p:cTn id="123" dur="1" fill="hold">
                                          <p:stCondLst>
                                            <p:cond delay="0"/>
                                          </p:stCondLst>
                                        </p:cTn>
                                        <p:tgtEl>
                                          <p:spTgt spid="842"/>
                                        </p:tgtEl>
                                        <p:attrNameLst>
                                          <p:attrName>style.visibility</p:attrName>
                                        </p:attrNameLst>
                                      </p:cBhvr>
                                      <p:to>
                                        <p:strVal val="visible"/>
                                      </p:to>
                                    </p:set>
                                    <p:animEffect transition="in" filter="fade">
                                      <p:cBhvr>
                                        <p:cTn id="124" dur="500"/>
                                        <p:tgtEl>
                                          <p:spTgt spid="842"/>
                                        </p:tgtEl>
                                      </p:cBhvr>
                                    </p:animEffect>
                                  </p:childTnLst>
                                </p:cTn>
                              </p:par>
                              <p:par>
                                <p:cTn id="125" presetID="10" presetClass="entr" presetSubtype="0" fill="hold" nodeType="withEffect">
                                  <p:stCondLst>
                                    <p:cond delay="0"/>
                                  </p:stCondLst>
                                  <p:childTnLst>
                                    <p:set>
                                      <p:cBhvr>
                                        <p:cTn id="126" dur="1" fill="hold">
                                          <p:stCondLst>
                                            <p:cond delay="0"/>
                                          </p:stCondLst>
                                        </p:cTn>
                                        <p:tgtEl>
                                          <p:spTgt spid="843"/>
                                        </p:tgtEl>
                                        <p:attrNameLst>
                                          <p:attrName>style.visibility</p:attrName>
                                        </p:attrNameLst>
                                      </p:cBhvr>
                                      <p:to>
                                        <p:strVal val="visible"/>
                                      </p:to>
                                    </p:set>
                                    <p:animEffect transition="in" filter="fade">
                                      <p:cBhvr>
                                        <p:cTn id="127" dur="5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pSp>
        <p:nvGrpSpPr>
          <p:cNvPr id="849" name="Google Shape;849;p47"/>
          <p:cNvGrpSpPr/>
          <p:nvPr/>
        </p:nvGrpSpPr>
        <p:grpSpPr>
          <a:xfrm>
            <a:off x="-20333" y="-51615"/>
            <a:ext cx="2928610" cy="444853"/>
            <a:chOff x="2245748" y="4265672"/>
            <a:chExt cx="1451386" cy="722960"/>
          </a:xfrm>
        </p:grpSpPr>
        <p:sp>
          <p:nvSpPr>
            <p:cNvPr id="850" name="Google Shape;850;p47"/>
            <p:cNvSpPr/>
            <p:nvPr/>
          </p:nvSpPr>
          <p:spPr>
            <a:xfrm>
              <a:off x="2245748" y="4279020"/>
              <a:ext cx="1244825" cy="709611"/>
            </a:xfrm>
            <a:prstGeom prst="rect">
              <a:avLst/>
            </a:prstGeom>
            <a:solidFill>
              <a:srgbClr val="C55A11"/>
            </a:solidFill>
            <a:ln w="9525" cap="flat" cmpd="sng">
              <a:solidFill>
                <a:srgbClr val="C55A1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sp>
          <p:nvSpPr>
            <p:cNvPr id="851" name="Google Shape;851;p47"/>
            <p:cNvSpPr/>
            <p:nvPr/>
          </p:nvSpPr>
          <p:spPr>
            <a:xfrm>
              <a:off x="3342241" y="4265672"/>
              <a:ext cx="354893" cy="722960"/>
            </a:xfrm>
            <a:prstGeom prst="ellipse">
              <a:avLst/>
            </a:prstGeom>
            <a:solidFill>
              <a:srgbClr val="C55A11"/>
            </a:solidFill>
            <a:ln w="9525" cap="flat" cmpd="sng">
              <a:solidFill>
                <a:srgbClr val="C55A1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alibri"/>
                <a:ea typeface="Calibri"/>
                <a:cs typeface="Calibri"/>
                <a:sym typeface="Calibri"/>
              </a:endParaRPr>
            </a:p>
          </p:txBody>
        </p:sp>
      </p:grpSp>
      <p:sp>
        <p:nvSpPr>
          <p:cNvPr id="853" name="Google Shape;853;p47"/>
          <p:cNvSpPr/>
          <p:nvPr/>
        </p:nvSpPr>
        <p:spPr>
          <a:xfrm>
            <a:off x="2357912" y="67961"/>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854" name="Google Shape;854;p47"/>
          <p:cNvSpPr txBox="1"/>
          <p:nvPr/>
        </p:nvSpPr>
        <p:spPr>
          <a:xfrm>
            <a:off x="8724901" y="474980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18</a:t>
            </a:r>
            <a:endParaRPr sz="1400" b="0" i="0" u="none" strike="noStrike" cap="none">
              <a:solidFill>
                <a:schemeClr val="dk1"/>
              </a:solidFill>
              <a:latin typeface="Calibri"/>
              <a:ea typeface="Calibri"/>
              <a:cs typeface="Calibri"/>
              <a:sym typeface="Calibri"/>
            </a:endParaRPr>
          </a:p>
        </p:txBody>
      </p:sp>
      <p:sp>
        <p:nvSpPr>
          <p:cNvPr id="855" name="Google Shape;855;p47"/>
          <p:cNvSpPr/>
          <p:nvPr/>
        </p:nvSpPr>
        <p:spPr>
          <a:xfrm>
            <a:off x="8462187" y="452305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14</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856" name="Google Shape;856;p47"/>
          <p:cNvPicPr preferRelativeResize="0"/>
          <p:nvPr/>
        </p:nvPicPr>
        <p:blipFill rotWithShape="1">
          <a:blip r:embed="rId3">
            <a:alphaModFix/>
          </a:blip>
          <a:srcRect/>
          <a:stretch/>
        </p:blipFill>
        <p:spPr>
          <a:xfrm>
            <a:off x="1428750" y="674749"/>
            <a:ext cx="6800850" cy="4104419"/>
          </a:xfrm>
          <a:prstGeom prst="rect">
            <a:avLst/>
          </a:prstGeom>
          <a:noFill/>
          <a:ln>
            <a:noFill/>
          </a:ln>
        </p:spPr>
      </p:pic>
      <p:sp>
        <p:nvSpPr>
          <p:cNvPr id="857" name="Google Shape;857;p47"/>
          <p:cNvSpPr/>
          <p:nvPr/>
        </p:nvSpPr>
        <p:spPr>
          <a:xfrm>
            <a:off x="3541296" y="132109"/>
            <a:ext cx="3326873"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rgbClr val="C55A11"/>
                </a:solidFill>
                <a:latin typeface="Century Gothic"/>
                <a:ea typeface="Century Gothic"/>
                <a:cs typeface="Century Gothic"/>
                <a:sym typeface="Century Gothic"/>
              </a:rPr>
              <a:t>Application web</a:t>
            </a:r>
            <a:endParaRPr sz="1100" b="0" i="0" u="none" strike="noStrike" cap="none">
              <a:solidFill>
                <a:srgbClr val="000000"/>
              </a:solidFill>
              <a:latin typeface="Arial"/>
              <a:ea typeface="Arial"/>
              <a:cs typeface="Arial"/>
              <a:sym typeface="Arial"/>
            </a:endParaRPr>
          </a:p>
        </p:txBody>
      </p:sp>
      <p:sp>
        <p:nvSpPr>
          <p:cNvPr id="11" name="Google Shape;830;p46"/>
          <p:cNvSpPr/>
          <p:nvPr/>
        </p:nvSpPr>
        <p:spPr>
          <a:xfrm>
            <a:off x="85266" y="43631"/>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1" i="0" u="none" strike="noStrike" cap="none" dirty="0">
                <a:solidFill>
                  <a:schemeClr val="lt1"/>
                </a:solidFill>
                <a:latin typeface="Century Gothic"/>
                <a:ea typeface="Century Gothic"/>
                <a:cs typeface="Century Gothic"/>
                <a:sym typeface="Century Gothic"/>
              </a:rPr>
              <a:t>Spécification des besoins</a:t>
            </a:r>
            <a:endParaRPr sz="1400" b="1" i="0" u="none" strike="noStrike" cap="none"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56"/>
                                        </p:tgtEl>
                                        <p:attrNameLst>
                                          <p:attrName>style.visibility</p:attrName>
                                        </p:attrNameLst>
                                      </p:cBhvr>
                                      <p:to>
                                        <p:strVal val="visible"/>
                                      </p:to>
                                    </p:set>
                                    <p:animEffect transition="in" filter="wipe(down)">
                                      <p:cBhvr>
                                        <p:cTn id="7" dur="5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8"/>
          <p:cNvSpPr txBox="1"/>
          <p:nvPr/>
        </p:nvSpPr>
        <p:spPr>
          <a:xfrm>
            <a:off x="1651898" y="279714"/>
            <a:ext cx="6858000" cy="559594"/>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C55A11"/>
              </a:buClr>
              <a:buSzPts val="2100"/>
              <a:buFont typeface="Century Gothic"/>
              <a:buNone/>
            </a:pPr>
            <a:r>
              <a:rPr lang="fr" sz="2100" b="0" i="0" u="none" strike="noStrike" cap="none">
                <a:solidFill>
                  <a:srgbClr val="C55A11"/>
                </a:solidFill>
                <a:latin typeface="Century Gothic"/>
                <a:ea typeface="Century Gothic"/>
                <a:cs typeface="Century Gothic"/>
                <a:sym typeface="Century Gothic"/>
              </a:rPr>
              <a:t>Besoins fonctionnels</a:t>
            </a:r>
            <a:endParaRPr sz="2100" b="0" i="0" u="none" strike="noStrike" cap="none">
              <a:solidFill>
                <a:srgbClr val="C55A11"/>
              </a:solidFill>
              <a:latin typeface="Century Gothic"/>
              <a:ea typeface="Century Gothic"/>
              <a:cs typeface="Century Gothic"/>
              <a:sym typeface="Century Gothic"/>
            </a:endParaRPr>
          </a:p>
        </p:txBody>
      </p:sp>
      <p:grpSp>
        <p:nvGrpSpPr>
          <p:cNvPr id="863" name="Google Shape;863;p48"/>
          <p:cNvGrpSpPr/>
          <p:nvPr/>
        </p:nvGrpSpPr>
        <p:grpSpPr>
          <a:xfrm>
            <a:off x="-151120" y="-19027"/>
            <a:ext cx="2928610" cy="444853"/>
            <a:chOff x="2245748" y="4265672"/>
            <a:chExt cx="1451386" cy="722960"/>
          </a:xfrm>
        </p:grpSpPr>
        <p:sp>
          <p:nvSpPr>
            <p:cNvPr id="864" name="Google Shape;864;p48"/>
            <p:cNvSpPr/>
            <p:nvPr/>
          </p:nvSpPr>
          <p:spPr>
            <a:xfrm>
              <a:off x="2245748" y="4279020"/>
              <a:ext cx="1244825" cy="709611"/>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865" name="Google Shape;865;p48"/>
            <p:cNvSpPr/>
            <p:nvPr/>
          </p:nvSpPr>
          <p:spPr>
            <a:xfrm>
              <a:off x="3342241" y="4265672"/>
              <a:ext cx="354893" cy="722960"/>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867" name="Google Shape;867;p48"/>
          <p:cNvSpPr/>
          <p:nvPr/>
        </p:nvSpPr>
        <p:spPr>
          <a:xfrm>
            <a:off x="2357912" y="67961"/>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869" name="Google Shape;869;p48"/>
          <p:cNvSpPr txBox="1"/>
          <p:nvPr/>
        </p:nvSpPr>
        <p:spPr>
          <a:xfrm>
            <a:off x="8724901" y="474980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12</a:t>
            </a:r>
            <a:endParaRPr sz="1400" b="0" i="0" u="none" strike="noStrike" cap="none">
              <a:solidFill>
                <a:schemeClr val="dk1"/>
              </a:solidFill>
              <a:latin typeface="Calibri"/>
              <a:ea typeface="Calibri"/>
              <a:cs typeface="Calibri"/>
              <a:sym typeface="Calibri"/>
            </a:endParaRPr>
          </a:p>
        </p:txBody>
      </p:sp>
      <p:sp>
        <p:nvSpPr>
          <p:cNvPr id="870" name="Google Shape;870;p48"/>
          <p:cNvSpPr/>
          <p:nvPr/>
        </p:nvSpPr>
        <p:spPr>
          <a:xfrm>
            <a:off x="8482212" y="4544774"/>
            <a:ext cx="816005"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15</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871" name="Google Shape;871;p48" descr="Docker Logo PNG Transparent – Brands Logos"/>
          <p:cNvPicPr preferRelativeResize="0"/>
          <p:nvPr/>
        </p:nvPicPr>
        <p:blipFill rotWithShape="1">
          <a:blip r:embed="rId3">
            <a:alphaModFix/>
          </a:blip>
          <a:srcRect/>
          <a:stretch/>
        </p:blipFill>
        <p:spPr>
          <a:xfrm>
            <a:off x="487348" y="2236340"/>
            <a:ext cx="898601" cy="754684"/>
          </a:xfrm>
          <a:prstGeom prst="rect">
            <a:avLst/>
          </a:prstGeom>
          <a:noFill/>
          <a:ln>
            <a:noFill/>
          </a:ln>
        </p:spPr>
      </p:pic>
      <p:pic>
        <p:nvPicPr>
          <p:cNvPr id="872" name="Google Shape;872;p48"/>
          <p:cNvPicPr preferRelativeResize="0"/>
          <p:nvPr/>
        </p:nvPicPr>
        <p:blipFill rotWithShape="1">
          <a:blip r:embed="rId4">
            <a:alphaModFix/>
          </a:blip>
          <a:srcRect/>
          <a:stretch/>
        </p:blipFill>
        <p:spPr>
          <a:xfrm>
            <a:off x="368303" y="887365"/>
            <a:ext cx="1327024" cy="1202947"/>
          </a:xfrm>
          <a:prstGeom prst="rect">
            <a:avLst/>
          </a:prstGeom>
          <a:noFill/>
          <a:ln>
            <a:noFill/>
          </a:ln>
        </p:spPr>
      </p:pic>
      <p:pic>
        <p:nvPicPr>
          <p:cNvPr id="873" name="Google Shape;873;p48"/>
          <p:cNvPicPr preferRelativeResize="0"/>
          <p:nvPr/>
        </p:nvPicPr>
        <p:blipFill rotWithShape="1">
          <a:blip r:embed="rId5">
            <a:alphaModFix/>
          </a:blip>
          <a:srcRect/>
          <a:stretch/>
        </p:blipFill>
        <p:spPr>
          <a:xfrm>
            <a:off x="209219" y="3371850"/>
            <a:ext cx="1630316" cy="1085850"/>
          </a:xfrm>
          <a:prstGeom prst="rect">
            <a:avLst/>
          </a:prstGeom>
          <a:noFill/>
          <a:ln>
            <a:noFill/>
          </a:ln>
        </p:spPr>
      </p:pic>
      <p:sp>
        <p:nvSpPr>
          <p:cNvPr id="874" name="Google Shape;874;p48"/>
          <p:cNvSpPr txBox="1"/>
          <p:nvPr/>
        </p:nvSpPr>
        <p:spPr>
          <a:xfrm>
            <a:off x="1845570" y="1051061"/>
            <a:ext cx="6689825" cy="4293453"/>
          </a:xfrm>
          <a:prstGeom prst="rect">
            <a:avLst/>
          </a:prstGeom>
          <a:noFill/>
          <a:ln>
            <a:noFill/>
          </a:ln>
        </p:spPr>
        <p:txBody>
          <a:bodyPr spcFirstLastPara="1" wrap="square" lIns="68575" tIns="34275" rIns="68575" bIns="34275" anchor="t" anchorCtr="0">
            <a:spAutoFit/>
          </a:bodyPr>
          <a:lstStyle/>
          <a:p>
            <a:pPr marL="254000" marR="0" lvl="0" indent="-254000" algn="l" rtl="0">
              <a:lnSpc>
                <a:spcPct val="150000"/>
              </a:lnSpc>
              <a:spcBef>
                <a:spcPts val="0"/>
              </a:spcBef>
              <a:spcAft>
                <a:spcPts val="0"/>
              </a:spcAft>
              <a:buClr>
                <a:srgbClr val="B3C6E7"/>
              </a:buClr>
              <a:buSzPts val="1800"/>
              <a:buFont typeface="Noto Sans Symbols"/>
              <a:buChar char="✔"/>
            </a:pPr>
            <a:r>
              <a:rPr lang="fr" sz="1800" b="1" i="0" u="none" strike="noStrike" cap="none" dirty="0">
                <a:solidFill>
                  <a:srgbClr val="B3C6E7"/>
                </a:solidFill>
                <a:latin typeface="Calibri"/>
                <a:ea typeface="Calibri"/>
                <a:cs typeface="Calibri"/>
                <a:sym typeface="Calibri"/>
              </a:rPr>
              <a:t>mise en place d’un serveur d’intégration et de déploiement continue</a:t>
            </a:r>
            <a:endParaRPr sz="1100" dirty="0"/>
          </a:p>
          <a:p>
            <a:pPr marL="0" marR="0" lvl="0" indent="0" algn="l" rtl="0">
              <a:lnSpc>
                <a:spcPct val="150000"/>
              </a:lnSpc>
              <a:spcBef>
                <a:spcPts val="0"/>
              </a:spcBef>
              <a:spcAft>
                <a:spcPts val="0"/>
              </a:spcAft>
              <a:buNone/>
            </a:pPr>
            <a:endParaRPr sz="1100" b="0" i="0" u="none" strike="noStrike" cap="none" dirty="0">
              <a:solidFill>
                <a:srgbClr val="000000"/>
              </a:solidFill>
              <a:latin typeface="Arial"/>
              <a:ea typeface="Arial"/>
              <a:cs typeface="Arial"/>
              <a:sym typeface="Arial"/>
            </a:endParaRPr>
          </a:p>
          <a:p>
            <a:pPr marL="254000" marR="0" lvl="0" indent="-254000" algn="l" rtl="0">
              <a:lnSpc>
                <a:spcPct val="150000"/>
              </a:lnSpc>
              <a:spcBef>
                <a:spcPts val="0"/>
              </a:spcBef>
              <a:spcAft>
                <a:spcPts val="0"/>
              </a:spcAft>
              <a:buClr>
                <a:srgbClr val="B3C6E7"/>
              </a:buClr>
              <a:buSzPts val="1800"/>
              <a:buFont typeface="Noto Sans Symbols"/>
              <a:buChar char="✔"/>
            </a:pPr>
            <a:r>
              <a:rPr lang="fr" sz="1800" b="1" i="0" u="none" strike="noStrike" cap="none" dirty="0">
                <a:solidFill>
                  <a:srgbClr val="B3C6E7"/>
                </a:solidFill>
                <a:latin typeface="Calibri"/>
                <a:ea typeface="Calibri"/>
                <a:cs typeface="Calibri"/>
                <a:sym typeface="Calibri"/>
              </a:rPr>
              <a:t>mise en place d’un référentiel Docker privé</a:t>
            </a:r>
            <a:endParaRPr sz="11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1" i="0" u="none" strike="noStrike" cap="none" dirty="0">
              <a:solidFill>
                <a:schemeClr val="dk1"/>
              </a:solidFill>
              <a:latin typeface="Calibri"/>
              <a:ea typeface="Calibri"/>
              <a:cs typeface="Calibri"/>
              <a:sym typeface="Calibri"/>
            </a:endParaRPr>
          </a:p>
          <a:p>
            <a:pPr marL="254000" marR="0" lvl="0" indent="-254000" algn="l" rtl="0">
              <a:lnSpc>
                <a:spcPct val="150000"/>
              </a:lnSpc>
              <a:spcBef>
                <a:spcPts val="0"/>
              </a:spcBef>
              <a:spcAft>
                <a:spcPts val="0"/>
              </a:spcAft>
              <a:buClr>
                <a:srgbClr val="8DA9DB"/>
              </a:buClr>
              <a:buSzPts val="1800"/>
              <a:buFont typeface="Noto Sans Symbols"/>
              <a:buChar char="✔"/>
            </a:pPr>
            <a:r>
              <a:rPr lang="fr" sz="1800" b="1" i="0" u="none" strike="noStrike" cap="none" dirty="0">
                <a:solidFill>
                  <a:srgbClr val="8DA9DB"/>
                </a:solidFill>
                <a:latin typeface="Calibri"/>
                <a:ea typeface="Calibri"/>
                <a:cs typeface="Calibri"/>
                <a:sym typeface="Calibri"/>
              </a:rPr>
              <a:t>Mise en place d’un serveur de contrôle</a:t>
            </a:r>
            <a:endParaRPr sz="1100" dirty="0"/>
          </a:p>
          <a:p>
            <a:pPr marL="0" marR="0" lvl="0" indent="0" algn="l" rtl="0">
              <a:lnSpc>
                <a:spcPct val="150000"/>
              </a:lnSpc>
              <a:spcBef>
                <a:spcPts val="0"/>
              </a:spcBef>
              <a:spcAft>
                <a:spcPts val="0"/>
              </a:spcAft>
              <a:buClr>
                <a:srgbClr val="000000"/>
              </a:buClr>
              <a:buSzPts val="1800"/>
              <a:buFont typeface="Arial"/>
              <a:buNone/>
            </a:pPr>
            <a:endParaRPr sz="1800" b="1" i="0" u="none" strike="noStrike" cap="none" dirty="0">
              <a:solidFill>
                <a:srgbClr val="2F5496"/>
              </a:solidFill>
              <a:latin typeface="Calibri"/>
              <a:ea typeface="Calibri"/>
              <a:cs typeface="Calibri"/>
              <a:sym typeface="Calibri"/>
            </a:endParaRPr>
          </a:p>
          <a:p>
            <a:pPr marL="254000" marR="0" lvl="0" indent="-254000" algn="l" rtl="0">
              <a:lnSpc>
                <a:spcPct val="150000"/>
              </a:lnSpc>
              <a:spcBef>
                <a:spcPts val="0"/>
              </a:spcBef>
              <a:spcAft>
                <a:spcPts val="0"/>
              </a:spcAft>
              <a:buClr>
                <a:srgbClr val="8DA9DB"/>
              </a:buClr>
              <a:buSzPts val="1800"/>
              <a:buFont typeface="Noto Sans Symbols"/>
              <a:buChar char="✔"/>
            </a:pPr>
            <a:r>
              <a:rPr lang="fr" sz="1800" b="1" i="0" u="none" strike="noStrike" cap="none" dirty="0">
                <a:solidFill>
                  <a:srgbClr val="2F5496"/>
                </a:solidFill>
                <a:latin typeface="Calibri"/>
                <a:ea typeface="Calibri"/>
                <a:cs typeface="Calibri"/>
                <a:sym typeface="Calibri"/>
              </a:rPr>
              <a:t>Préparation d’un playbook et des inventaires</a:t>
            </a:r>
            <a:endParaRPr sz="1800" b="1"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endParaRPr sz="1800" b="1" i="0" u="none" strike="noStrike" cap="none" dirty="0">
              <a:solidFill>
                <a:schemeClr val="dk1"/>
              </a:solidFill>
              <a:latin typeface="Calibri"/>
              <a:ea typeface="Calibri"/>
              <a:cs typeface="Calibri"/>
              <a:sym typeface="Calibri"/>
            </a:endParaRPr>
          </a:p>
          <a:p>
            <a:pPr marL="254000" marR="0" lvl="0" indent="-254000" algn="l" rtl="0">
              <a:lnSpc>
                <a:spcPct val="150000"/>
              </a:lnSpc>
              <a:spcBef>
                <a:spcPts val="0"/>
              </a:spcBef>
              <a:spcAft>
                <a:spcPts val="0"/>
              </a:spcAft>
              <a:buClr>
                <a:srgbClr val="1F3864"/>
              </a:buClr>
              <a:buSzPts val="1800"/>
              <a:buFont typeface="Noto Sans Symbols"/>
              <a:buChar char="✔"/>
            </a:pPr>
            <a:r>
              <a:rPr lang="fr" sz="1800" b="1" i="0" u="none" strike="noStrike" cap="none" dirty="0">
                <a:solidFill>
                  <a:srgbClr val="1F3864"/>
                </a:solidFill>
                <a:latin typeface="Calibri"/>
                <a:ea typeface="Calibri"/>
                <a:cs typeface="Calibri"/>
                <a:sym typeface="Calibri"/>
              </a:rPr>
              <a:t>Déploiement de l’application sur </a:t>
            </a:r>
            <a:r>
              <a:rPr lang="fr" sz="1800" b="1" dirty="0">
                <a:solidFill>
                  <a:srgbClr val="1F3864"/>
                </a:solidFill>
                <a:latin typeface="Calibri"/>
                <a:ea typeface="Calibri"/>
                <a:cs typeface="Calibri"/>
                <a:sym typeface="Calibri"/>
              </a:rPr>
              <a:t>les</a:t>
            </a:r>
            <a:r>
              <a:rPr lang="fr" sz="1800" b="1" i="0" u="none" strike="noStrike" cap="none" dirty="0">
                <a:solidFill>
                  <a:srgbClr val="1F3864"/>
                </a:solidFill>
                <a:latin typeface="Calibri"/>
                <a:ea typeface="Calibri"/>
                <a:cs typeface="Calibri"/>
                <a:sym typeface="Calibri"/>
              </a:rPr>
              <a:t> machine DEV et PROD</a:t>
            </a:r>
            <a:endParaRPr sz="1100" dirty="0"/>
          </a:p>
          <a:p>
            <a:pPr marL="254000" marR="0" lvl="0" indent="-139700" algn="l" rtl="0">
              <a:lnSpc>
                <a:spcPct val="150000"/>
              </a:lnSpc>
              <a:spcBef>
                <a:spcPts val="0"/>
              </a:spcBef>
              <a:spcAft>
                <a:spcPts val="0"/>
              </a:spcAft>
              <a:buClr>
                <a:srgbClr val="1F3864"/>
              </a:buClr>
              <a:buSzPts val="1800"/>
              <a:buFont typeface="Noto Sans Symbols"/>
              <a:buNone/>
            </a:pPr>
            <a:endParaRPr sz="1100" b="0" i="0" u="none" strike="noStrike" cap="none" dirty="0">
              <a:solidFill>
                <a:srgbClr val="000000"/>
              </a:solidFill>
              <a:latin typeface="Arial"/>
              <a:ea typeface="Arial"/>
              <a:cs typeface="Arial"/>
              <a:sym typeface="Arial"/>
            </a:endParaRPr>
          </a:p>
        </p:txBody>
      </p:sp>
      <p:sp>
        <p:nvSpPr>
          <p:cNvPr id="15" name="Google Shape;830;p46"/>
          <p:cNvSpPr/>
          <p:nvPr/>
        </p:nvSpPr>
        <p:spPr>
          <a:xfrm>
            <a:off x="85266" y="43631"/>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1" i="0" u="none" strike="noStrike" cap="none" dirty="0">
                <a:solidFill>
                  <a:schemeClr val="lt1"/>
                </a:solidFill>
                <a:latin typeface="Century Gothic"/>
                <a:ea typeface="Century Gothic"/>
                <a:cs typeface="Century Gothic"/>
                <a:sym typeface="Century Gothic"/>
              </a:rPr>
              <a:t>Spécification des besoins</a:t>
            </a:r>
            <a:endParaRPr sz="1400" b="1" i="0" u="none" strike="noStrike" cap="none"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72"/>
                                        </p:tgtEl>
                                        <p:attrNameLst>
                                          <p:attrName>style.visibility</p:attrName>
                                        </p:attrNameLst>
                                      </p:cBhvr>
                                      <p:to>
                                        <p:strVal val="visible"/>
                                      </p:to>
                                    </p:set>
                                    <p:animEffect transition="in" filter="fade">
                                      <p:cBhvr>
                                        <p:cTn id="11" dur="500"/>
                                        <p:tgtEl>
                                          <p:spTgt spid="87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7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1"/>
                                        </p:tgtEl>
                                        <p:attrNameLst>
                                          <p:attrName>style.visibility</p:attrName>
                                        </p:attrNameLst>
                                      </p:cBhvr>
                                      <p:to>
                                        <p:strVal val="visible"/>
                                      </p:to>
                                    </p:set>
                                    <p:animEffect transition="in" filter="fade">
                                      <p:cBhvr>
                                        <p:cTn id="20" dur="500"/>
                                        <p:tgtEl>
                                          <p:spTgt spid="87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3"/>
                                        </p:tgtEl>
                                        <p:attrNameLst>
                                          <p:attrName>style.visibility</p:attrName>
                                        </p:attrNameLst>
                                      </p:cBhvr>
                                      <p:to>
                                        <p:strVal val="visible"/>
                                      </p:to>
                                    </p:set>
                                    <p:animEffect transition="in" filter="fade">
                                      <p:cBhvr>
                                        <p:cTn id="29" dur="500"/>
                                        <p:tgtEl>
                                          <p:spTgt spid="87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74">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28"/>
          <p:cNvGrpSpPr/>
          <p:nvPr/>
        </p:nvGrpSpPr>
        <p:grpSpPr>
          <a:xfrm>
            <a:off x="1647667" y="1607644"/>
            <a:ext cx="699268" cy="846623"/>
            <a:chOff x="953040" y="1543810"/>
            <a:chExt cx="1243013" cy="1504950"/>
          </a:xfrm>
        </p:grpSpPr>
        <p:sp>
          <p:nvSpPr>
            <p:cNvPr id="154" name="Google Shape;154;p28"/>
            <p:cNvSpPr/>
            <p:nvPr/>
          </p:nvSpPr>
          <p:spPr>
            <a:xfrm>
              <a:off x="953040" y="1947035"/>
              <a:ext cx="620713" cy="1101725"/>
            </a:xfrm>
            <a:custGeom>
              <a:avLst/>
              <a:gdLst/>
              <a:ahLst/>
              <a:cxnLst/>
              <a:rect l="l" t="t" r="r" b="b"/>
              <a:pathLst>
                <a:path w="391" h="694" extrusionOk="0">
                  <a:moveTo>
                    <a:pt x="0" y="0"/>
                  </a:moveTo>
                  <a:lnTo>
                    <a:pt x="391" y="247"/>
                  </a:lnTo>
                  <a:lnTo>
                    <a:pt x="391" y="694"/>
                  </a:lnTo>
                  <a:lnTo>
                    <a:pt x="0" y="448"/>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55" name="Google Shape;155;p28"/>
            <p:cNvSpPr/>
            <p:nvPr/>
          </p:nvSpPr>
          <p:spPr>
            <a:xfrm>
              <a:off x="1573752" y="1947035"/>
              <a:ext cx="622301" cy="1101725"/>
            </a:xfrm>
            <a:custGeom>
              <a:avLst/>
              <a:gdLst/>
              <a:ahLst/>
              <a:cxnLst/>
              <a:rect l="l" t="t" r="r" b="b"/>
              <a:pathLst>
                <a:path w="392" h="694" extrusionOk="0">
                  <a:moveTo>
                    <a:pt x="392" y="0"/>
                  </a:moveTo>
                  <a:lnTo>
                    <a:pt x="0" y="247"/>
                  </a:lnTo>
                  <a:lnTo>
                    <a:pt x="0" y="694"/>
                  </a:lnTo>
                  <a:lnTo>
                    <a:pt x="392" y="448"/>
                  </a:lnTo>
                  <a:lnTo>
                    <a:pt x="392" y="0"/>
                  </a:lnTo>
                  <a:close/>
                </a:path>
              </a:pathLst>
            </a:custGeom>
            <a:solidFill>
              <a:srgbClr val="8DA9DB">
                <a:alpha val="90588"/>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56" name="Google Shape;156;p28"/>
            <p:cNvSpPr/>
            <p:nvPr/>
          </p:nvSpPr>
          <p:spPr>
            <a:xfrm>
              <a:off x="953040" y="1543810"/>
              <a:ext cx="1243013" cy="795337"/>
            </a:xfrm>
            <a:custGeom>
              <a:avLst/>
              <a:gdLst/>
              <a:ahLst/>
              <a:cxnLst/>
              <a:rect l="l" t="t" r="r" b="b"/>
              <a:pathLst>
                <a:path w="783" h="501" extrusionOk="0">
                  <a:moveTo>
                    <a:pt x="0" y="254"/>
                  </a:moveTo>
                  <a:lnTo>
                    <a:pt x="391" y="501"/>
                  </a:lnTo>
                  <a:lnTo>
                    <a:pt x="783" y="254"/>
                  </a:lnTo>
                  <a:lnTo>
                    <a:pt x="0" y="254"/>
                  </a:lnTo>
                  <a:close/>
                  <a:moveTo>
                    <a:pt x="0" y="254"/>
                  </a:moveTo>
                  <a:lnTo>
                    <a:pt x="391" y="0"/>
                  </a:lnTo>
                  <a:lnTo>
                    <a:pt x="783" y="254"/>
                  </a:lnTo>
                  <a:lnTo>
                    <a:pt x="0" y="254"/>
                  </a:lnTo>
                  <a:close/>
                </a:path>
              </a:pathLst>
            </a:custGeom>
            <a:solidFill>
              <a:srgbClr val="B3C6E7">
                <a:alpha val="62352"/>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57" name="Google Shape;157;p28"/>
          <p:cNvGrpSpPr/>
          <p:nvPr/>
        </p:nvGrpSpPr>
        <p:grpSpPr>
          <a:xfrm>
            <a:off x="1647667" y="2268511"/>
            <a:ext cx="699268" cy="619785"/>
            <a:chOff x="953040" y="2718560"/>
            <a:chExt cx="1243013" cy="1101725"/>
          </a:xfrm>
        </p:grpSpPr>
        <p:sp>
          <p:nvSpPr>
            <p:cNvPr id="158" name="Google Shape;158;p28"/>
            <p:cNvSpPr/>
            <p:nvPr/>
          </p:nvSpPr>
          <p:spPr>
            <a:xfrm>
              <a:off x="953040" y="2718560"/>
              <a:ext cx="620712" cy="1101725"/>
            </a:xfrm>
            <a:custGeom>
              <a:avLst/>
              <a:gdLst/>
              <a:ahLst/>
              <a:cxnLst/>
              <a:rect l="l" t="t" r="r" b="b"/>
              <a:pathLst>
                <a:path w="391" h="694" extrusionOk="0">
                  <a:moveTo>
                    <a:pt x="0" y="0"/>
                  </a:moveTo>
                  <a:lnTo>
                    <a:pt x="391" y="255"/>
                  </a:lnTo>
                  <a:lnTo>
                    <a:pt x="391" y="694"/>
                  </a:lnTo>
                  <a:lnTo>
                    <a:pt x="0" y="448"/>
                  </a:lnTo>
                  <a:lnTo>
                    <a:pt x="0" y="0"/>
                  </a:ln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59" name="Google Shape;159;p28"/>
            <p:cNvSpPr/>
            <p:nvPr/>
          </p:nvSpPr>
          <p:spPr>
            <a:xfrm>
              <a:off x="1573752" y="2718560"/>
              <a:ext cx="622301" cy="1101725"/>
            </a:xfrm>
            <a:custGeom>
              <a:avLst/>
              <a:gdLst/>
              <a:ahLst/>
              <a:cxnLst/>
              <a:rect l="l" t="t" r="r" b="b"/>
              <a:pathLst>
                <a:path w="392" h="694" extrusionOk="0">
                  <a:moveTo>
                    <a:pt x="392" y="0"/>
                  </a:moveTo>
                  <a:lnTo>
                    <a:pt x="0" y="255"/>
                  </a:lnTo>
                  <a:lnTo>
                    <a:pt x="0" y="694"/>
                  </a:lnTo>
                  <a:lnTo>
                    <a:pt x="392" y="448"/>
                  </a:lnTo>
                  <a:lnTo>
                    <a:pt x="392" y="0"/>
                  </a:ln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60" name="Google Shape;160;p28"/>
          <p:cNvGrpSpPr/>
          <p:nvPr/>
        </p:nvGrpSpPr>
        <p:grpSpPr>
          <a:xfrm>
            <a:off x="1647667" y="2709685"/>
            <a:ext cx="699268" cy="619785"/>
            <a:chOff x="953040" y="3502785"/>
            <a:chExt cx="1243013" cy="1101725"/>
          </a:xfrm>
        </p:grpSpPr>
        <p:sp>
          <p:nvSpPr>
            <p:cNvPr id="161" name="Google Shape;161;p28"/>
            <p:cNvSpPr/>
            <p:nvPr/>
          </p:nvSpPr>
          <p:spPr>
            <a:xfrm>
              <a:off x="953040" y="3502785"/>
              <a:ext cx="620712" cy="1101725"/>
            </a:xfrm>
            <a:custGeom>
              <a:avLst/>
              <a:gdLst/>
              <a:ahLst/>
              <a:cxnLst/>
              <a:rect l="l" t="t" r="r" b="b"/>
              <a:pathLst>
                <a:path w="391" h="694" extrusionOk="0">
                  <a:moveTo>
                    <a:pt x="0" y="0"/>
                  </a:moveTo>
                  <a:lnTo>
                    <a:pt x="391" y="247"/>
                  </a:lnTo>
                  <a:lnTo>
                    <a:pt x="391" y="694"/>
                  </a:lnTo>
                  <a:lnTo>
                    <a:pt x="0" y="447"/>
                  </a:lnTo>
                  <a:lnTo>
                    <a:pt x="0"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62" name="Google Shape;162;p28"/>
            <p:cNvSpPr/>
            <p:nvPr/>
          </p:nvSpPr>
          <p:spPr>
            <a:xfrm>
              <a:off x="1573752" y="3502785"/>
              <a:ext cx="622301" cy="1101725"/>
            </a:xfrm>
            <a:custGeom>
              <a:avLst/>
              <a:gdLst/>
              <a:ahLst/>
              <a:cxnLst/>
              <a:rect l="l" t="t" r="r" b="b"/>
              <a:pathLst>
                <a:path w="392" h="694" extrusionOk="0">
                  <a:moveTo>
                    <a:pt x="392" y="0"/>
                  </a:moveTo>
                  <a:lnTo>
                    <a:pt x="0" y="247"/>
                  </a:lnTo>
                  <a:lnTo>
                    <a:pt x="0" y="694"/>
                  </a:lnTo>
                  <a:lnTo>
                    <a:pt x="392" y="447"/>
                  </a:lnTo>
                  <a:lnTo>
                    <a:pt x="392"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63" name="Google Shape;163;p28"/>
          <p:cNvGrpSpPr/>
          <p:nvPr/>
        </p:nvGrpSpPr>
        <p:grpSpPr>
          <a:xfrm>
            <a:off x="1647667" y="3136568"/>
            <a:ext cx="699268" cy="626930"/>
            <a:chOff x="953040" y="4261610"/>
            <a:chExt cx="1243013" cy="1114425"/>
          </a:xfrm>
        </p:grpSpPr>
        <p:sp>
          <p:nvSpPr>
            <p:cNvPr id="164" name="Google Shape;164;p28"/>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65" name="Google Shape;165;p28"/>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9CC2E5">
                <a:alpha val="90588"/>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66" name="Google Shape;166;p28"/>
          <p:cNvSpPr/>
          <p:nvPr/>
        </p:nvSpPr>
        <p:spPr>
          <a:xfrm>
            <a:off x="5163930" y="1834563"/>
            <a:ext cx="2197477" cy="320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fr" sz="1600" b="1" i="0" u="none" strike="noStrike" cap="none" dirty="0">
                <a:solidFill>
                  <a:srgbClr val="0070C0"/>
                </a:solidFill>
                <a:latin typeface="Century Gothic"/>
                <a:ea typeface="Century Gothic"/>
                <a:cs typeface="Century Gothic"/>
                <a:sym typeface="Century Gothic"/>
              </a:rPr>
              <a:t>Contexte du projet</a:t>
            </a:r>
            <a:endParaRPr sz="1800" b="0" i="0" u="none" strike="noStrike" cap="none" dirty="0">
              <a:solidFill>
                <a:srgbClr val="0070C0"/>
              </a:solidFill>
              <a:sym typeface="Arial"/>
            </a:endParaRPr>
          </a:p>
        </p:txBody>
      </p:sp>
      <p:sp>
        <p:nvSpPr>
          <p:cNvPr id="167" name="Google Shape;167;p28"/>
          <p:cNvSpPr/>
          <p:nvPr/>
        </p:nvSpPr>
        <p:spPr>
          <a:xfrm>
            <a:off x="4569321" y="2313341"/>
            <a:ext cx="210177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Concepts de base </a:t>
            </a:r>
            <a:endParaRPr sz="1100" b="0" i="0" u="none" strike="noStrike" cap="none">
              <a:solidFill>
                <a:srgbClr val="000000"/>
              </a:solidFill>
              <a:latin typeface="Arial"/>
              <a:ea typeface="Arial"/>
              <a:cs typeface="Arial"/>
              <a:sym typeface="Arial"/>
            </a:endParaRPr>
          </a:p>
        </p:txBody>
      </p:sp>
      <p:sp>
        <p:nvSpPr>
          <p:cNvPr id="168" name="Google Shape;168;p28"/>
          <p:cNvSpPr/>
          <p:nvPr/>
        </p:nvSpPr>
        <p:spPr>
          <a:xfrm>
            <a:off x="4198267" y="2759246"/>
            <a:ext cx="4191292"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Spécification des besoins et conception</a:t>
            </a:r>
            <a:endParaRPr sz="1100" b="0" i="0" u="none" strike="noStrike" cap="none">
              <a:solidFill>
                <a:srgbClr val="000000"/>
              </a:solidFill>
              <a:latin typeface="Arial"/>
              <a:ea typeface="Arial"/>
              <a:cs typeface="Arial"/>
              <a:sym typeface="Arial"/>
            </a:endParaRPr>
          </a:p>
        </p:txBody>
      </p:sp>
      <p:sp>
        <p:nvSpPr>
          <p:cNvPr id="169" name="Google Shape;169;p28"/>
          <p:cNvSpPr/>
          <p:nvPr/>
        </p:nvSpPr>
        <p:spPr>
          <a:xfrm>
            <a:off x="3816655" y="3182690"/>
            <a:ext cx="3406411" cy="5717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Réalisation &amp; choix techniques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595959"/>
              </a:solidFill>
              <a:latin typeface="Century Gothic"/>
              <a:ea typeface="Century Gothic"/>
              <a:cs typeface="Century Gothic"/>
              <a:sym typeface="Century Gothic"/>
            </a:endParaRPr>
          </a:p>
        </p:txBody>
      </p:sp>
      <p:grpSp>
        <p:nvGrpSpPr>
          <p:cNvPr id="170" name="Google Shape;170;p28"/>
          <p:cNvGrpSpPr/>
          <p:nvPr/>
        </p:nvGrpSpPr>
        <p:grpSpPr>
          <a:xfrm>
            <a:off x="2374619" y="2709685"/>
            <a:ext cx="1721476" cy="399198"/>
            <a:chOff x="2245749" y="3502785"/>
            <a:chExt cx="2414937" cy="709613"/>
          </a:xfrm>
        </p:grpSpPr>
        <p:sp>
          <p:nvSpPr>
            <p:cNvPr id="171" name="Google Shape;171;p28"/>
            <p:cNvSpPr/>
            <p:nvPr/>
          </p:nvSpPr>
          <p:spPr>
            <a:xfrm>
              <a:off x="2245749" y="3502785"/>
              <a:ext cx="2097391" cy="709613"/>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72" name="Google Shape;172;p28"/>
            <p:cNvSpPr/>
            <p:nvPr/>
          </p:nvSpPr>
          <p:spPr>
            <a:xfrm>
              <a:off x="3954147" y="3502785"/>
              <a:ext cx="706539" cy="709613"/>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73" name="Google Shape;173;p28"/>
          <p:cNvGrpSpPr/>
          <p:nvPr/>
        </p:nvGrpSpPr>
        <p:grpSpPr>
          <a:xfrm>
            <a:off x="2374619" y="1834111"/>
            <a:ext cx="2687536" cy="400094"/>
            <a:chOff x="2245749" y="1947035"/>
            <a:chExt cx="2464632" cy="711204"/>
          </a:xfrm>
        </p:grpSpPr>
        <p:sp>
          <p:nvSpPr>
            <p:cNvPr id="174" name="Google Shape;174;p28"/>
            <p:cNvSpPr/>
            <p:nvPr/>
          </p:nvSpPr>
          <p:spPr>
            <a:xfrm>
              <a:off x="2245749" y="1947035"/>
              <a:ext cx="2097086" cy="711200"/>
            </a:xfrm>
            <a:prstGeom prst="rect">
              <a:avLst/>
            </a:prstGeom>
            <a:solidFill>
              <a:schemeClr val="accent1">
                <a:alpha val="81176"/>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175" name="Google Shape;175;p28"/>
            <p:cNvSpPr/>
            <p:nvPr/>
          </p:nvSpPr>
          <p:spPr>
            <a:xfrm>
              <a:off x="4051239" y="1947038"/>
              <a:ext cx="659142" cy="711201"/>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grpSp>
      <p:grpSp>
        <p:nvGrpSpPr>
          <p:cNvPr id="176" name="Google Shape;176;p28"/>
          <p:cNvGrpSpPr/>
          <p:nvPr/>
        </p:nvGrpSpPr>
        <p:grpSpPr>
          <a:xfrm>
            <a:off x="2374618" y="3135983"/>
            <a:ext cx="1319994" cy="399199"/>
            <a:chOff x="2245748" y="4261610"/>
            <a:chExt cx="1541048" cy="709614"/>
          </a:xfrm>
        </p:grpSpPr>
        <p:sp>
          <p:nvSpPr>
            <p:cNvPr id="177" name="Google Shape;177;p28"/>
            <p:cNvSpPr/>
            <p:nvPr/>
          </p:nvSpPr>
          <p:spPr>
            <a:xfrm>
              <a:off x="2245748" y="4261610"/>
              <a:ext cx="1244825" cy="709613"/>
            </a:xfrm>
            <a:prstGeom prst="rect">
              <a:avLst/>
            </a:pr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78" name="Google Shape;178;p28"/>
            <p:cNvSpPr/>
            <p:nvPr/>
          </p:nvSpPr>
          <p:spPr>
            <a:xfrm>
              <a:off x="3092933" y="4261611"/>
              <a:ext cx="693863" cy="709613"/>
            </a:xfrm>
            <a:prstGeom prst="ellipse">
              <a:avLst/>
            </a:pr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79" name="Google Shape;179;p28"/>
          <p:cNvGrpSpPr/>
          <p:nvPr/>
        </p:nvGrpSpPr>
        <p:grpSpPr>
          <a:xfrm>
            <a:off x="2374619" y="2268511"/>
            <a:ext cx="2059416" cy="400092"/>
            <a:chOff x="2245748" y="2718560"/>
            <a:chExt cx="1489194" cy="711200"/>
          </a:xfrm>
        </p:grpSpPr>
        <p:sp>
          <p:nvSpPr>
            <p:cNvPr id="180" name="Google Shape;180;p28"/>
            <p:cNvSpPr/>
            <p:nvPr/>
          </p:nvSpPr>
          <p:spPr>
            <a:xfrm>
              <a:off x="2245748" y="2718560"/>
              <a:ext cx="1244825" cy="711200"/>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81" name="Google Shape;181;p28"/>
            <p:cNvSpPr/>
            <p:nvPr/>
          </p:nvSpPr>
          <p:spPr>
            <a:xfrm>
              <a:off x="3288504" y="2718560"/>
              <a:ext cx="446438" cy="711200"/>
            </a:xfrm>
            <a:prstGeom prst="ellipse">
              <a:avLst/>
            </a:prstGeom>
            <a:solidFill>
              <a:srgbClr val="A8D08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82" name="Google Shape;182;p28"/>
          <p:cNvSpPr txBox="1"/>
          <p:nvPr/>
        </p:nvSpPr>
        <p:spPr>
          <a:xfrm>
            <a:off x="1997301" y="1002634"/>
            <a:ext cx="5143950" cy="41985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262626"/>
              </a:buClr>
              <a:buSzPts val="6500"/>
              <a:buFont typeface="Alegreya Sans Black"/>
              <a:buNone/>
            </a:pPr>
            <a:r>
              <a:rPr lang="fr" sz="6500" b="1" i="0" u="none" strike="noStrike" cap="none">
                <a:solidFill>
                  <a:srgbClr val="262626"/>
                </a:solidFill>
                <a:latin typeface="Alegreya Sans Black"/>
                <a:ea typeface="Alegreya Sans Black"/>
                <a:cs typeface="Alegreya Sans Black"/>
                <a:sym typeface="Alegreya Sans Black"/>
              </a:rPr>
              <a:t>Plan</a:t>
            </a:r>
            <a:endParaRPr sz="1100" b="0" i="0" u="none" strike="noStrike" cap="none">
              <a:solidFill>
                <a:srgbClr val="000000"/>
              </a:solidFill>
              <a:latin typeface="Arial"/>
              <a:ea typeface="Arial"/>
              <a:cs typeface="Arial"/>
              <a:sym typeface="Arial"/>
            </a:endParaRPr>
          </a:p>
        </p:txBody>
      </p:sp>
      <p:grpSp>
        <p:nvGrpSpPr>
          <p:cNvPr id="183" name="Google Shape;183;p28"/>
          <p:cNvGrpSpPr/>
          <p:nvPr/>
        </p:nvGrpSpPr>
        <p:grpSpPr>
          <a:xfrm>
            <a:off x="1647667" y="3577741"/>
            <a:ext cx="699268" cy="626930"/>
            <a:chOff x="953040" y="4261610"/>
            <a:chExt cx="1243013" cy="1114425"/>
          </a:xfrm>
        </p:grpSpPr>
        <p:sp>
          <p:nvSpPr>
            <p:cNvPr id="184" name="Google Shape;184;p28"/>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85" name="Google Shape;185;p28"/>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86" name="Google Shape;186;p28"/>
          <p:cNvGrpSpPr/>
          <p:nvPr/>
        </p:nvGrpSpPr>
        <p:grpSpPr>
          <a:xfrm>
            <a:off x="2374620" y="3560959"/>
            <a:ext cx="996411" cy="401693"/>
            <a:chOff x="2245748" y="4257178"/>
            <a:chExt cx="1771532" cy="714046"/>
          </a:xfrm>
        </p:grpSpPr>
        <p:sp>
          <p:nvSpPr>
            <p:cNvPr id="187" name="Google Shape;187;p28"/>
            <p:cNvSpPr/>
            <p:nvPr/>
          </p:nvSpPr>
          <p:spPr>
            <a:xfrm>
              <a:off x="2245748" y="4261610"/>
              <a:ext cx="1244825" cy="709613"/>
            </a:xfrm>
            <a:prstGeom prst="rect">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88" name="Google Shape;188;p28"/>
            <p:cNvSpPr/>
            <p:nvPr/>
          </p:nvSpPr>
          <p:spPr>
            <a:xfrm>
              <a:off x="3013942" y="4257178"/>
              <a:ext cx="1003338" cy="714046"/>
            </a:xfrm>
            <a:prstGeom prst="ellipse">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pic>
        <p:nvPicPr>
          <p:cNvPr id="189" name="Google Shape;189;p28"/>
          <p:cNvPicPr preferRelativeResize="0"/>
          <p:nvPr/>
        </p:nvPicPr>
        <p:blipFill rotWithShape="1">
          <a:blip r:embed="rId3">
            <a:alphaModFix/>
          </a:blip>
          <a:srcRect/>
          <a:stretch/>
        </p:blipFill>
        <p:spPr>
          <a:xfrm>
            <a:off x="4537809" y="1915289"/>
            <a:ext cx="329933" cy="214567"/>
          </a:xfrm>
          <a:prstGeom prst="rect">
            <a:avLst/>
          </a:prstGeom>
          <a:noFill/>
          <a:ln>
            <a:noFill/>
          </a:ln>
        </p:spPr>
      </p:pic>
      <p:sp>
        <p:nvSpPr>
          <p:cNvPr id="190" name="Google Shape;190;p28"/>
          <p:cNvSpPr/>
          <p:nvPr/>
        </p:nvSpPr>
        <p:spPr>
          <a:xfrm>
            <a:off x="4038873" y="2342952"/>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91" name="Google Shape;191;p28"/>
          <p:cNvSpPr/>
          <p:nvPr/>
        </p:nvSpPr>
        <p:spPr>
          <a:xfrm>
            <a:off x="3672504" y="2777259"/>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92" name="Google Shape;192;p28"/>
          <p:cNvSpPr/>
          <p:nvPr/>
        </p:nvSpPr>
        <p:spPr>
          <a:xfrm>
            <a:off x="3282282" y="3178927"/>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193" name="Google Shape;193;p28"/>
          <p:cNvSpPr/>
          <p:nvPr/>
        </p:nvSpPr>
        <p:spPr>
          <a:xfrm>
            <a:off x="3020496" y="3627157"/>
            <a:ext cx="241308" cy="264049"/>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94" name="Google Shape;194;p28"/>
          <p:cNvSpPr/>
          <p:nvPr/>
        </p:nvSpPr>
        <p:spPr>
          <a:xfrm>
            <a:off x="3371031" y="3646417"/>
            <a:ext cx="282793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Conclusion &amp; perspectives</a:t>
            </a: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ppt_w</p:attrName>
                                        </p:attrNameLst>
                                      </p:cBhvr>
                                      <p:tavLst>
                                        <p:tav tm="0">
                                          <p:val>
                                            <p:strVal val="0"/>
                                          </p:val>
                                        </p:tav>
                                        <p:tav tm="100000">
                                          <p:val>
                                            <p:strVal val="#ppt_w"/>
                                          </p:val>
                                        </p:tav>
                                      </p:tavLst>
                                    </p:anim>
                                    <p:anim calcmode="lin" valueType="num">
                                      <p:cBhvr additive="base">
                                        <p:cTn id="8" dur="500"/>
                                        <p:tgtEl>
                                          <p:spTgt spid="18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anim calcmode="lin" valueType="num">
                                      <p:cBhvr additive="base">
                                        <p:cTn id="13" dur="500"/>
                                        <p:tgtEl>
                                          <p:spTgt spid="15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500"/>
                                        <p:tgtEl>
                                          <p:spTgt spid="17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500"/>
                                        <p:tgtEl>
                                          <p:spTgt spid="18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66"/>
                                        </p:tgtEl>
                                        <p:attrNameLst>
                                          <p:attrName>style.visibility</p:attrName>
                                        </p:attrNameLst>
                                      </p:cBhvr>
                                      <p:to>
                                        <p:strVal val="visible"/>
                                      </p:to>
                                    </p:set>
                                    <p:animEffect transition="in" filter="fade">
                                      <p:cBhvr>
                                        <p:cTn id="25" dur="500"/>
                                        <p:tgtEl>
                                          <p:spTgt spid="16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7"/>
                                        </p:tgtEl>
                                        <p:attrNameLst>
                                          <p:attrName>style.visibility</p:attrName>
                                        </p:attrNameLst>
                                      </p:cBhvr>
                                      <p:to>
                                        <p:strVal val="visible"/>
                                      </p:to>
                                    </p:set>
                                    <p:anim calcmode="lin" valueType="num">
                                      <p:cBhvr additive="base">
                                        <p:cTn id="30" dur="500"/>
                                        <p:tgtEl>
                                          <p:spTgt spid="157"/>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500"/>
                                        <p:tgtEl>
                                          <p:spTgt spid="167"/>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500"/>
                                        <p:tgtEl>
                                          <p:spTgt spid="19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 calcmode="lin" valueType="num">
                                      <p:cBhvr additive="base">
                                        <p:cTn id="47" dur="500"/>
                                        <p:tgtEl>
                                          <p:spTgt spid="160"/>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fade">
                                      <p:cBhvr>
                                        <p:cTn id="55" dur="500"/>
                                        <p:tgtEl>
                                          <p:spTgt spid="16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63"/>
                                        </p:tgtEl>
                                        <p:attrNameLst>
                                          <p:attrName>style.visibility</p:attrName>
                                        </p:attrNameLst>
                                      </p:cBhvr>
                                      <p:to>
                                        <p:strVal val="visible"/>
                                      </p:to>
                                    </p:set>
                                    <p:anim calcmode="lin" valueType="num">
                                      <p:cBhvr additive="base">
                                        <p:cTn id="60" dur="500"/>
                                        <p:tgtEl>
                                          <p:spTgt spid="163"/>
                                        </p:tgtEl>
                                        <p:attrNameLst>
                                          <p:attrName>ppt_y</p:attrName>
                                        </p:attrNameLst>
                                      </p:cBhvr>
                                      <p:tavLst>
                                        <p:tav tm="0">
                                          <p:val>
                                            <p:strVal val="#ppt_y+1"/>
                                          </p:val>
                                        </p:tav>
                                        <p:tav tm="100000">
                                          <p:val>
                                            <p:strVal val="#ppt_y"/>
                                          </p:val>
                                        </p:tav>
                                      </p:tavLst>
                                    </p:anim>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76"/>
                                        </p:tgtEl>
                                        <p:attrNameLst>
                                          <p:attrName>style.visibility</p:attrName>
                                        </p:attrNameLst>
                                      </p:cBhvr>
                                      <p:to>
                                        <p:strVal val="visible"/>
                                      </p:to>
                                    </p:set>
                                    <p:animEffect transition="in" filter="fade">
                                      <p:cBhvr>
                                        <p:cTn id="64" dur="500"/>
                                        <p:tgtEl>
                                          <p:spTgt spid="176"/>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92"/>
                                        </p:tgtEl>
                                        <p:attrNameLst>
                                          <p:attrName>style.visibility</p:attrName>
                                        </p:attrNameLst>
                                      </p:cBhvr>
                                      <p:to>
                                        <p:strVal val="visible"/>
                                      </p:to>
                                    </p:set>
                                    <p:animEffect transition="in" filter="fade">
                                      <p:cBhvr>
                                        <p:cTn id="68" dur="500"/>
                                        <p:tgtEl>
                                          <p:spTgt spid="192"/>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83"/>
                                        </p:tgtEl>
                                        <p:attrNameLst>
                                          <p:attrName>style.visibility</p:attrName>
                                        </p:attrNameLst>
                                      </p:cBhvr>
                                      <p:to>
                                        <p:strVal val="visible"/>
                                      </p:to>
                                    </p:set>
                                    <p:anim calcmode="lin" valueType="num">
                                      <p:cBhvr additive="base">
                                        <p:cTn id="77" dur="500"/>
                                        <p:tgtEl>
                                          <p:spTgt spid="183"/>
                                        </p:tgtEl>
                                        <p:attrNameLst>
                                          <p:attrName>ppt_y</p:attrName>
                                        </p:attrNameLst>
                                      </p:cBhvr>
                                      <p:tavLst>
                                        <p:tav tm="0">
                                          <p:val>
                                            <p:strVal val="#ppt_y+1"/>
                                          </p:val>
                                        </p:tav>
                                        <p:tav tm="100000">
                                          <p:val>
                                            <p:strVal val="#ppt_y"/>
                                          </p:val>
                                        </p:tav>
                                      </p:tavLst>
                                    </p:anim>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fade">
                                      <p:cBhvr>
                                        <p:cTn id="81" dur="500"/>
                                        <p:tgtEl>
                                          <p:spTgt spid="186"/>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193"/>
                                        </p:tgtEl>
                                        <p:attrNameLst>
                                          <p:attrName>style.visibility</p:attrName>
                                        </p:attrNameLst>
                                      </p:cBhvr>
                                      <p:to>
                                        <p:strVal val="visible"/>
                                      </p:to>
                                    </p:set>
                                    <p:animEffect transition="in" filter="fade">
                                      <p:cBhvr>
                                        <p:cTn id="85" dur="500"/>
                                        <p:tgtEl>
                                          <p:spTgt spid="193"/>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194"/>
                                        </p:tgtEl>
                                        <p:attrNameLst>
                                          <p:attrName>style.visibility</p:attrName>
                                        </p:attrNameLst>
                                      </p:cBhvr>
                                      <p:to>
                                        <p:strVal val="visible"/>
                                      </p:to>
                                    </p:set>
                                    <p:animEffect transition="in" filter="fade">
                                      <p:cBhvr>
                                        <p:cTn id="89"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9"/>
          <p:cNvSpPr txBox="1"/>
          <p:nvPr/>
        </p:nvSpPr>
        <p:spPr>
          <a:xfrm>
            <a:off x="1651898" y="279714"/>
            <a:ext cx="6858000" cy="559594"/>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C55A11"/>
              </a:buClr>
              <a:buSzPts val="2100"/>
              <a:buFont typeface="Century Gothic"/>
              <a:buNone/>
            </a:pPr>
            <a:r>
              <a:rPr lang="fr" sz="2100" b="0" i="0" u="none" strike="noStrike" cap="none">
                <a:solidFill>
                  <a:srgbClr val="C55A11"/>
                </a:solidFill>
                <a:latin typeface="Century Gothic"/>
                <a:ea typeface="Century Gothic"/>
                <a:cs typeface="Century Gothic"/>
                <a:sym typeface="Century Gothic"/>
              </a:rPr>
              <a:t>Besoins non  fonctionnels</a:t>
            </a:r>
            <a:endParaRPr sz="2100" b="0" i="0" u="none" strike="noStrike" cap="none">
              <a:solidFill>
                <a:srgbClr val="C55A11"/>
              </a:solidFill>
              <a:latin typeface="Century Gothic"/>
              <a:ea typeface="Century Gothic"/>
              <a:cs typeface="Century Gothic"/>
              <a:sym typeface="Century Gothic"/>
            </a:endParaRPr>
          </a:p>
        </p:txBody>
      </p:sp>
      <p:grpSp>
        <p:nvGrpSpPr>
          <p:cNvPr id="881" name="Google Shape;881;p49"/>
          <p:cNvGrpSpPr/>
          <p:nvPr/>
        </p:nvGrpSpPr>
        <p:grpSpPr>
          <a:xfrm>
            <a:off x="-151120" y="-19027"/>
            <a:ext cx="2928610" cy="444853"/>
            <a:chOff x="2245748" y="4265672"/>
            <a:chExt cx="1451386" cy="722960"/>
          </a:xfrm>
        </p:grpSpPr>
        <p:sp>
          <p:nvSpPr>
            <p:cNvPr id="882" name="Google Shape;882;p49"/>
            <p:cNvSpPr/>
            <p:nvPr/>
          </p:nvSpPr>
          <p:spPr>
            <a:xfrm>
              <a:off x="2245748" y="4279020"/>
              <a:ext cx="1244825" cy="709611"/>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55A11"/>
                </a:solidFill>
                <a:latin typeface="Calibri"/>
                <a:ea typeface="Calibri"/>
                <a:cs typeface="Calibri"/>
                <a:sym typeface="Calibri"/>
              </a:endParaRPr>
            </a:p>
          </p:txBody>
        </p:sp>
        <p:sp>
          <p:nvSpPr>
            <p:cNvPr id="883" name="Google Shape;883;p49"/>
            <p:cNvSpPr/>
            <p:nvPr/>
          </p:nvSpPr>
          <p:spPr>
            <a:xfrm>
              <a:off x="3342241" y="4265672"/>
              <a:ext cx="354893" cy="722960"/>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55A11"/>
                </a:solidFill>
                <a:latin typeface="Calibri"/>
                <a:ea typeface="Calibri"/>
                <a:cs typeface="Calibri"/>
                <a:sym typeface="Calibri"/>
              </a:endParaRPr>
            </a:p>
          </p:txBody>
        </p:sp>
      </p:grpSp>
      <p:sp>
        <p:nvSpPr>
          <p:cNvPr id="885" name="Google Shape;885;p49"/>
          <p:cNvSpPr/>
          <p:nvPr/>
        </p:nvSpPr>
        <p:spPr>
          <a:xfrm>
            <a:off x="2357912" y="67961"/>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886" name="Google Shape;886;p49"/>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13</a:t>
            </a:r>
            <a:endParaRPr sz="1400" b="0" i="0" u="none" strike="noStrike" cap="none">
              <a:solidFill>
                <a:schemeClr val="dk1"/>
              </a:solidFill>
              <a:latin typeface="Calibri"/>
              <a:ea typeface="Calibri"/>
              <a:cs typeface="Calibri"/>
              <a:sym typeface="Calibri"/>
            </a:endParaRPr>
          </a:p>
        </p:txBody>
      </p:sp>
      <p:grpSp>
        <p:nvGrpSpPr>
          <p:cNvPr id="887" name="Google Shape;887;p49"/>
          <p:cNvGrpSpPr/>
          <p:nvPr/>
        </p:nvGrpSpPr>
        <p:grpSpPr>
          <a:xfrm>
            <a:off x="747713" y="3320095"/>
            <a:ext cx="1890713" cy="463101"/>
            <a:chOff x="1036725" y="4426106"/>
            <a:chExt cx="2521690" cy="617454"/>
          </a:xfrm>
        </p:grpSpPr>
        <p:sp>
          <p:nvSpPr>
            <p:cNvPr id="888" name="Google Shape;888;p49"/>
            <p:cNvSpPr txBox="1"/>
            <p:nvPr/>
          </p:nvSpPr>
          <p:spPr>
            <a:xfrm>
              <a:off x="1361349" y="4426106"/>
              <a:ext cx="1829566" cy="461614"/>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595959"/>
                  </a:solidFill>
                  <a:latin typeface="Calibri"/>
                  <a:ea typeface="Calibri"/>
                  <a:cs typeface="Calibri"/>
                  <a:sym typeface="Calibri"/>
                </a:rPr>
                <a:t>Performance</a:t>
              </a:r>
              <a:endParaRPr sz="1800" b="1" i="0" u="none" strike="noStrike" cap="none">
                <a:solidFill>
                  <a:srgbClr val="595959"/>
                </a:solidFill>
                <a:latin typeface="Calibri"/>
                <a:ea typeface="Calibri"/>
                <a:cs typeface="Calibri"/>
                <a:sym typeface="Calibri"/>
              </a:endParaRPr>
            </a:p>
          </p:txBody>
        </p:sp>
        <p:sp>
          <p:nvSpPr>
            <p:cNvPr id="889" name="Google Shape;889;p49"/>
            <p:cNvSpPr/>
            <p:nvPr/>
          </p:nvSpPr>
          <p:spPr>
            <a:xfrm>
              <a:off x="1036725" y="4766567"/>
              <a:ext cx="2521690" cy="27699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7F7F7F"/>
                </a:solidFill>
                <a:latin typeface="Lato Light"/>
                <a:ea typeface="Lato Light"/>
                <a:cs typeface="Lato Light"/>
                <a:sym typeface="Lato Light"/>
              </a:endParaRPr>
            </a:p>
          </p:txBody>
        </p:sp>
      </p:grpSp>
      <p:grpSp>
        <p:nvGrpSpPr>
          <p:cNvPr id="890" name="Google Shape;890;p49"/>
          <p:cNvGrpSpPr/>
          <p:nvPr/>
        </p:nvGrpSpPr>
        <p:grpSpPr>
          <a:xfrm>
            <a:off x="3504599" y="3292077"/>
            <a:ext cx="1890713" cy="491118"/>
            <a:chOff x="1036725" y="4388750"/>
            <a:chExt cx="2521690" cy="654810"/>
          </a:xfrm>
        </p:grpSpPr>
        <p:sp>
          <p:nvSpPr>
            <p:cNvPr id="891" name="Google Shape;891;p49"/>
            <p:cNvSpPr txBox="1"/>
            <p:nvPr/>
          </p:nvSpPr>
          <p:spPr>
            <a:xfrm>
              <a:off x="1362714" y="4388750"/>
              <a:ext cx="1869715" cy="46165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595959"/>
                  </a:solidFill>
                  <a:latin typeface="Calibri"/>
                  <a:ea typeface="Calibri"/>
                  <a:cs typeface="Calibri"/>
                  <a:sym typeface="Calibri"/>
                </a:rPr>
                <a:t>Maintenance</a:t>
              </a:r>
              <a:endParaRPr sz="1800" b="1" i="0" u="none" strike="noStrike" cap="none">
                <a:solidFill>
                  <a:srgbClr val="595959"/>
                </a:solidFill>
                <a:latin typeface="Calibri"/>
                <a:ea typeface="Calibri"/>
                <a:cs typeface="Calibri"/>
                <a:sym typeface="Calibri"/>
              </a:endParaRPr>
            </a:p>
          </p:txBody>
        </p:sp>
        <p:sp>
          <p:nvSpPr>
            <p:cNvPr id="892" name="Google Shape;892;p49"/>
            <p:cNvSpPr/>
            <p:nvPr/>
          </p:nvSpPr>
          <p:spPr>
            <a:xfrm>
              <a:off x="1036725" y="4766567"/>
              <a:ext cx="2521690" cy="27699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7F7F7F"/>
                </a:solidFill>
                <a:latin typeface="Lato Light"/>
                <a:ea typeface="Lato Light"/>
                <a:cs typeface="Lato Light"/>
                <a:sym typeface="Lato Light"/>
              </a:endParaRPr>
            </a:p>
          </p:txBody>
        </p:sp>
      </p:grpSp>
      <p:grpSp>
        <p:nvGrpSpPr>
          <p:cNvPr id="893" name="Google Shape;893;p49"/>
          <p:cNvGrpSpPr/>
          <p:nvPr/>
        </p:nvGrpSpPr>
        <p:grpSpPr>
          <a:xfrm>
            <a:off x="6378518" y="3247644"/>
            <a:ext cx="1890713" cy="491120"/>
            <a:chOff x="1036725" y="4388749"/>
            <a:chExt cx="2521690" cy="654811"/>
          </a:xfrm>
        </p:grpSpPr>
        <p:sp>
          <p:nvSpPr>
            <p:cNvPr id="894" name="Google Shape;894;p49"/>
            <p:cNvSpPr txBox="1"/>
            <p:nvPr/>
          </p:nvSpPr>
          <p:spPr>
            <a:xfrm>
              <a:off x="1364799" y="4388749"/>
              <a:ext cx="1865546" cy="46161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595959"/>
                  </a:solidFill>
                  <a:latin typeface="Calibri"/>
                  <a:ea typeface="Calibri"/>
                  <a:cs typeface="Calibri"/>
                  <a:sym typeface="Calibri"/>
                </a:rPr>
                <a:t>Scalabilité</a:t>
              </a:r>
              <a:endParaRPr sz="1800" b="1" i="0" u="none" strike="noStrike" cap="none">
                <a:solidFill>
                  <a:srgbClr val="595959"/>
                </a:solidFill>
                <a:latin typeface="Calibri"/>
                <a:ea typeface="Calibri"/>
                <a:cs typeface="Calibri"/>
                <a:sym typeface="Calibri"/>
              </a:endParaRPr>
            </a:p>
          </p:txBody>
        </p:sp>
        <p:sp>
          <p:nvSpPr>
            <p:cNvPr id="895" name="Google Shape;895;p49"/>
            <p:cNvSpPr/>
            <p:nvPr/>
          </p:nvSpPr>
          <p:spPr>
            <a:xfrm>
              <a:off x="1036725" y="4766567"/>
              <a:ext cx="2521690" cy="27699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rgbClr val="7F7F7F"/>
                </a:solidFill>
                <a:latin typeface="Lato Light"/>
                <a:ea typeface="Lato Light"/>
                <a:cs typeface="Lato Light"/>
                <a:sym typeface="Lato Light"/>
              </a:endParaRPr>
            </a:p>
          </p:txBody>
        </p:sp>
      </p:grpSp>
      <p:sp>
        <p:nvSpPr>
          <p:cNvPr id="896" name="Google Shape;896;p49"/>
          <p:cNvSpPr/>
          <p:nvPr/>
        </p:nvSpPr>
        <p:spPr>
          <a:xfrm rot="1036431">
            <a:off x="931068" y="1515611"/>
            <a:ext cx="1507331" cy="1507331"/>
          </a:xfrm>
          <a:prstGeom prst="teardrop">
            <a:avLst>
              <a:gd name="adj" fmla="val 10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97" name="Google Shape;897;p49"/>
          <p:cNvSpPr/>
          <p:nvPr/>
        </p:nvSpPr>
        <p:spPr>
          <a:xfrm rot="1036431">
            <a:off x="3694399" y="1501630"/>
            <a:ext cx="1507331" cy="1507331"/>
          </a:xfrm>
          <a:prstGeom prst="teardrop">
            <a:avLst>
              <a:gd name="adj" fmla="val 10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98" name="Google Shape;898;p49"/>
          <p:cNvSpPr/>
          <p:nvPr/>
        </p:nvSpPr>
        <p:spPr>
          <a:xfrm rot="1036431">
            <a:off x="6457729" y="1453711"/>
            <a:ext cx="1507331" cy="1507331"/>
          </a:xfrm>
          <a:prstGeom prst="teardrop">
            <a:avLst>
              <a:gd name="adj" fmla="val 10000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99" name="Google Shape;899;p49"/>
          <p:cNvSpPr/>
          <p:nvPr/>
        </p:nvSpPr>
        <p:spPr>
          <a:xfrm>
            <a:off x="4198929" y="1971932"/>
            <a:ext cx="498269" cy="470888"/>
          </a:xfrm>
          <a:custGeom>
            <a:avLst/>
            <a:gdLst/>
            <a:ahLst/>
            <a:cxnLst/>
            <a:rect l="l" t="t" r="r" b="b"/>
            <a:pathLst>
              <a:path w="68" h="63" extrusionOk="0">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00" name="Google Shape;900;p49"/>
          <p:cNvSpPr/>
          <p:nvPr/>
        </p:nvSpPr>
        <p:spPr>
          <a:xfrm>
            <a:off x="8491237"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16</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901" name="Google Shape;901;p49"/>
          <p:cNvPicPr preferRelativeResize="0"/>
          <p:nvPr/>
        </p:nvPicPr>
        <p:blipFill rotWithShape="1">
          <a:blip r:embed="rId3">
            <a:alphaModFix/>
          </a:blip>
          <a:srcRect/>
          <a:stretch/>
        </p:blipFill>
        <p:spPr>
          <a:xfrm>
            <a:off x="6730250" y="1839038"/>
            <a:ext cx="962288" cy="803365"/>
          </a:xfrm>
          <a:prstGeom prst="rect">
            <a:avLst/>
          </a:prstGeom>
          <a:noFill/>
          <a:ln>
            <a:noFill/>
          </a:ln>
        </p:spPr>
      </p:pic>
      <p:pic>
        <p:nvPicPr>
          <p:cNvPr id="902" name="Google Shape;902;p49" descr="Icône Lettre, p Gratuit de Map Icons"/>
          <p:cNvPicPr preferRelativeResize="0"/>
          <p:nvPr/>
        </p:nvPicPr>
        <p:blipFill rotWithShape="1">
          <a:blip r:embed="rId4">
            <a:alphaModFix/>
          </a:blip>
          <a:srcRect/>
          <a:stretch/>
        </p:blipFill>
        <p:spPr>
          <a:xfrm>
            <a:off x="1367014" y="1839038"/>
            <a:ext cx="832517" cy="832517"/>
          </a:xfrm>
          <a:prstGeom prst="rect">
            <a:avLst/>
          </a:prstGeom>
          <a:noFill/>
          <a:ln>
            <a:noFill/>
          </a:ln>
        </p:spPr>
      </p:pic>
      <p:sp>
        <p:nvSpPr>
          <p:cNvPr id="25" name="Google Shape;830;p46"/>
          <p:cNvSpPr/>
          <p:nvPr/>
        </p:nvSpPr>
        <p:spPr>
          <a:xfrm>
            <a:off x="85266" y="43631"/>
            <a:ext cx="2315591" cy="225398"/>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fr" sz="1400" b="1" i="0" u="none" strike="noStrike" cap="none" dirty="0">
                <a:solidFill>
                  <a:schemeClr val="lt1"/>
                </a:solidFill>
                <a:latin typeface="Century Gothic"/>
                <a:ea typeface="Century Gothic"/>
                <a:cs typeface="Century Gothic"/>
                <a:sym typeface="Century Gothic"/>
              </a:rPr>
              <a:t>Spécification des besoins</a:t>
            </a:r>
            <a:endParaRPr sz="1400" b="1" i="0" u="none" strike="noStrike" cap="none"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7"/>
                                        </p:tgtEl>
                                        <p:attrNameLst>
                                          <p:attrName>style.visibility</p:attrName>
                                        </p:attrNameLst>
                                      </p:cBhvr>
                                      <p:to>
                                        <p:strVal val="visible"/>
                                      </p:to>
                                    </p:set>
                                    <p:animEffect transition="in" filter="fade">
                                      <p:cBhvr>
                                        <p:cTn id="7" dur="500"/>
                                        <p:tgtEl>
                                          <p:spTgt spid="887"/>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500"/>
                                        <p:tgtEl>
                                          <p:spTgt spid="896"/>
                                        </p:tgtEl>
                                      </p:cBhvr>
                                    </p:animEffect>
                                  </p:childTnLst>
                                </p:cTn>
                              </p:par>
                              <p:par>
                                <p:cTn id="11" presetID="10" presetClass="entr" presetSubtype="0" fill="hold" nodeType="withEffect">
                                  <p:stCondLst>
                                    <p:cond delay="0"/>
                                  </p:stCondLst>
                                  <p:childTnLst>
                                    <p:set>
                                      <p:cBhvr>
                                        <p:cTn id="12" dur="1" fill="hold">
                                          <p:stCondLst>
                                            <p:cond delay="0"/>
                                          </p:stCondLst>
                                        </p:cTn>
                                        <p:tgtEl>
                                          <p:spTgt spid="902"/>
                                        </p:tgtEl>
                                        <p:attrNameLst>
                                          <p:attrName>style.visibility</p:attrName>
                                        </p:attrNameLst>
                                      </p:cBhvr>
                                      <p:to>
                                        <p:strVal val="visible"/>
                                      </p:to>
                                    </p:set>
                                    <p:animEffect transition="in" filter="fade">
                                      <p:cBhvr>
                                        <p:cTn id="13" dur="500"/>
                                        <p:tgtEl>
                                          <p:spTgt spid="9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97"/>
                                        </p:tgtEl>
                                        <p:attrNameLst>
                                          <p:attrName>style.visibility</p:attrName>
                                        </p:attrNameLst>
                                      </p:cBhvr>
                                      <p:to>
                                        <p:strVal val="visible"/>
                                      </p:to>
                                    </p:set>
                                    <p:animEffect transition="in" filter="fade">
                                      <p:cBhvr>
                                        <p:cTn id="18" dur="1000"/>
                                        <p:tgtEl>
                                          <p:spTgt spid="897"/>
                                        </p:tgtEl>
                                      </p:cBhvr>
                                    </p:animEffect>
                                  </p:childTnLst>
                                </p:cTn>
                              </p:par>
                              <p:par>
                                <p:cTn id="19" presetID="10" presetClass="entr" presetSubtype="0" fill="hold" nodeType="withEffect">
                                  <p:stCondLst>
                                    <p:cond delay="0"/>
                                  </p:stCondLst>
                                  <p:childTnLst>
                                    <p:set>
                                      <p:cBhvr>
                                        <p:cTn id="20" dur="1" fill="hold">
                                          <p:stCondLst>
                                            <p:cond delay="0"/>
                                          </p:stCondLst>
                                        </p:cTn>
                                        <p:tgtEl>
                                          <p:spTgt spid="899"/>
                                        </p:tgtEl>
                                        <p:attrNameLst>
                                          <p:attrName>style.visibility</p:attrName>
                                        </p:attrNameLst>
                                      </p:cBhvr>
                                      <p:to>
                                        <p:strVal val="visible"/>
                                      </p:to>
                                    </p:set>
                                    <p:animEffect transition="in" filter="fade">
                                      <p:cBhvr>
                                        <p:cTn id="21" dur="1000"/>
                                        <p:tgtEl>
                                          <p:spTgt spid="899"/>
                                        </p:tgtEl>
                                      </p:cBhvr>
                                    </p:animEffect>
                                  </p:childTnLst>
                                </p:cTn>
                              </p:par>
                              <p:par>
                                <p:cTn id="22" presetID="10" presetClass="entr" presetSubtype="0" fill="hold" nodeType="withEffect">
                                  <p:stCondLst>
                                    <p:cond delay="0"/>
                                  </p:stCondLst>
                                  <p:childTnLst>
                                    <p:set>
                                      <p:cBhvr>
                                        <p:cTn id="23" dur="1" fill="hold">
                                          <p:stCondLst>
                                            <p:cond delay="0"/>
                                          </p:stCondLst>
                                        </p:cTn>
                                        <p:tgtEl>
                                          <p:spTgt spid="890"/>
                                        </p:tgtEl>
                                        <p:attrNameLst>
                                          <p:attrName>style.visibility</p:attrName>
                                        </p:attrNameLst>
                                      </p:cBhvr>
                                      <p:to>
                                        <p:strVal val="visible"/>
                                      </p:to>
                                    </p:set>
                                    <p:animEffect transition="in" filter="fade">
                                      <p:cBhvr>
                                        <p:cTn id="24" dur="1000"/>
                                        <p:tgtEl>
                                          <p:spTgt spid="8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98"/>
                                        </p:tgtEl>
                                        <p:attrNameLst>
                                          <p:attrName>style.visibility</p:attrName>
                                        </p:attrNameLst>
                                      </p:cBhvr>
                                      <p:to>
                                        <p:strVal val="visible"/>
                                      </p:to>
                                    </p:set>
                                    <p:animEffect transition="in" filter="fade">
                                      <p:cBhvr>
                                        <p:cTn id="29" dur="500"/>
                                        <p:tgtEl>
                                          <p:spTgt spid="898"/>
                                        </p:tgtEl>
                                      </p:cBhvr>
                                    </p:animEffect>
                                  </p:childTnLst>
                                </p:cTn>
                              </p:par>
                              <p:par>
                                <p:cTn id="30" presetID="10" presetClass="entr" presetSubtype="0" fill="hold" nodeType="withEffect">
                                  <p:stCondLst>
                                    <p:cond delay="0"/>
                                  </p:stCondLst>
                                  <p:childTnLst>
                                    <p:set>
                                      <p:cBhvr>
                                        <p:cTn id="31" dur="1" fill="hold">
                                          <p:stCondLst>
                                            <p:cond delay="0"/>
                                          </p:stCondLst>
                                        </p:cTn>
                                        <p:tgtEl>
                                          <p:spTgt spid="893"/>
                                        </p:tgtEl>
                                        <p:attrNameLst>
                                          <p:attrName>style.visibility</p:attrName>
                                        </p:attrNameLst>
                                      </p:cBhvr>
                                      <p:to>
                                        <p:strVal val="visible"/>
                                      </p:to>
                                    </p:set>
                                    <p:animEffect transition="in" filter="fade">
                                      <p:cBhvr>
                                        <p:cTn id="32" dur="500"/>
                                        <p:tgtEl>
                                          <p:spTgt spid="893"/>
                                        </p:tgtEl>
                                      </p:cBhvr>
                                    </p:animEffect>
                                  </p:childTnLst>
                                </p:cTn>
                              </p:par>
                              <p:par>
                                <p:cTn id="33" presetID="10" presetClass="entr" presetSubtype="0" fill="hold" nodeType="withEffect">
                                  <p:stCondLst>
                                    <p:cond delay="0"/>
                                  </p:stCondLst>
                                  <p:childTnLst>
                                    <p:set>
                                      <p:cBhvr>
                                        <p:cTn id="34" dur="1" fill="hold">
                                          <p:stCondLst>
                                            <p:cond delay="0"/>
                                          </p:stCondLst>
                                        </p:cTn>
                                        <p:tgtEl>
                                          <p:spTgt spid="901"/>
                                        </p:tgtEl>
                                        <p:attrNameLst>
                                          <p:attrName>style.visibility</p:attrName>
                                        </p:attrNameLst>
                                      </p:cBhvr>
                                      <p:to>
                                        <p:strVal val="visible"/>
                                      </p:to>
                                    </p:set>
                                    <p:animEffect transition="in" filter="fade">
                                      <p:cBhvr>
                                        <p:cTn id="35" dur="5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0"/>
          <p:cNvSpPr txBox="1"/>
          <p:nvPr/>
        </p:nvSpPr>
        <p:spPr>
          <a:xfrm>
            <a:off x="1651898" y="279714"/>
            <a:ext cx="6858000" cy="559594"/>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C55A11"/>
              </a:buClr>
              <a:buSzPts val="2100"/>
              <a:buFont typeface="Century Gothic"/>
              <a:buNone/>
            </a:pPr>
            <a:r>
              <a:rPr lang="fr" sz="2100" b="0" i="0" u="none" strike="noStrike" cap="none">
                <a:solidFill>
                  <a:srgbClr val="C55A11"/>
                </a:solidFill>
                <a:latin typeface="Century Gothic"/>
                <a:ea typeface="Century Gothic"/>
                <a:cs typeface="Century Gothic"/>
                <a:sym typeface="Century Gothic"/>
              </a:rPr>
              <a:t>Diagramme de cas d’utilisation</a:t>
            </a:r>
            <a:endParaRPr sz="2100" b="0" i="0" u="none" strike="noStrike" cap="none">
              <a:solidFill>
                <a:srgbClr val="C55A11"/>
              </a:solidFill>
              <a:latin typeface="Century Gothic"/>
              <a:ea typeface="Century Gothic"/>
              <a:cs typeface="Century Gothic"/>
              <a:sym typeface="Century Gothic"/>
            </a:endParaRPr>
          </a:p>
        </p:txBody>
      </p:sp>
      <p:grpSp>
        <p:nvGrpSpPr>
          <p:cNvPr id="909" name="Google Shape;909;p50"/>
          <p:cNvGrpSpPr/>
          <p:nvPr/>
        </p:nvGrpSpPr>
        <p:grpSpPr>
          <a:xfrm>
            <a:off x="-151120" y="-19027"/>
            <a:ext cx="2928610" cy="444853"/>
            <a:chOff x="2245748" y="4265672"/>
            <a:chExt cx="1451386" cy="722960"/>
          </a:xfrm>
        </p:grpSpPr>
        <p:sp>
          <p:nvSpPr>
            <p:cNvPr id="910" name="Google Shape;910;p50"/>
            <p:cNvSpPr/>
            <p:nvPr/>
          </p:nvSpPr>
          <p:spPr>
            <a:xfrm>
              <a:off x="2245748" y="4279020"/>
              <a:ext cx="1244825" cy="709611"/>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55A11"/>
                </a:solidFill>
                <a:latin typeface="Calibri"/>
                <a:ea typeface="Calibri"/>
                <a:cs typeface="Calibri"/>
                <a:sym typeface="Calibri"/>
              </a:endParaRPr>
            </a:p>
          </p:txBody>
        </p:sp>
        <p:sp>
          <p:nvSpPr>
            <p:cNvPr id="911" name="Google Shape;911;p50"/>
            <p:cNvSpPr/>
            <p:nvPr/>
          </p:nvSpPr>
          <p:spPr>
            <a:xfrm>
              <a:off x="3342241" y="4265672"/>
              <a:ext cx="354893" cy="722960"/>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55A11"/>
                </a:solidFill>
                <a:latin typeface="Calibri"/>
                <a:ea typeface="Calibri"/>
                <a:cs typeface="Calibri"/>
                <a:sym typeface="Calibri"/>
              </a:endParaRPr>
            </a:p>
          </p:txBody>
        </p:sp>
      </p:grpSp>
      <p:sp>
        <p:nvSpPr>
          <p:cNvPr id="913" name="Google Shape;913;p50"/>
          <p:cNvSpPr/>
          <p:nvPr/>
        </p:nvSpPr>
        <p:spPr>
          <a:xfrm>
            <a:off x="2357912" y="67961"/>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914" name="Google Shape;914;p50"/>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13</a:t>
            </a:r>
            <a:endParaRPr sz="1400" b="0" i="0" u="none" strike="noStrike" cap="none">
              <a:solidFill>
                <a:schemeClr val="dk1"/>
              </a:solidFill>
              <a:latin typeface="Calibri"/>
              <a:ea typeface="Calibri"/>
              <a:cs typeface="Calibri"/>
              <a:sym typeface="Calibri"/>
            </a:endParaRPr>
          </a:p>
        </p:txBody>
      </p:sp>
      <p:sp>
        <p:nvSpPr>
          <p:cNvPr id="915" name="Google Shape;915;p50"/>
          <p:cNvSpPr/>
          <p:nvPr/>
        </p:nvSpPr>
        <p:spPr>
          <a:xfrm>
            <a:off x="8491237"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17</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916" name="Google Shape;916;p50"/>
          <p:cNvPicPr preferRelativeResize="0"/>
          <p:nvPr/>
        </p:nvPicPr>
        <p:blipFill rotWithShape="1">
          <a:blip r:embed="rId3">
            <a:alphaModFix/>
          </a:blip>
          <a:srcRect/>
          <a:stretch/>
        </p:blipFill>
        <p:spPr>
          <a:xfrm>
            <a:off x="1241481" y="828656"/>
            <a:ext cx="6882689" cy="4141719"/>
          </a:xfrm>
          <a:prstGeom prst="rect">
            <a:avLst/>
          </a:prstGeom>
          <a:noFill/>
          <a:ln>
            <a:noFill/>
          </a:ln>
        </p:spPr>
      </p:pic>
      <p:pic>
        <p:nvPicPr>
          <p:cNvPr id="917" name="Google Shape;917;p50"/>
          <p:cNvPicPr preferRelativeResize="0"/>
          <p:nvPr/>
        </p:nvPicPr>
        <p:blipFill rotWithShape="1">
          <a:blip r:embed="rId4">
            <a:alphaModFix/>
          </a:blip>
          <a:srcRect/>
          <a:stretch/>
        </p:blipFill>
        <p:spPr>
          <a:xfrm>
            <a:off x="318782" y="1017627"/>
            <a:ext cx="804173" cy="1766954"/>
          </a:xfrm>
          <a:prstGeom prst="rect">
            <a:avLst/>
          </a:prstGeom>
          <a:noFill/>
          <a:ln>
            <a:noFill/>
          </a:ln>
        </p:spPr>
      </p:pic>
      <p:pic>
        <p:nvPicPr>
          <p:cNvPr id="918" name="Google Shape;918;p50"/>
          <p:cNvPicPr preferRelativeResize="0"/>
          <p:nvPr/>
        </p:nvPicPr>
        <p:blipFill rotWithShape="1">
          <a:blip r:embed="rId5">
            <a:alphaModFix/>
          </a:blip>
          <a:srcRect/>
          <a:stretch/>
        </p:blipFill>
        <p:spPr>
          <a:xfrm>
            <a:off x="342193" y="2931681"/>
            <a:ext cx="899288" cy="1966788"/>
          </a:xfrm>
          <a:prstGeom prst="rect">
            <a:avLst/>
          </a:prstGeom>
          <a:noFill/>
          <a:ln>
            <a:noFill/>
          </a:ln>
        </p:spPr>
      </p:pic>
      <p:sp>
        <p:nvSpPr>
          <p:cNvPr id="13" name="Google Shape;830;p46"/>
          <p:cNvSpPr/>
          <p:nvPr/>
        </p:nvSpPr>
        <p:spPr>
          <a:xfrm>
            <a:off x="85266" y="43631"/>
            <a:ext cx="2315591" cy="225398"/>
          </a:xfrm>
          <a:prstGeom prst="rect">
            <a:avLst/>
          </a:prstGeom>
          <a:noFill/>
          <a:ln>
            <a:noFill/>
          </a:ln>
        </p:spPr>
        <p:txBody>
          <a:bodyPr spcFirstLastPara="1" wrap="square" lIns="0" tIns="0" rIns="0" bIns="0" anchor="t" anchorCtr="0">
            <a:noAutofit/>
          </a:bodyPr>
          <a:lstStyle/>
          <a:p>
            <a:pPr lvl="0">
              <a:lnSpc>
                <a:spcPct val="120000"/>
              </a:lnSpc>
              <a:buSzPts val="1200"/>
            </a:pPr>
            <a:r>
              <a:rPr lang="fr-FR" b="1" dirty="0">
                <a:solidFill>
                  <a:schemeClr val="lt1"/>
                </a:solidFill>
                <a:latin typeface="Century Gothic"/>
                <a:ea typeface="Century Gothic"/>
                <a:cs typeface="Century Gothic"/>
                <a:sym typeface="Century Gothic"/>
              </a:rPr>
              <a:t>Conception</a:t>
            </a:r>
            <a:endParaRPr lang="fr-F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6"/>
                                        </p:tgtEl>
                                        <p:attrNameLst>
                                          <p:attrName>style.visibility</p:attrName>
                                        </p:attrNameLst>
                                      </p:cBhvr>
                                      <p:to>
                                        <p:strVal val="visible"/>
                                      </p:to>
                                    </p:set>
                                    <p:animEffect transition="in" filter="fade">
                                      <p:cBhvr>
                                        <p:cTn id="7" dur="500"/>
                                        <p:tgtEl>
                                          <p:spTgt spid="91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917"/>
                                        </p:tgtEl>
                                        <p:attrNameLst>
                                          <p:attrName>style.visibility</p:attrName>
                                        </p:attrNameLst>
                                      </p:cBhvr>
                                      <p:to>
                                        <p:strVal val="visible"/>
                                      </p:to>
                                    </p:set>
                                    <p:animEffect transition="in" filter="fade">
                                      <p:cBhvr>
                                        <p:cTn id="12" dur="1000"/>
                                        <p:tgtEl>
                                          <p:spTgt spid="917"/>
                                        </p:tgtEl>
                                      </p:cBhvr>
                                    </p:animEffect>
                                    <p:anim calcmode="lin" valueType="num">
                                      <p:cBhvr>
                                        <p:cTn id="13" dur="1000" fill="hold"/>
                                        <p:tgtEl>
                                          <p:spTgt spid="917"/>
                                        </p:tgtEl>
                                        <p:attrNameLst>
                                          <p:attrName>ppt_x</p:attrName>
                                        </p:attrNameLst>
                                      </p:cBhvr>
                                      <p:tavLst>
                                        <p:tav tm="0">
                                          <p:val>
                                            <p:strVal val="#ppt_x"/>
                                          </p:val>
                                        </p:tav>
                                        <p:tav tm="100000">
                                          <p:val>
                                            <p:strVal val="#ppt_x"/>
                                          </p:val>
                                        </p:tav>
                                      </p:tavLst>
                                    </p:anim>
                                    <p:anim calcmode="lin" valueType="num">
                                      <p:cBhvr>
                                        <p:cTn id="14" dur="900" decel="100000" fill="hold"/>
                                        <p:tgtEl>
                                          <p:spTgt spid="91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917"/>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918"/>
                                        </p:tgtEl>
                                        <p:attrNameLst>
                                          <p:attrName>style.visibility</p:attrName>
                                        </p:attrNameLst>
                                      </p:cBhvr>
                                      <p:to>
                                        <p:strVal val="visible"/>
                                      </p:to>
                                    </p:set>
                                    <p:animEffect transition="in" filter="fade">
                                      <p:cBhvr>
                                        <p:cTn id="20" dur="1000"/>
                                        <p:tgtEl>
                                          <p:spTgt spid="918"/>
                                        </p:tgtEl>
                                      </p:cBhvr>
                                    </p:animEffect>
                                    <p:anim calcmode="lin" valueType="num">
                                      <p:cBhvr>
                                        <p:cTn id="21" dur="1000" fill="hold"/>
                                        <p:tgtEl>
                                          <p:spTgt spid="918"/>
                                        </p:tgtEl>
                                        <p:attrNameLst>
                                          <p:attrName>ppt_x</p:attrName>
                                        </p:attrNameLst>
                                      </p:cBhvr>
                                      <p:tavLst>
                                        <p:tav tm="0">
                                          <p:val>
                                            <p:strVal val="#ppt_x"/>
                                          </p:val>
                                        </p:tav>
                                        <p:tav tm="100000">
                                          <p:val>
                                            <p:strVal val="#ppt_x"/>
                                          </p:val>
                                        </p:tav>
                                      </p:tavLst>
                                    </p:anim>
                                    <p:anim calcmode="lin" valueType="num">
                                      <p:cBhvr>
                                        <p:cTn id="22" dur="900" decel="100000" fill="hold"/>
                                        <p:tgtEl>
                                          <p:spTgt spid="91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1"/>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925" name="Google Shape;925;p51"/>
          <p:cNvGrpSpPr/>
          <p:nvPr/>
        </p:nvGrpSpPr>
        <p:grpSpPr>
          <a:xfrm>
            <a:off x="-13961" y="-7597"/>
            <a:ext cx="3053015" cy="444853"/>
            <a:chOff x="2245748" y="4265672"/>
            <a:chExt cx="1451386" cy="722960"/>
          </a:xfrm>
        </p:grpSpPr>
        <p:sp>
          <p:nvSpPr>
            <p:cNvPr id="926" name="Google Shape;926;p51"/>
            <p:cNvSpPr/>
            <p:nvPr/>
          </p:nvSpPr>
          <p:spPr>
            <a:xfrm>
              <a:off x="2245748" y="4279020"/>
              <a:ext cx="1244825" cy="709611"/>
            </a:xfrm>
            <a:prstGeom prst="rect">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27" name="Google Shape;927;p51"/>
            <p:cNvSpPr/>
            <p:nvPr/>
          </p:nvSpPr>
          <p:spPr>
            <a:xfrm>
              <a:off x="3342241" y="4265672"/>
              <a:ext cx="354893" cy="722960"/>
            </a:xfrm>
            <a:prstGeom prst="ellipse">
              <a:avLst/>
            </a:pr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28" name="Google Shape;928;p51"/>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929" name="Google Shape;929;p51"/>
          <p:cNvSpPr/>
          <p:nvPr/>
        </p:nvSpPr>
        <p:spPr>
          <a:xfrm>
            <a:off x="392098" y="114659"/>
            <a:ext cx="2575037" cy="2192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b="1" i="0" u="none" strike="noStrike" cap="none" dirty="0">
                <a:solidFill>
                  <a:schemeClr val="lt1"/>
                </a:solidFill>
                <a:latin typeface="Century Gothic"/>
                <a:ea typeface="Century Gothic"/>
                <a:cs typeface="Century Gothic"/>
                <a:sym typeface="Century Gothic"/>
              </a:rPr>
              <a:t>Conception</a:t>
            </a:r>
            <a:endParaRPr b="1" i="0" u="none" strike="noStrike" cap="none" dirty="0">
              <a:solidFill>
                <a:srgbClr val="000000"/>
              </a:solidFill>
              <a:sym typeface="Arial"/>
            </a:endParaRPr>
          </a:p>
        </p:txBody>
      </p:sp>
      <p:sp>
        <p:nvSpPr>
          <p:cNvPr id="930" name="Google Shape;930;p51"/>
          <p:cNvSpPr/>
          <p:nvPr/>
        </p:nvSpPr>
        <p:spPr>
          <a:xfrm>
            <a:off x="3541296" y="132109"/>
            <a:ext cx="3326873"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rgbClr val="C55A11"/>
                </a:solidFill>
                <a:latin typeface="Century Gothic"/>
                <a:ea typeface="Century Gothic"/>
                <a:cs typeface="Century Gothic"/>
                <a:sym typeface="Century Gothic"/>
              </a:rPr>
              <a:t>Architecture du système</a:t>
            </a:r>
            <a:endParaRPr sz="1100" b="0" i="0" u="none" strike="noStrike" cap="none">
              <a:solidFill>
                <a:srgbClr val="000000"/>
              </a:solidFill>
              <a:latin typeface="Arial"/>
              <a:ea typeface="Arial"/>
              <a:cs typeface="Arial"/>
              <a:sym typeface="Arial"/>
            </a:endParaRPr>
          </a:p>
        </p:txBody>
      </p:sp>
      <p:sp>
        <p:nvSpPr>
          <p:cNvPr id="931" name="Google Shape;931;p51"/>
          <p:cNvSpPr/>
          <p:nvPr/>
        </p:nvSpPr>
        <p:spPr>
          <a:xfrm>
            <a:off x="8518171" y="4555853"/>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18</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932" name="Google Shape;932;p51"/>
          <p:cNvPicPr preferRelativeResize="0"/>
          <p:nvPr/>
        </p:nvPicPr>
        <p:blipFill rotWithShape="1">
          <a:blip r:embed="rId3">
            <a:alphaModFix/>
          </a:blip>
          <a:srcRect/>
          <a:stretch/>
        </p:blipFill>
        <p:spPr>
          <a:xfrm>
            <a:off x="2000250" y="1004208"/>
            <a:ext cx="6066064" cy="395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32"/>
                                        </p:tgtEl>
                                        <p:attrNameLst>
                                          <p:attrName>style.visibility</p:attrName>
                                        </p:attrNameLst>
                                      </p:cBhvr>
                                      <p:to>
                                        <p:strVal val="visible"/>
                                      </p:to>
                                    </p:set>
                                    <p:animEffect transition="in" filter="wipe(down)">
                                      <p:cBhvr>
                                        <p:cTn id="7" dur="500"/>
                                        <p:tgtEl>
                                          <p:spTgt spid="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937" name="Google Shape;937;p52"/>
          <p:cNvGrpSpPr/>
          <p:nvPr/>
        </p:nvGrpSpPr>
        <p:grpSpPr>
          <a:xfrm>
            <a:off x="2294279" y="1411702"/>
            <a:ext cx="699268" cy="846623"/>
            <a:chOff x="953040" y="1543810"/>
            <a:chExt cx="1243013" cy="1504950"/>
          </a:xfrm>
        </p:grpSpPr>
        <p:sp>
          <p:nvSpPr>
            <p:cNvPr id="938" name="Google Shape;938;p52"/>
            <p:cNvSpPr/>
            <p:nvPr/>
          </p:nvSpPr>
          <p:spPr>
            <a:xfrm>
              <a:off x="953040" y="1947035"/>
              <a:ext cx="620713" cy="1101725"/>
            </a:xfrm>
            <a:custGeom>
              <a:avLst/>
              <a:gdLst/>
              <a:ahLst/>
              <a:cxnLst/>
              <a:rect l="l" t="t" r="r" b="b"/>
              <a:pathLst>
                <a:path w="391" h="694" extrusionOk="0">
                  <a:moveTo>
                    <a:pt x="0" y="0"/>
                  </a:moveTo>
                  <a:lnTo>
                    <a:pt x="391" y="247"/>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39" name="Google Shape;939;p52"/>
            <p:cNvSpPr/>
            <p:nvPr/>
          </p:nvSpPr>
          <p:spPr>
            <a:xfrm>
              <a:off x="1573752" y="1947035"/>
              <a:ext cx="622301" cy="1101725"/>
            </a:xfrm>
            <a:custGeom>
              <a:avLst/>
              <a:gdLst/>
              <a:ahLst/>
              <a:cxnLst/>
              <a:rect l="l" t="t" r="r" b="b"/>
              <a:pathLst>
                <a:path w="392" h="694" extrusionOk="0">
                  <a:moveTo>
                    <a:pt x="392" y="0"/>
                  </a:moveTo>
                  <a:lnTo>
                    <a:pt x="0" y="247"/>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40" name="Google Shape;940;p52"/>
            <p:cNvSpPr/>
            <p:nvPr/>
          </p:nvSpPr>
          <p:spPr>
            <a:xfrm>
              <a:off x="953040" y="1543810"/>
              <a:ext cx="1243013" cy="795337"/>
            </a:xfrm>
            <a:custGeom>
              <a:avLst/>
              <a:gdLst/>
              <a:ahLst/>
              <a:cxnLst/>
              <a:rect l="l" t="t" r="r" b="b"/>
              <a:pathLst>
                <a:path w="783" h="501" extrusionOk="0">
                  <a:moveTo>
                    <a:pt x="0" y="254"/>
                  </a:moveTo>
                  <a:lnTo>
                    <a:pt x="391" y="501"/>
                  </a:lnTo>
                  <a:lnTo>
                    <a:pt x="783" y="254"/>
                  </a:lnTo>
                  <a:lnTo>
                    <a:pt x="0" y="254"/>
                  </a:lnTo>
                  <a:close/>
                  <a:moveTo>
                    <a:pt x="0" y="254"/>
                  </a:moveTo>
                  <a:lnTo>
                    <a:pt x="391" y="0"/>
                  </a:lnTo>
                  <a:lnTo>
                    <a:pt x="783" y="254"/>
                  </a:lnTo>
                  <a:lnTo>
                    <a:pt x="0" y="254"/>
                  </a:lnTo>
                  <a:close/>
                </a:path>
              </a:pathLst>
            </a:custGeom>
            <a:gradFill>
              <a:gsLst>
                <a:gs pos="0">
                  <a:srgbClr val="7C7C7C"/>
                </a:gs>
                <a:gs pos="50000">
                  <a:srgbClr val="B4B4B4"/>
                </a:gs>
                <a:gs pos="100000">
                  <a:srgbClr val="D8D8D8"/>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41" name="Google Shape;941;p52"/>
          <p:cNvSpPr/>
          <p:nvPr/>
        </p:nvSpPr>
        <p:spPr>
          <a:xfrm>
            <a:off x="5789777" y="1624689"/>
            <a:ext cx="2084133" cy="57176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Contexte du projet	</a:t>
            </a:r>
            <a:endParaRPr sz="1100" b="0" i="0" u="none" strike="noStrike" cap="none">
              <a:solidFill>
                <a:srgbClr val="000000"/>
              </a:solidFill>
              <a:latin typeface="Arial"/>
              <a:ea typeface="Arial"/>
              <a:cs typeface="Arial"/>
              <a:sym typeface="Arial"/>
            </a:endParaRPr>
          </a:p>
        </p:txBody>
      </p:sp>
      <p:sp>
        <p:nvSpPr>
          <p:cNvPr id="942" name="Google Shape;942;p52"/>
          <p:cNvSpPr/>
          <p:nvPr/>
        </p:nvSpPr>
        <p:spPr>
          <a:xfrm>
            <a:off x="5215933" y="2117399"/>
            <a:ext cx="1759280"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Concepts de base</a:t>
            </a:r>
            <a:endParaRPr sz="1600" b="1" i="0" u="none" strike="noStrike" cap="none">
              <a:solidFill>
                <a:srgbClr val="595959"/>
              </a:solidFill>
              <a:latin typeface="Calibri"/>
              <a:ea typeface="Calibri"/>
              <a:cs typeface="Calibri"/>
              <a:sym typeface="Calibri"/>
            </a:endParaRPr>
          </a:p>
        </p:txBody>
      </p:sp>
      <p:sp>
        <p:nvSpPr>
          <p:cNvPr id="943" name="Google Shape;943;p52"/>
          <p:cNvSpPr/>
          <p:nvPr/>
        </p:nvSpPr>
        <p:spPr>
          <a:xfrm>
            <a:off x="4844878" y="2563303"/>
            <a:ext cx="4329743"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Analyse des besoins et conception de la solution</a:t>
            </a:r>
            <a:endParaRPr sz="1100" b="0" i="0" u="none" strike="noStrike" cap="none">
              <a:solidFill>
                <a:srgbClr val="000000"/>
              </a:solidFill>
              <a:latin typeface="Arial"/>
              <a:ea typeface="Arial"/>
              <a:cs typeface="Arial"/>
              <a:sym typeface="Arial"/>
            </a:endParaRPr>
          </a:p>
        </p:txBody>
      </p:sp>
      <p:sp>
        <p:nvSpPr>
          <p:cNvPr id="944" name="Google Shape;944;p52"/>
          <p:cNvSpPr/>
          <p:nvPr/>
        </p:nvSpPr>
        <p:spPr>
          <a:xfrm>
            <a:off x="4463266" y="3023591"/>
            <a:ext cx="3227711"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chemeClr val="accent1"/>
                </a:solidFill>
                <a:latin typeface="Calibri"/>
                <a:ea typeface="Calibri"/>
                <a:cs typeface="Calibri"/>
                <a:sym typeface="Calibri"/>
              </a:rPr>
              <a:t>Choix technologiques et Réalisation</a:t>
            </a:r>
            <a:endParaRPr sz="1600" b="1" i="0" u="none" strike="noStrike" cap="none">
              <a:solidFill>
                <a:schemeClr val="accent1"/>
              </a:solidFill>
              <a:latin typeface="Calibri"/>
              <a:ea typeface="Calibri"/>
              <a:cs typeface="Calibri"/>
              <a:sym typeface="Calibri"/>
            </a:endParaRPr>
          </a:p>
        </p:txBody>
      </p:sp>
      <p:grpSp>
        <p:nvGrpSpPr>
          <p:cNvPr id="945" name="Google Shape;945;p52"/>
          <p:cNvGrpSpPr/>
          <p:nvPr/>
        </p:nvGrpSpPr>
        <p:grpSpPr>
          <a:xfrm>
            <a:off x="3021232" y="1638540"/>
            <a:ext cx="2687536" cy="400092"/>
            <a:chOff x="2245749" y="1947035"/>
            <a:chExt cx="2464632" cy="711200"/>
          </a:xfrm>
        </p:grpSpPr>
        <p:sp>
          <p:nvSpPr>
            <p:cNvPr id="946" name="Google Shape;946;p52"/>
            <p:cNvSpPr/>
            <p:nvPr/>
          </p:nvSpPr>
          <p:spPr>
            <a:xfrm>
              <a:off x="2245749" y="1947035"/>
              <a:ext cx="2097086"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947" name="Google Shape;947;p52"/>
            <p:cNvSpPr/>
            <p:nvPr/>
          </p:nvSpPr>
          <p:spPr>
            <a:xfrm>
              <a:off x="4003943" y="1947035"/>
              <a:ext cx="706438"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grpSp>
      <p:grpSp>
        <p:nvGrpSpPr>
          <p:cNvPr id="948" name="Google Shape;948;p52"/>
          <p:cNvGrpSpPr/>
          <p:nvPr/>
        </p:nvGrpSpPr>
        <p:grpSpPr>
          <a:xfrm>
            <a:off x="2294279" y="3381798"/>
            <a:ext cx="699268" cy="626930"/>
            <a:chOff x="953040" y="4261610"/>
            <a:chExt cx="1243013" cy="1114425"/>
          </a:xfrm>
        </p:grpSpPr>
        <p:sp>
          <p:nvSpPr>
            <p:cNvPr id="949" name="Google Shape;949;p52"/>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50" name="Google Shape;950;p52"/>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951" name="Google Shape;951;p52"/>
          <p:cNvGrpSpPr/>
          <p:nvPr/>
        </p:nvGrpSpPr>
        <p:grpSpPr>
          <a:xfrm>
            <a:off x="3021232" y="3388051"/>
            <a:ext cx="920794" cy="406114"/>
            <a:chOff x="2245748" y="4261610"/>
            <a:chExt cx="1637093" cy="721905"/>
          </a:xfrm>
        </p:grpSpPr>
        <p:sp>
          <p:nvSpPr>
            <p:cNvPr id="952" name="Google Shape;952;p52"/>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53" name="Google Shape;953;p52"/>
            <p:cNvSpPr/>
            <p:nvPr/>
          </p:nvSpPr>
          <p:spPr>
            <a:xfrm>
              <a:off x="3188978" y="4273902"/>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pic>
        <p:nvPicPr>
          <p:cNvPr id="954" name="Google Shape;954;p52"/>
          <p:cNvPicPr preferRelativeResize="0"/>
          <p:nvPr/>
        </p:nvPicPr>
        <p:blipFill rotWithShape="1">
          <a:blip r:embed="rId3">
            <a:alphaModFix/>
          </a:blip>
          <a:srcRect/>
          <a:stretch/>
        </p:blipFill>
        <p:spPr>
          <a:xfrm>
            <a:off x="5190948" y="1734227"/>
            <a:ext cx="329933" cy="214567"/>
          </a:xfrm>
          <a:prstGeom prst="rect">
            <a:avLst/>
          </a:prstGeom>
          <a:noFill/>
          <a:ln>
            <a:noFill/>
          </a:ln>
        </p:spPr>
      </p:pic>
      <p:sp>
        <p:nvSpPr>
          <p:cNvPr id="955" name="Google Shape;955;p52"/>
          <p:cNvSpPr/>
          <p:nvPr/>
        </p:nvSpPr>
        <p:spPr>
          <a:xfrm>
            <a:off x="4662625" y="2147009"/>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956" name="Google Shape;956;p52"/>
          <p:cNvSpPr/>
          <p:nvPr/>
        </p:nvSpPr>
        <p:spPr>
          <a:xfrm>
            <a:off x="4341226" y="258131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957" name="Google Shape;957;p52"/>
          <p:cNvSpPr/>
          <p:nvPr/>
        </p:nvSpPr>
        <p:spPr>
          <a:xfrm>
            <a:off x="3928895" y="3019559"/>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958" name="Google Shape;958;p52"/>
          <p:cNvSpPr/>
          <p:nvPr/>
        </p:nvSpPr>
        <p:spPr>
          <a:xfrm>
            <a:off x="3626238" y="3462541"/>
            <a:ext cx="241308" cy="264049"/>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959" name="Google Shape;959;p52"/>
          <p:cNvSpPr/>
          <p:nvPr/>
        </p:nvSpPr>
        <p:spPr>
          <a:xfrm>
            <a:off x="4017643" y="3450474"/>
            <a:ext cx="241349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Conclusion &amp; perspectives</a:t>
            </a:r>
            <a:endParaRPr sz="1100" b="0" i="0" u="none" strike="noStrike" cap="none">
              <a:solidFill>
                <a:srgbClr val="000000"/>
              </a:solidFill>
              <a:latin typeface="Arial"/>
              <a:ea typeface="Arial"/>
              <a:cs typeface="Arial"/>
              <a:sym typeface="Arial"/>
            </a:endParaRPr>
          </a:p>
        </p:txBody>
      </p:sp>
      <p:grpSp>
        <p:nvGrpSpPr>
          <p:cNvPr id="960" name="Google Shape;960;p52"/>
          <p:cNvGrpSpPr/>
          <p:nvPr/>
        </p:nvGrpSpPr>
        <p:grpSpPr>
          <a:xfrm>
            <a:off x="2294279" y="2072569"/>
            <a:ext cx="699268" cy="619785"/>
            <a:chOff x="953040" y="2718560"/>
            <a:chExt cx="1243013" cy="1101725"/>
          </a:xfrm>
        </p:grpSpPr>
        <p:sp>
          <p:nvSpPr>
            <p:cNvPr id="961" name="Google Shape;961;p52"/>
            <p:cNvSpPr/>
            <p:nvPr/>
          </p:nvSpPr>
          <p:spPr>
            <a:xfrm>
              <a:off x="953040" y="2718560"/>
              <a:ext cx="620712" cy="1101725"/>
            </a:xfrm>
            <a:custGeom>
              <a:avLst/>
              <a:gdLst/>
              <a:ahLst/>
              <a:cxnLst/>
              <a:rect l="l" t="t" r="r" b="b"/>
              <a:pathLst>
                <a:path w="391" h="694" extrusionOk="0">
                  <a:moveTo>
                    <a:pt x="0" y="0"/>
                  </a:moveTo>
                  <a:lnTo>
                    <a:pt x="391" y="255"/>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62" name="Google Shape;962;p52"/>
            <p:cNvSpPr/>
            <p:nvPr/>
          </p:nvSpPr>
          <p:spPr>
            <a:xfrm>
              <a:off x="1573752" y="2718560"/>
              <a:ext cx="622301" cy="1101725"/>
            </a:xfrm>
            <a:custGeom>
              <a:avLst/>
              <a:gdLst/>
              <a:ahLst/>
              <a:cxnLst/>
              <a:rect l="l" t="t" r="r" b="b"/>
              <a:pathLst>
                <a:path w="392" h="694" extrusionOk="0">
                  <a:moveTo>
                    <a:pt x="392" y="0"/>
                  </a:moveTo>
                  <a:lnTo>
                    <a:pt x="0" y="255"/>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963" name="Google Shape;963;p52"/>
          <p:cNvGrpSpPr/>
          <p:nvPr/>
        </p:nvGrpSpPr>
        <p:grpSpPr>
          <a:xfrm>
            <a:off x="3020355" y="2072568"/>
            <a:ext cx="2134276" cy="400092"/>
            <a:chOff x="2245748" y="2718560"/>
            <a:chExt cx="1543327" cy="711200"/>
          </a:xfrm>
        </p:grpSpPr>
        <p:sp>
          <p:nvSpPr>
            <p:cNvPr id="964" name="Google Shape;964;p52"/>
            <p:cNvSpPr/>
            <p:nvPr/>
          </p:nvSpPr>
          <p:spPr>
            <a:xfrm>
              <a:off x="2245748" y="2718560"/>
              <a:ext cx="1244825"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65" name="Google Shape;965;p52"/>
            <p:cNvSpPr/>
            <p:nvPr/>
          </p:nvSpPr>
          <p:spPr>
            <a:xfrm>
              <a:off x="3200254" y="2718560"/>
              <a:ext cx="588821"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66" name="Google Shape;966;p52"/>
          <p:cNvSpPr/>
          <p:nvPr/>
        </p:nvSpPr>
        <p:spPr>
          <a:xfrm>
            <a:off x="4672682" y="2144994"/>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967" name="Google Shape;967;p52"/>
          <p:cNvGrpSpPr/>
          <p:nvPr/>
        </p:nvGrpSpPr>
        <p:grpSpPr>
          <a:xfrm>
            <a:off x="2294279" y="2508870"/>
            <a:ext cx="699268" cy="619785"/>
            <a:chOff x="953040" y="3502785"/>
            <a:chExt cx="1243013" cy="1101725"/>
          </a:xfrm>
        </p:grpSpPr>
        <p:sp>
          <p:nvSpPr>
            <p:cNvPr id="968" name="Google Shape;968;p52"/>
            <p:cNvSpPr/>
            <p:nvPr/>
          </p:nvSpPr>
          <p:spPr>
            <a:xfrm>
              <a:off x="953040" y="3502785"/>
              <a:ext cx="620712" cy="1101725"/>
            </a:xfrm>
            <a:custGeom>
              <a:avLst/>
              <a:gdLst/>
              <a:ahLst/>
              <a:cxnLst/>
              <a:rect l="l" t="t" r="r" b="b"/>
              <a:pathLst>
                <a:path w="391" h="694" extrusionOk="0">
                  <a:moveTo>
                    <a:pt x="0" y="0"/>
                  </a:moveTo>
                  <a:lnTo>
                    <a:pt x="391" y="247"/>
                  </a:lnTo>
                  <a:lnTo>
                    <a:pt x="391" y="694"/>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69" name="Google Shape;969;p52"/>
            <p:cNvSpPr/>
            <p:nvPr/>
          </p:nvSpPr>
          <p:spPr>
            <a:xfrm>
              <a:off x="1573752" y="3502785"/>
              <a:ext cx="622301" cy="1101725"/>
            </a:xfrm>
            <a:custGeom>
              <a:avLst/>
              <a:gdLst/>
              <a:ahLst/>
              <a:cxnLst/>
              <a:rect l="l" t="t" r="r" b="b"/>
              <a:pathLst>
                <a:path w="392" h="694" extrusionOk="0">
                  <a:moveTo>
                    <a:pt x="392" y="0"/>
                  </a:moveTo>
                  <a:lnTo>
                    <a:pt x="0" y="247"/>
                  </a:lnTo>
                  <a:lnTo>
                    <a:pt x="0" y="694"/>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970" name="Google Shape;970;p52"/>
          <p:cNvGrpSpPr/>
          <p:nvPr/>
        </p:nvGrpSpPr>
        <p:grpSpPr>
          <a:xfrm>
            <a:off x="3020355" y="2505683"/>
            <a:ext cx="1721476" cy="399198"/>
            <a:chOff x="2245749" y="3502785"/>
            <a:chExt cx="2414937" cy="709613"/>
          </a:xfrm>
        </p:grpSpPr>
        <p:sp>
          <p:nvSpPr>
            <p:cNvPr id="971" name="Google Shape;971;p52"/>
            <p:cNvSpPr/>
            <p:nvPr/>
          </p:nvSpPr>
          <p:spPr>
            <a:xfrm>
              <a:off x="2245749" y="3502785"/>
              <a:ext cx="2097391"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72" name="Google Shape;972;p52"/>
            <p:cNvSpPr/>
            <p:nvPr/>
          </p:nvSpPr>
          <p:spPr>
            <a:xfrm>
              <a:off x="3954147" y="3502785"/>
              <a:ext cx="706539"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73" name="Google Shape;973;p52"/>
          <p:cNvSpPr/>
          <p:nvPr/>
        </p:nvSpPr>
        <p:spPr>
          <a:xfrm>
            <a:off x="4341226" y="2587653"/>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974" name="Google Shape;974;p52"/>
          <p:cNvGrpSpPr/>
          <p:nvPr/>
        </p:nvGrpSpPr>
        <p:grpSpPr>
          <a:xfrm>
            <a:off x="2301155" y="2948012"/>
            <a:ext cx="699268" cy="626930"/>
            <a:chOff x="953040" y="4261610"/>
            <a:chExt cx="1243013" cy="1114425"/>
          </a:xfrm>
        </p:grpSpPr>
        <p:sp>
          <p:nvSpPr>
            <p:cNvPr id="975" name="Google Shape;975;p52"/>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76" name="Google Shape;976;p52"/>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9CC2E5">
                <a:alpha val="90588"/>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977" name="Google Shape;977;p52"/>
          <p:cNvGrpSpPr/>
          <p:nvPr/>
        </p:nvGrpSpPr>
        <p:grpSpPr>
          <a:xfrm>
            <a:off x="3020354" y="2946421"/>
            <a:ext cx="1319993" cy="399199"/>
            <a:chOff x="2245748" y="4261609"/>
            <a:chExt cx="1541047" cy="709614"/>
          </a:xfrm>
        </p:grpSpPr>
        <p:sp>
          <p:nvSpPr>
            <p:cNvPr id="978" name="Google Shape;978;p52"/>
            <p:cNvSpPr/>
            <p:nvPr/>
          </p:nvSpPr>
          <p:spPr>
            <a:xfrm>
              <a:off x="2245748" y="4261610"/>
              <a:ext cx="1244825" cy="709613"/>
            </a:xfrm>
            <a:prstGeom prst="rect">
              <a:avLst/>
            </a:prstGeom>
            <a:solidFill>
              <a:schemeClr val="accent5">
                <a:alpha val="81568"/>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79" name="Google Shape;979;p52"/>
            <p:cNvSpPr/>
            <p:nvPr/>
          </p:nvSpPr>
          <p:spPr>
            <a:xfrm>
              <a:off x="3092932" y="4261609"/>
              <a:ext cx="693863" cy="709613"/>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80" name="Google Shape;980;p52"/>
          <p:cNvSpPr/>
          <p:nvPr/>
        </p:nvSpPr>
        <p:spPr>
          <a:xfrm>
            <a:off x="3919711" y="3007363"/>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981" name="Google Shape;981;p52"/>
          <p:cNvSpPr txBox="1"/>
          <p:nvPr/>
        </p:nvSpPr>
        <p:spPr>
          <a:xfrm>
            <a:off x="1997301" y="945484"/>
            <a:ext cx="5144040" cy="41973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262626"/>
              </a:buClr>
              <a:buSzPts val="6500"/>
              <a:buFont typeface="Alegreya Sans Black"/>
              <a:buNone/>
            </a:pPr>
            <a:r>
              <a:rPr lang="fr" sz="6500" b="1" i="0" u="none" strike="noStrike" cap="none">
                <a:solidFill>
                  <a:srgbClr val="262626"/>
                </a:solidFill>
                <a:latin typeface="Alegreya Sans Black"/>
                <a:ea typeface="Alegreya Sans Black"/>
                <a:cs typeface="Alegreya Sans Black"/>
                <a:sym typeface="Alegreya Sans Black"/>
              </a:rPr>
              <a:t>Plan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3"/>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988" name="Google Shape;988;p53"/>
          <p:cNvSpPr/>
          <p:nvPr/>
        </p:nvSpPr>
        <p:spPr>
          <a:xfrm>
            <a:off x="3113748" y="270302"/>
            <a:ext cx="3866716" cy="39238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Choix du fournisseur Cloud</a:t>
            </a:r>
            <a:endParaRPr sz="2100" b="0" i="0" u="none" strike="noStrike" cap="none">
              <a:solidFill>
                <a:schemeClr val="accent1"/>
              </a:solidFill>
              <a:latin typeface="Century Gothic"/>
              <a:ea typeface="Century Gothic"/>
              <a:cs typeface="Century Gothic"/>
              <a:sym typeface="Century Gothic"/>
            </a:endParaRPr>
          </a:p>
        </p:txBody>
      </p:sp>
      <p:sp>
        <p:nvSpPr>
          <p:cNvPr id="989" name="Google Shape;989;p53"/>
          <p:cNvSpPr/>
          <p:nvPr/>
        </p:nvSpPr>
        <p:spPr>
          <a:xfrm>
            <a:off x="8424865"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19</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990" name="Google Shape;990;p53"/>
          <p:cNvPicPr preferRelativeResize="0"/>
          <p:nvPr/>
        </p:nvPicPr>
        <p:blipFill rotWithShape="1">
          <a:blip r:embed="rId3">
            <a:alphaModFix/>
          </a:blip>
          <a:srcRect/>
          <a:stretch/>
        </p:blipFill>
        <p:spPr>
          <a:xfrm>
            <a:off x="1098945" y="2859277"/>
            <a:ext cx="1286188" cy="769569"/>
          </a:xfrm>
          <a:prstGeom prst="rect">
            <a:avLst/>
          </a:prstGeom>
          <a:noFill/>
          <a:ln>
            <a:noFill/>
          </a:ln>
        </p:spPr>
      </p:pic>
      <p:pic>
        <p:nvPicPr>
          <p:cNvPr id="991" name="Google Shape;991;p53" descr="AZURE, PaaS gratuit?. Ou pas :( | by Pascal Kotté | CloudReady CH | Medium"/>
          <p:cNvPicPr preferRelativeResize="0"/>
          <p:nvPr/>
        </p:nvPicPr>
        <p:blipFill rotWithShape="1">
          <a:blip r:embed="rId4">
            <a:alphaModFix/>
          </a:blip>
          <a:srcRect/>
          <a:stretch/>
        </p:blipFill>
        <p:spPr>
          <a:xfrm>
            <a:off x="2821802" y="1305781"/>
            <a:ext cx="2987680" cy="1446296"/>
          </a:xfrm>
          <a:prstGeom prst="rect">
            <a:avLst/>
          </a:prstGeom>
          <a:noFill/>
          <a:ln>
            <a:noFill/>
          </a:ln>
        </p:spPr>
      </p:pic>
      <p:pic>
        <p:nvPicPr>
          <p:cNvPr id="992" name="Google Shape;992;p53"/>
          <p:cNvPicPr preferRelativeResize="0"/>
          <p:nvPr/>
        </p:nvPicPr>
        <p:blipFill rotWithShape="1">
          <a:blip r:embed="rId5">
            <a:alphaModFix/>
          </a:blip>
          <a:srcRect/>
          <a:stretch/>
        </p:blipFill>
        <p:spPr>
          <a:xfrm>
            <a:off x="5283870" y="3139850"/>
            <a:ext cx="3046984" cy="488996"/>
          </a:xfrm>
          <a:prstGeom prst="rect">
            <a:avLst/>
          </a:prstGeom>
          <a:noFill/>
          <a:ln>
            <a:noFill/>
          </a:ln>
        </p:spPr>
      </p:pic>
      <p:sp>
        <p:nvSpPr>
          <p:cNvPr id="993" name="Google Shape;993;p53"/>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994" name="Google Shape;994;p53"/>
          <p:cNvGrpSpPr/>
          <p:nvPr/>
        </p:nvGrpSpPr>
        <p:grpSpPr>
          <a:xfrm>
            <a:off x="-13961" y="-7597"/>
            <a:ext cx="3053015" cy="444853"/>
            <a:chOff x="2245748" y="4265672"/>
            <a:chExt cx="1451386" cy="722960"/>
          </a:xfrm>
        </p:grpSpPr>
        <p:sp>
          <p:nvSpPr>
            <p:cNvPr id="995" name="Google Shape;995;p53"/>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996" name="Google Shape;996;p53"/>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997" name="Google Shape;997;p53"/>
          <p:cNvSpPr/>
          <p:nvPr/>
        </p:nvSpPr>
        <p:spPr>
          <a:xfrm>
            <a:off x="392098" y="125307"/>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Choix Technologiques</a:t>
            </a:r>
            <a:endParaRPr sz="1200" b="1" i="0" u="none" strike="noStrike" cap="none" dirty="0">
              <a:solidFill>
                <a:schemeClr val="lt1"/>
              </a:solidFill>
              <a:latin typeface="Century Gothic"/>
              <a:ea typeface="Century Gothic"/>
              <a:cs typeface="Century Gothic"/>
              <a:sym typeface="Century Gothic"/>
            </a:endParaRPr>
          </a:p>
        </p:txBody>
      </p:sp>
      <p:sp>
        <p:nvSpPr>
          <p:cNvPr id="998" name="Google Shape;998;p53"/>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1"/>
                                        </p:tgtEl>
                                        <p:attrNameLst>
                                          <p:attrName>style.visibility</p:attrName>
                                        </p:attrNameLst>
                                      </p:cBhvr>
                                      <p:to>
                                        <p:strVal val="visible"/>
                                      </p:to>
                                    </p:set>
                                    <p:animEffect transition="in" filter="fade">
                                      <p:cBhvr>
                                        <p:cTn id="7" dur="500"/>
                                        <p:tgtEl>
                                          <p:spTgt spid="9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0"/>
                                        </p:tgtEl>
                                        <p:attrNameLst>
                                          <p:attrName>style.visibility</p:attrName>
                                        </p:attrNameLst>
                                      </p:cBhvr>
                                      <p:to>
                                        <p:strVal val="visible"/>
                                      </p:to>
                                    </p:set>
                                    <p:animEffect transition="in" filter="fade">
                                      <p:cBhvr>
                                        <p:cTn id="12" dur="500"/>
                                        <p:tgtEl>
                                          <p:spTgt spid="9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500"/>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4"/>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005" name="Google Shape;1005;p54"/>
          <p:cNvSpPr/>
          <p:nvPr/>
        </p:nvSpPr>
        <p:spPr>
          <a:xfrm>
            <a:off x="154942" y="995211"/>
            <a:ext cx="7261268" cy="392385"/>
          </a:xfrm>
          <a:prstGeom prst="rect">
            <a:avLst/>
          </a:prstGeom>
          <a:noFill/>
          <a:ln>
            <a:noFill/>
          </a:ln>
        </p:spPr>
        <p:txBody>
          <a:bodyPr spcFirstLastPara="1" wrap="square" lIns="68575" tIns="34275" rIns="68575" bIns="34275" anchor="t" anchorCtr="0">
            <a:noAutofit/>
          </a:bodyPr>
          <a:lstStyle/>
          <a:p>
            <a:pPr marL="342900" marR="0" lvl="0" indent="-336550" algn="l" rtl="0">
              <a:lnSpc>
                <a:spcPct val="100000"/>
              </a:lnSpc>
              <a:spcBef>
                <a:spcPts val="0"/>
              </a:spcBef>
              <a:spcAft>
                <a:spcPts val="0"/>
              </a:spcAft>
              <a:buClr>
                <a:srgbClr val="000000"/>
              </a:buClr>
              <a:buSzPts val="2100"/>
              <a:buFont typeface="Arial"/>
              <a:buChar char="•"/>
            </a:pPr>
            <a:r>
              <a:rPr lang="fr" sz="2100" b="0" i="0" u="none" strike="noStrike" cap="none">
                <a:solidFill>
                  <a:schemeClr val="accent2"/>
                </a:solidFill>
                <a:latin typeface="Century Gothic"/>
                <a:ea typeface="Century Gothic"/>
                <a:cs typeface="Century Gothic"/>
                <a:sym typeface="Century Gothic"/>
              </a:rPr>
              <a:t>zones de disponibilités des Infrastructures Cloud</a:t>
            </a:r>
            <a:endParaRPr sz="2100" b="0" i="0" u="none" strike="noStrike" cap="none">
              <a:solidFill>
                <a:schemeClr val="accent2"/>
              </a:solidFill>
              <a:latin typeface="Century Gothic"/>
              <a:ea typeface="Century Gothic"/>
              <a:cs typeface="Century Gothic"/>
              <a:sym typeface="Century Gothic"/>
            </a:endParaRPr>
          </a:p>
        </p:txBody>
      </p:sp>
      <p:sp>
        <p:nvSpPr>
          <p:cNvPr id="1006" name="Google Shape;1006;p54"/>
          <p:cNvSpPr/>
          <p:nvPr/>
        </p:nvSpPr>
        <p:spPr>
          <a:xfrm>
            <a:off x="8397937"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20</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007" name="Google Shape;1007;p54"/>
          <p:cNvPicPr preferRelativeResize="0"/>
          <p:nvPr/>
        </p:nvPicPr>
        <p:blipFill rotWithShape="1">
          <a:blip r:embed="rId3">
            <a:alphaModFix/>
          </a:blip>
          <a:srcRect/>
          <a:stretch/>
        </p:blipFill>
        <p:spPr>
          <a:xfrm>
            <a:off x="154942" y="1689379"/>
            <a:ext cx="2449609" cy="2236315"/>
          </a:xfrm>
          <a:prstGeom prst="rect">
            <a:avLst/>
          </a:prstGeom>
          <a:noFill/>
          <a:ln>
            <a:noFill/>
          </a:ln>
        </p:spPr>
      </p:pic>
      <p:pic>
        <p:nvPicPr>
          <p:cNvPr id="1008" name="Google Shape;1008;p54"/>
          <p:cNvPicPr preferRelativeResize="0"/>
          <p:nvPr/>
        </p:nvPicPr>
        <p:blipFill rotWithShape="1">
          <a:blip r:embed="rId4">
            <a:alphaModFix/>
          </a:blip>
          <a:srcRect/>
          <a:stretch/>
        </p:blipFill>
        <p:spPr>
          <a:xfrm>
            <a:off x="3039055" y="1689379"/>
            <a:ext cx="2639606" cy="2236315"/>
          </a:xfrm>
          <a:prstGeom prst="rect">
            <a:avLst/>
          </a:prstGeom>
          <a:noFill/>
          <a:ln>
            <a:noFill/>
          </a:ln>
        </p:spPr>
      </p:pic>
      <p:pic>
        <p:nvPicPr>
          <p:cNvPr id="1009" name="Google Shape;1009;p54"/>
          <p:cNvPicPr preferRelativeResize="0"/>
          <p:nvPr/>
        </p:nvPicPr>
        <p:blipFill rotWithShape="1">
          <a:blip r:embed="rId5">
            <a:alphaModFix/>
          </a:blip>
          <a:srcRect/>
          <a:stretch/>
        </p:blipFill>
        <p:spPr>
          <a:xfrm>
            <a:off x="6189642" y="1689380"/>
            <a:ext cx="2614510" cy="2236315"/>
          </a:xfrm>
          <a:prstGeom prst="rect">
            <a:avLst/>
          </a:prstGeom>
          <a:noFill/>
          <a:ln>
            <a:noFill/>
          </a:ln>
        </p:spPr>
      </p:pic>
      <p:sp>
        <p:nvSpPr>
          <p:cNvPr id="1010" name="Google Shape;1010;p54"/>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011" name="Google Shape;1011;p54"/>
          <p:cNvGrpSpPr/>
          <p:nvPr/>
        </p:nvGrpSpPr>
        <p:grpSpPr>
          <a:xfrm>
            <a:off x="-13961" y="-7597"/>
            <a:ext cx="3053015" cy="444853"/>
            <a:chOff x="2245748" y="4265672"/>
            <a:chExt cx="1451386" cy="722960"/>
          </a:xfrm>
        </p:grpSpPr>
        <p:sp>
          <p:nvSpPr>
            <p:cNvPr id="1012" name="Google Shape;1012;p54"/>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013" name="Google Shape;1013;p54"/>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015" name="Google Shape;1015;p54"/>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016" name="Google Shape;1016;p54"/>
          <p:cNvSpPr/>
          <p:nvPr/>
        </p:nvSpPr>
        <p:spPr>
          <a:xfrm>
            <a:off x="3113748" y="270302"/>
            <a:ext cx="3866716" cy="39238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Choix du fournisseur Cloud</a:t>
            </a:r>
            <a:endParaRPr sz="2100" b="0" i="0" u="none" strike="noStrike" cap="none">
              <a:solidFill>
                <a:schemeClr val="accent1"/>
              </a:solidFill>
              <a:latin typeface="Century Gothic"/>
              <a:ea typeface="Century Gothic"/>
              <a:cs typeface="Century Gothic"/>
              <a:sym typeface="Century Gothic"/>
            </a:endParaRPr>
          </a:p>
        </p:txBody>
      </p:sp>
      <p:sp>
        <p:nvSpPr>
          <p:cNvPr id="2" name="Rectangle 1"/>
          <p:cNvSpPr/>
          <p:nvPr/>
        </p:nvSpPr>
        <p:spPr>
          <a:xfrm>
            <a:off x="295129" y="39396"/>
            <a:ext cx="2117887" cy="350865"/>
          </a:xfrm>
          <a:prstGeom prst="rect">
            <a:avLst/>
          </a:prstGeom>
        </p:spPr>
        <p:txBody>
          <a:bodyPr wrap="none">
            <a:spAutoFit/>
          </a:bodyPr>
          <a:lstStyle/>
          <a:p>
            <a:pPr lvl="0">
              <a:lnSpc>
                <a:spcPct val="120000"/>
              </a:lnSpc>
              <a:buSzPts val="1200"/>
            </a:pPr>
            <a:r>
              <a:rPr lang="fr-FR" b="1" dirty="0">
                <a:solidFill>
                  <a:schemeClr val="lt1"/>
                </a:solidFill>
                <a:latin typeface="Century Gothic"/>
                <a:ea typeface="Century Gothic"/>
                <a:cs typeface="Century Gothic"/>
                <a:sym typeface="Century Gothic"/>
              </a:rPr>
              <a:t>Choix Technologiques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500"/>
                                        <p:tgtEl>
                                          <p:spTgt spid="10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8"/>
                                        </p:tgtEl>
                                        <p:attrNameLst>
                                          <p:attrName>style.visibility</p:attrName>
                                        </p:attrNameLst>
                                      </p:cBhvr>
                                      <p:to>
                                        <p:strVal val="visible"/>
                                      </p:to>
                                    </p:set>
                                    <p:animEffect transition="in" filter="fade">
                                      <p:cBhvr>
                                        <p:cTn id="12" dur="500"/>
                                        <p:tgtEl>
                                          <p:spTgt spid="10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9"/>
                                        </p:tgtEl>
                                        <p:attrNameLst>
                                          <p:attrName>style.visibility</p:attrName>
                                        </p:attrNameLst>
                                      </p:cBhvr>
                                      <p:to>
                                        <p:strVal val="visible"/>
                                      </p:to>
                                    </p:set>
                                    <p:animEffect transition="in" filter="fade">
                                      <p:cBhvr>
                                        <p:cTn id="17" dur="5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5"/>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023" name="Google Shape;1023;p55"/>
          <p:cNvSpPr/>
          <p:nvPr/>
        </p:nvSpPr>
        <p:spPr>
          <a:xfrm>
            <a:off x="268704" y="1048756"/>
            <a:ext cx="6988016" cy="392385"/>
          </a:xfrm>
          <a:prstGeom prst="rect">
            <a:avLst/>
          </a:prstGeom>
          <a:noFill/>
          <a:ln>
            <a:noFill/>
          </a:ln>
        </p:spPr>
        <p:txBody>
          <a:bodyPr spcFirstLastPara="1" wrap="square" lIns="68575" tIns="34275" rIns="68575" bIns="34275" anchor="t" anchorCtr="0">
            <a:noAutofit/>
          </a:bodyPr>
          <a:lstStyle/>
          <a:p>
            <a:pPr marL="342900" marR="0" lvl="0" indent="-336550" algn="l" rtl="0">
              <a:lnSpc>
                <a:spcPct val="100000"/>
              </a:lnSpc>
              <a:spcBef>
                <a:spcPts val="0"/>
              </a:spcBef>
              <a:spcAft>
                <a:spcPts val="0"/>
              </a:spcAft>
              <a:buClr>
                <a:srgbClr val="000000"/>
              </a:buClr>
              <a:buSzPts val="2100"/>
              <a:buFont typeface="Arial"/>
              <a:buChar char="•"/>
            </a:pPr>
            <a:r>
              <a:rPr lang="fr" sz="2100" b="0" i="0" u="none" strike="noStrike" cap="none">
                <a:solidFill>
                  <a:srgbClr val="00B050"/>
                </a:solidFill>
                <a:latin typeface="Century Gothic"/>
                <a:ea typeface="Century Gothic"/>
                <a:cs typeface="Century Gothic"/>
                <a:sym typeface="Century Gothic"/>
              </a:rPr>
              <a:t>Quatre façons de gérer vos ressources Azure</a:t>
            </a:r>
            <a:endParaRPr sz="2100" b="0" i="0" u="none" strike="noStrike" cap="none">
              <a:solidFill>
                <a:srgbClr val="00B050"/>
              </a:solidFill>
              <a:latin typeface="Century Gothic"/>
              <a:ea typeface="Century Gothic"/>
              <a:cs typeface="Century Gothic"/>
              <a:sym typeface="Century Gothic"/>
            </a:endParaRPr>
          </a:p>
        </p:txBody>
      </p:sp>
      <p:sp>
        <p:nvSpPr>
          <p:cNvPr id="1024" name="Google Shape;1024;p55"/>
          <p:cNvSpPr/>
          <p:nvPr/>
        </p:nvSpPr>
        <p:spPr>
          <a:xfrm>
            <a:off x="8499509"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21</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1025" name="Google Shape;1025;p55"/>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026" name="Google Shape;1026;p55"/>
          <p:cNvGrpSpPr/>
          <p:nvPr/>
        </p:nvGrpSpPr>
        <p:grpSpPr>
          <a:xfrm>
            <a:off x="-13961" y="-7597"/>
            <a:ext cx="3053015" cy="444853"/>
            <a:chOff x="2245748" y="4265672"/>
            <a:chExt cx="1451386" cy="722960"/>
          </a:xfrm>
        </p:grpSpPr>
        <p:sp>
          <p:nvSpPr>
            <p:cNvPr id="1027" name="Google Shape;1027;p55"/>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028" name="Google Shape;1028;p55"/>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029" name="Google Shape;1029;p55"/>
          <p:cNvSpPr/>
          <p:nvPr/>
        </p:nvSpPr>
        <p:spPr>
          <a:xfrm>
            <a:off x="392098" y="114659"/>
            <a:ext cx="2315591" cy="200343"/>
          </a:xfrm>
          <a:prstGeom prst="rect">
            <a:avLst/>
          </a:prstGeom>
          <a:noFill/>
          <a:ln>
            <a:noFill/>
          </a:ln>
        </p:spPr>
        <p:txBody>
          <a:bodyPr spcFirstLastPara="1" wrap="square" lIns="0" tIns="0" rIns="0" bIns="0" anchor="t" anchorCtr="0">
            <a:noAutofit/>
          </a:bodyPr>
          <a:lstStyle/>
          <a:p>
            <a:pPr>
              <a:lnSpc>
                <a:spcPct val="120000"/>
              </a:lnSpc>
              <a:buSzPts val="1200"/>
            </a:pPr>
            <a:r>
              <a:rPr lang="fr-FR" sz="1200" b="1" dirty="0">
                <a:solidFill>
                  <a:schemeClr val="lt1"/>
                </a:solidFill>
                <a:latin typeface="Century Gothic"/>
                <a:ea typeface="Century Gothic"/>
                <a:cs typeface="Century Gothic"/>
                <a:sym typeface="Century Gothic"/>
              </a:rPr>
              <a:t>Choix Technologiques</a:t>
            </a:r>
          </a:p>
          <a:p>
            <a:pPr marL="0" marR="0" lvl="0" indent="0" algn="l" rtl="0">
              <a:lnSpc>
                <a:spcPct val="120000"/>
              </a:lnSpc>
              <a:spcBef>
                <a:spcPts val="0"/>
              </a:spcBef>
              <a:spcAft>
                <a:spcPts val="0"/>
              </a:spcAft>
              <a:buClr>
                <a:srgbClr val="000000"/>
              </a:buClr>
              <a:buSzPts val="1200"/>
              <a:buFont typeface="Arial"/>
              <a:buNone/>
            </a:pPr>
            <a:endParaRPr sz="1200" b="0" i="0" u="none" strike="noStrike" cap="none" dirty="0">
              <a:solidFill>
                <a:schemeClr val="lt1"/>
              </a:solidFill>
              <a:latin typeface="Century Gothic"/>
              <a:ea typeface="Century Gothic"/>
              <a:cs typeface="Century Gothic"/>
              <a:sym typeface="Century Gothic"/>
            </a:endParaRPr>
          </a:p>
        </p:txBody>
      </p:sp>
      <p:sp>
        <p:nvSpPr>
          <p:cNvPr id="1030" name="Google Shape;1030;p55"/>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pic>
        <p:nvPicPr>
          <p:cNvPr id="1031" name="Google Shape;1031;p55" descr="https://docs.microsoft.com/en-us/azure/azure-resource-manager/management/media/overview/consistent-management-layer.png"/>
          <p:cNvPicPr preferRelativeResize="0"/>
          <p:nvPr/>
        </p:nvPicPr>
        <p:blipFill rotWithShape="1">
          <a:blip r:embed="rId3">
            <a:alphaModFix/>
          </a:blip>
          <a:srcRect/>
          <a:stretch/>
        </p:blipFill>
        <p:spPr>
          <a:xfrm>
            <a:off x="1797092" y="1666573"/>
            <a:ext cx="5648736" cy="2973019"/>
          </a:xfrm>
          <a:prstGeom prst="rect">
            <a:avLst/>
          </a:prstGeom>
          <a:noFill/>
          <a:ln>
            <a:noFill/>
          </a:ln>
        </p:spPr>
      </p:pic>
      <p:sp>
        <p:nvSpPr>
          <p:cNvPr id="1032" name="Google Shape;1032;p55"/>
          <p:cNvSpPr/>
          <p:nvPr/>
        </p:nvSpPr>
        <p:spPr>
          <a:xfrm>
            <a:off x="3113748" y="270302"/>
            <a:ext cx="3866716" cy="39238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Choix du fournisseur Cloud</a:t>
            </a:r>
            <a:endParaRPr sz="2100" b="0" i="0" u="none" strike="noStrike" cap="none">
              <a:solidFill>
                <a:schemeClr val="accen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wipe(down)">
                                      <p:cBhvr>
                                        <p:cTn id="7"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6"/>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None/>
            </a:pPr>
            <a:endParaRPr sz="600" b="0" i="0" u="none" strike="noStrike" cap="none">
              <a:solidFill>
                <a:srgbClr val="000000"/>
              </a:solidFill>
              <a:latin typeface="Calibri"/>
              <a:ea typeface="Calibri"/>
              <a:cs typeface="Calibri"/>
              <a:sym typeface="Calibri"/>
            </a:endParaRPr>
          </a:p>
        </p:txBody>
      </p:sp>
      <p:grpSp>
        <p:nvGrpSpPr>
          <p:cNvPr id="1039" name="Google Shape;1039;p56"/>
          <p:cNvGrpSpPr/>
          <p:nvPr/>
        </p:nvGrpSpPr>
        <p:grpSpPr>
          <a:xfrm>
            <a:off x="-13961" y="-7597"/>
            <a:ext cx="3053015" cy="444853"/>
            <a:chOff x="2245748" y="4265672"/>
            <a:chExt cx="1451386" cy="722960"/>
          </a:xfrm>
        </p:grpSpPr>
        <p:sp>
          <p:nvSpPr>
            <p:cNvPr id="1040" name="Google Shape;1040;p56"/>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p:txBody>
        </p:sp>
        <p:sp>
          <p:nvSpPr>
            <p:cNvPr id="1041" name="Google Shape;1041;p56"/>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p:txBody>
        </p:sp>
      </p:grpSp>
      <p:sp>
        <p:nvSpPr>
          <p:cNvPr id="1042" name="Google Shape;1042;p56"/>
          <p:cNvSpPr/>
          <p:nvPr/>
        </p:nvSpPr>
        <p:spPr>
          <a:xfrm>
            <a:off x="392098" y="114659"/>
            <a:ext cx="2315591" cy="200343"/>
          </a:xfrm>
          <a:prstGeom prst="rect">
            <a:avLst/>
          </a:prstGeom>
          <a:noFill/>
          <a:ln>
            <a:noFill/>
          </a:ln>
        </p:spPr>
        <p:txBody>
          <a:bodyPr spcFirstLastPara="1" wrap="square" lIns="0" tIns="0" rIns="0" bIns="0" anchor="t" anchorCtr="0">
            <a:noAutofit/>
          </a:bodyPr>
          <a:lstStyle/>
          <a:p>
            <a:pPr lvl="0">
              <a:lnSpc>
                <a:spcPct val="120000"/>
              </a:lnSpc>
              <a:buSzPts val="1200"/>
            </a:pPr>
            <a:r>
              <a:rPr lang="fr-FR" sz="1200" b="1" dirty="0">
                <a:solidFill>
                  <a:schemeClr val="lt1"/>
                </a:solidFill>
                <a:latin typeface="Century Gothic"/>
                <a:ea typeface="Century Gothic"/>
                <a:cs typeface="Century Gothic"/>
                <a:sym typeface="Century Gothic"/>
              </a:rPr>
              <a:t>Choix Technologiques</a:t>
            </a:r>
          </a:p>
        </p:txBody>
      </p:sp>
      <p:sp>
        <p:nvSpPr>
          <p:cNvPr id="1043" name="Google Shape;1043;p56"/>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044" name="Google Shape;1044;p56"/>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a:solidFill>
                  <a:srgbClr val="000000"/>
                </a:solidFill>
                <a:latin typeface="Calibri"/>
                <a:ea typeface="Calibri"/>
                <a:cs typeface="Calibri"/>
                <a:sym typeface="Calibri"/>
              </a:rPr>
              <a:t>27</a:t>
            </a:r>
            <a:endParaRPr sz="1400" b="1" i="0" u="none" strike="noStrike" cap="none">
              <a:solidFill>
                <a:srgbClr val="000000"/>
              </a:solidFill>
              <a:latin typeface="Calibri"/>
              <a:ea typeface="Calibri"/>
              <a:cs typeface="Calibri"/>
              <a:sym typeface="Calibri"/>
            </a:endParaRPr>
          </a:p>
        </p:txBody>
      </p:sp>
      <p:sp>
        <p:nvSpPr>
          <p:cNvPr id="1045" name="Google Shape;1045;p56"/>
          <p:cNvSpPr txBox="1"/>
          <p:nvPr/>
        </p:nvSpPr>
        <p:spPr>
          <a:xfrm>
            <a:off x="22453" y="863462"/>
            <a:ext cx="4338014" cy="34621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Environnement de développement et de test</a:t>
            </a:r>
            <a:endParaRPr sz="1100" b="0" i="0" u="none" strike="noStrike" cap="none" dirty="0">
              <a:solidFill>
                <a:schemeClr val="accent2"/>
              </a:solidFill>
              <a:latin typeface="Arial"/>
              <a:ea typeface="Arial"/>
              <a:cs typeface="Arial"/>
              <a:sym typeface="Arial"/>
            </a:endParaRPr>
          </a:p>
        </p:txBody>
      </p:sp>
      <p:sp>
        <p:nvSpPr>
          <p:cNvPr id="1046" name="Google Shape;1046;p56"/>
          <p:cNvSpPr txBox="1"/>
          <p:nvPr/>
        </p:nvSpPr>
        <p:spPr>
          <a:xfrm>
            <a:off x="4619062" y="879200"/>
            <a:ext cx="1286121"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Frameworks</a:t>
            </a:r>
            <a:endParaRPr sz="1800" b="0" i="0" u="none" strike="noStrike" cap="none" dirty="0">
              <a:solidFill>
                <a:schemeClr val="accent2"/>
              </a:solidFill>
              <a:latin typeface="Calibri"/>
              <a:ea typeface="Calibri"/>
              <a:cs typeface="Calibri"/>
              <a:sym typeface="Calibri"/>
            </a:endParaRPr>
          </a:p>
        </p:txBody>
      </p:sp>
      <p:pic>
        <p:nvPicPr>
          <p:cNvPr id="1047" name="Google Shape;1047;p56"/>
          <p:cNvPicPr preferRelativeResize="0"/>
          <p:nvPr/>
        </p:nvPicPr>
        <p:blipFill rotWithShape="1">
          <a:blip r:embed="rId3">
            <a:alphaModFix/>
          </a:blip>
          <a:srcRect/>
          <a:stretch/>
        </p:blipFill>
        <p:spPr>
          <a:xfrm>
            <a:off x="2940116" y="1406375"/>
            <a:ext cx="841297" cy="851767"/>
          </a:xfrm>
          <a:prstGeom prst="rect">
            <a:avLst/>
          </a:prstGeom>
          <a:noFill/>
          <a:ln>
            <a:noFill/>
          </a:ln>
        </p:spPr>
      </p:pic>
      <p:sp>
        <p:nvSpPr>
          <p:cNvPr id="1048" name="Google Shape;1048;p56"/>
          <p:cNvSpPr txBox="1"/>
          <p:nvPr/>
        </p:nvSpPr>
        <p:spPr>
          <a:xfrm>
            <a:off x="393853" y="2627932"/>
            <a:ext cx="6019886" cy="900216"/>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Outils de déploiement</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 et Outils d’intégration continu</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None/>
            </a:pPr>
            <a:r>
              <a:rPr lang="fr" sz="1800" b="0" i="0" u="none" strike="noStrike" cap="none" dirty="0">
                <a:solidFill>
                  <a:srgbClr val="002060"/>
                </a:solidFill>
                <a:latin typeface="Calibri"/>
                <a:ea typeface="Calibri"/>
                <a:cs typeface="Calibri"/>
                <a:sym typeface="Calibri"/>
              </a:rPr>
              <a:t> </a:t>
            </a:r>
            <a:endParaRPr sz="1800" b="0" i="0" u="none" strike="noStrike" cap="none" dirty="0">
              <a:solidFill>
                <a:srgbClr val="002060"/>
              </a:solidFill>
              <a:latin typeface="Calibri"/>
              <a:ea typeface="Calibri"/>
              <a:cs typeface="Calibri"/>
              <a:sym typeface="Calibri"/>
            </a:endParaRPr>
          </a:p>
        </p:txBody>
      </p:sp>
      <p:sp>
        <p:nvSpPr>
          <p:cNvPr id="1049" name="Google Shape;1049;p56"/>
          <p:cNvSpPr txBox="1"/>
          <p:nvPr/>
        </p:nvSpPr>
        <p:spPr>
          <a:xfrm>
            <a:off x="4573534" y="2054059"/>
            <a:ext cx="3684230" cy="62324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Outils de gestion de base de données </a:t>
            </a:r>
            <a:endParaRPr sz="11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2060"/>
              </a:solidFill>
              <a:latin typeface="Calibri"/>
              <a:ea typeface="Calibri"/>
              <a:cs typeface="Calibri"/>
              <a:sym typeface="Calibri"/>
            </a:endParaRPr>
          </a:p>
        </p:txBody>
      </p:sp>
      <p:sp>
        <p:nvSpPr>
          <p:cNvPr id="1050" name="Google Shape;1050;p56"/>
          <p:cNvSpPr/>
          <p:nvPr/>
        </p:nvSpPr>
        <p:spPr>
          <a:xfrm>
            <a:off x="3159696" y="330352"/>
            <a:ext cx="2907287"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fr" sz="2100" b="0" i="0" u="none" strike="noStrike" cap="none">
                <a:solidFill>
                  <a:srgbClr val="4472C4"/>
                </a:solidFill>
                <a:latin typeface="Century Gothic"/>
                <a:ea typeface="Century Gothic"/>
                <a:cs typeface="Century Gothic"/>
                <a:sym typeface="Century Gothic"/>
              </a:rPr>
              <a:t>Technologies utilisées</a:t>
            </a:r>
            <a:endParaRPr sz="1100" b="0" i="0" u="none" strike="noStrike" cap="none">
              <a:solidFill>
                <a:srgbClr val="000000"/>
              </a:solidFill>
              <a:latin typeface="Arial"/>
              <a:ea typeface="Arial"/>
              <a:cs typeface="Arial"/>
              <a:sym typeface="Arial"/>
            </a:endParaRPr>
          </a:p>
        </p:txBody>
      </p:sp>
      <p:pic>
        <p:nvPicPr>
          <p:cNvPr id="1051" name="Google Shape;1051;p56" descr="RÃ©sultat de recherche d'images pour &quot;visual studio code&quot;"/>
          <p:cNvPicPr preferRelativeResize="0"/>
          <p:nvPr/>
        </p:nvPicPr>
        <p:blipFill rotWithShape="1">
          <a:blip r:embed="rId4">
            <a:alphaModFix/>
          </a:blip>
          <a:srcRect/>
          <a:stretch/>
        </p:blipFill>
        <p:spPr>
          <a:xfrm>
            <a:off x="320691" y="1312201"/>
            <a:ext cx="841298" cy="753891"/>
          </a:xfrm>
          <a:prstGeom prst="rect">
            <a:avLst/>
          </a:prstGeom>
          <a:noFill/>
          <a:ln>
            <a:noFill/>
          </a:ln>
        </p:spPr>
      </p:pic>
      <p:cxnSp>
        <p:nvCxnSpPr>
          <p:cNvPr id="1052" name="Google Shape;1052;p56"/>
          <p:cNvCxnSpPr/>
          <p:nvPr/>
        </p:nvCxnSpPr>
        <p:spPr>
          <a:xfrm>
            <a:off x="4446665" y="1036586"/>
            <a:ext cx="0" cy="4098380"/>
          </a:xfrm>
          <a:prstGeom prst="straightConnector1">
            <a:avLst/>
          </a:prstGeom>
          <a:noFill/>
          <a:ln w="9525" cap="flat" cmpd="sng">
            <a:solidFill>
              <a:schemeClr val="accent1"/>
            </a:solidFill>
            <a:prstDash val="dash"/>
            <a:round/>
            <a:headEnd type="none" w="sm" len="sm"/>
            <a:tailEnd type="none" w="sm" len="sm"/>
          </a:ln>
        </p:spPr>
      </p:cxnSp>
      <p:sp>
        <p:nvSpPr>
          <p:cNvPr id="1053" name="Google Shape;1053;p56"/>
          <p:cNvSpPr/>
          <p:nvPr/>
        </p:nvSpPr>
        <p:spPr>
          <a:xfrm>
            <a:off x="8499478"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fr" sz="2100" b="1" i="0" u="none" strike="noStrike" cap="none" dirty="0">
                <a:solidFill>
                  <a:srgbClr val="FFFFFF"/>
                </a:solidFill>
                <a:latin typeface="Calibri"/>
                <a:ea typeface="Calibri"/>
                <a:cs typeface="Calibri"/>
                <a:sym typeface="Calibri"/>
              </a:rPr>
              <a:t>22</a:t>
            </a:r>
            <a:endParaRPr sz="2100" b="1"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None/>
            </a:pPr>
            <a:endParaRPr sz="2100" b="1" i="0" u="none" strike="noStrike" cap="none" dirty="0">
              <a:solidFill>
                <a:srgbClr val="000000"/>
              </a:solidFill>
              <a:latin typeface="Calibri"/>
              <a:ea typeface="Calibri"/>
              <a:cs typeface="Calibri"/>
              <a:sym typeface="Calibri"/>
            </a:endParaRPr>
          </a:p>
        </p:txBody>
      </p:sp>
      <p:pic>
        <p:nvPicPr>
          <p:cNvPr id="1054" name="Google Shape;1054;p56" descr="RÃ©sultat de recherche d'images pour &quot;angular logo&quot;"/>
          <p:cNvPicPr preferRelativeResize="0"/>
          <p:nvPr/>
        </p:nvPicPr>
        <p:blipFill rotWithShape="1">
          <a:blip r:embed="rId5">
            <a:alphaModFix/>
          </a:blip>
          <a:srcRect/>
          <a:stretch/>
        </p:blipFill>
        <p:spPr>
          <a:xfrm>
            <a:off x="5383722" y="1346973"/>
            <a:ext cx="1536987" cy="768494"/>
          </a:xfrm>
          <a:prstGeom prst="rect">
            <a:avLst/>
          </a:prstGeom>
          <a:noFill/>
          <a:ln>
            <a:noFill/>
          </a:ln>
        </p:spPr>
      </p:pic>
      <p:pic>
        <p:nvPicPr>
          <p:cNvPr id="1055" name="Google Shape;1055;p56"/>
          <p:cNvPicPr preferRelativeResize="0"/>
          <p:nvPr/>
        </p:nvPicPr>
        <p:blipFill rotWithShape="1">
          <a:blip r:embed="rId6">
            <a:alphaModFix/>
          </a:blip>
          <a:srcRect/>
          <a:stretch/>
        </p:blipFill>
        <p:spPr>
          <a:xfrm>
            <a:off x="1620038" y="1337180"/>
            <a:ext cx="803671" cy="803671"/>
          </a:xfrm>
          <a:prstGeom prst="rect">
            <a:avLst/>
          </a:prstGeom>
          <a:noFill/>
          <a:ln>
            <a:noFill/>
          </a:ln>
        </p:spPr>
      </p:pic>
      <p:pic>
        <p:nvPicPr>
          <p:cNvPr id="1056" name="Google Shape;1056;p56" descr="Fichier:MySQL.svg — Wikipédia"/>
          <p:cNvPicPr preferRelativeResize="0"/>
          <p:nvPr/>
        </p:nvPicPr>
        <p:blipFill rotWithShape="1">
          <a:blip r:embed="rId7">
            <a:alphaModFix/>
          </a:blip>
          <a:srcRect/>
          <a:stretch/>
        </p:blipFill>
        <p:spPr>
          <a:xfrm>
            <a:off x="5588668" y="2446258"/>
            <a:ext cx="1650139" cy="752587"/>
          </a:xfrm>
          <a:prstGeom prst="rect">
            <a:avLst/>
          </a:prstGeom>
          <a:noFill/>
          <a:ln>
            <a:noFill/>
          </a:ln>
        </p:spPr>
      </p:pic>
      <p:pic>
        <p:nvPicPr>
          <p:cNvPr id="1057" name="Google Shape;1057;p56" descr="Gitlab Runner | Yunohost Documentation"/>
          <p:cNvPicPr preferRelativeResize="0"/>
          <p:nvPr/>
        </p:nvPicPr>
        <p:blipFill rotWithShape="1">
          <a:blip r:embed="rId8">
            <a:alphaModFix/>
          </a:blip>
          <a:srcRect/>
          <a:stretch/>
        </p:blipFill>
        <p:spPr>
          <a:xfrm>
            <a:off x="1690811" y="3559073"/>
            <a:ext cx="1203440" cy="1203440"/>
          </a:xfrm>
          <a:prstGeom prst="rect">
            <a:avLst/>
          </a:prstGeom>
          <a:noFill/>
          <a:ln>
            <a:noFill/>
          </a:ln>
        </p:spPr>
      </p:pic>
      <p:pic>
        <p:nvPicPr>
          <p:cNvPr id="1058" name="Google Shape;1058;p56" descr="How to manage secrets in GitLab CI - SecretHub"/>
          <p:cNvPicPr preferRelativeResize="0"/>
          <p:nvPr/>
        </p:nvPicPr>
        <p:blipFill rotWithShape="1">
          <a:blip r:embed="rId9">
            <a:alphaModFix/>
          </a:blip>
          <a:srcRect/>
          <a:stretch/>
        </p:blipFill>
        <p:spPr>
          <a:xfrm>
            <a:off x="527278" y="3530638"/>
            <a:ext cx="867161" cy="969179"/>
          </a:xfrm>
          <a:prstGeom prst="rect">
            <a:avLst/>
          </a:prstGeom>
          <a:noFill/>
          <a:ln>
            <a:noFill/>
          </a:ln>
        </p:spPr>
      </p:pic>
      <p:pic>
        <p:nvPicPr>
          <p:cNvPr id="1059" name="Google Shape;1059;p56"/>
          <p:cNvPicPr preferRelativeResize="0"/>
          <p:nvPr/>
        </p:nvPicPr>
        <p:blipFill rotWithShape="1">
          <a:blip r:embed="rId10">
            <a:alphaModFix/>
          </a:blip>
          <a:srcRect/>
          <a:stretch/>
        </p:blipFill>
        <p:spPr>
          <a:xfrm>
            <a:off x="3039054" y="3548159"/>
            <a:ext cx="1321412" cy="1083658"/>
          </a:xfrm>
          <a:prstGeom prst="rect">
            <a:avLst/>
          </a:prstGeom>
          <a:noFill/>
          <a:ln>
            <a:noFill/>
          </a:ln>
        </p:spPr>
      </p:pic>
      <p:sp>
        <p:nvSpPr>
          <p:cNvPr id="1060" name="Google Shape;1060;p56"/>
          <p:cNvSpPr txBox="1"/>
          <p:nvPr/>
        </p:nvSpPr>
        <p:spPr>
          <a:xfrm>
            <a:off x="4541450" y="3433706"/>
            <a:ext cx="3684300" cy="623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Outils de </a:t>
            </a:r>
            <a:r>
              <a:rPr lang="fr" sz="1800" dirty="0">
                <a:solidFill>
                  <a:schemeClr val="accent2"/>
                </a:solidFill>
                <a:latin typeface="Calibri"/>
                <a:ea typeface="Calibri"/>
                <a:cs typeface="Calibri"/>
                <a:sym typeface="Calibri"/>
              </a:rPr>
              <a:t>conteneurisation</a:t>
            </a:r>
            <a:endParaRPr sz="11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2060"/>
              </a:solidFill>
              <a:latin typeface="Calibri"/>
              <a:ea typeface="Calibri"/>
              <a:cs typeface="Calibri"/>
              <a:sym typeface="Calibri"/>
            </a:endParaRPr>
          </a:p>
        </p:txBody>
      </p:sp>
      <p:pic>
        <p:nvPicPr>
          <p:cNvPr id="1061" name="Google Shape;1061;p56" descr="Docker pattern : conteneur de build - Publicis Sapient Engineering -  Engineering Done Right"/>
          <p:cNvPicPr preferRelativeResize="0"/>
          <p:nvPr/>
        </p:nvPicPr>
        <p:blipFill rotWithShape="1">
          <a:blip r:embed="rId11">
            <a:alphaModFix/>
          </a:blip>
          <a:srcRect/>
          <a:stretch/>
        </p:blipFill>
        <p:spPr>
          <a:xfrm>
            <a:off x="4386556" y="3647748"/>
            <a:ext cx="1853444" cy="1367618"/>
          </a:xfrm>
          <a:prstGeom prst="rect">
            <a:avLst/>
          </a:prstGeom>
          <a:noFill/>
          <a:ln>
            <a:noFill/>
          </a:ln>
        </p:spPr>
      </p:pic>
      <p:pic>
        <p:nvPicPr>
          <p:cNvPr id="26" name="Image 25">
            <a:extLst>
              <a:ext uri="{FF2B5EF4-FFF2-40B4-BE49-F238E27FC236}">
                <a16:creationId xmlns:a16="http://schemas.microsoft.com/office/drawing/2014/main" id="{CEB65C02-05CC-4E46-A281-24BEF99024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800" y="4467693"/>
            <a:ext cx="1814777" cy="502682"/>
          </a:xfrm>
          <a:prstGeom prst="rect">
            <a:avLst/>
          </a:prstGeom>
        </p:spPr>
      </p:pic>
      <p:sp>
        <p:nvSpPr>
          <p:cNvPr id="27" name="Google Shape;1046;p56">
            <a:extLst>
              <a:ext uri="{FF2B5EF4-FFF2-40B4-BE49-F238E27FC236}">
                <a16:creationId xmlns:a16="http://schemas.microsoft.com/office/drawing/2014/main" id="{BF2FCFEB-7E33-42B0-AEEE-50056CA3B39D}"/>
              </a:ext>
            </a:extLst>
          </p:cNvPr>
          <p:cNvSpPr txBox="1"/>
          <p:nvPr/>
        </p:nvSpPr>
        <p:spPr>
          <a:xfrm>
            <a:off x="6649864" y="3921061"/>
            <a:ext cx="2162955" cy="62321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0" i="0" u="none" strike="noStrike" cap="none" dirty="0">
                <a:solidFill>
                  <a:schemeClr val="accent2"/>
                </a:solidFill>
                <a:latin typeface="Calibri"/>
                <a:ea typeface="Calibri"/>
                <a:cs typeface="Calibri"/>
                <a:sym typeface="Calibri"/>
              </a:rPr>
              <a:t>Outils de test de la qualité de code</a:t>
            </a:r>
            <a:endParaRPr sz="1800" b="0" i="0" u="none" strike="noStrike" cap="none" dirty="0">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fade">
                                      <p:cBhvr>
                                        <p:cTn id="7" dur="500"/>
                                        <p:tgtEl>
                                          <p:spTgt spid="10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fade">
                                      <p:cBhvr>
                                        <p:cTn id="12" dur="500"/>
                                        <p:tgtEl>
                                          <p:spTgt spid="1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5"/>
                                        </p:tgtEl>
                                        <p:attrNameLst>
                                          <p:attrName>style.visibility</p:attrName>
                                        </p:attrNameLst>
                                      </p:cBhvr>
                                      <p:to>
                                        <p:strVal val="visible"/>
                                      </p:to>
                                    </p:set>
                                    <p:animEffect transition="in" filter="fade">
                                      <p:cBhvr>
                                        <p:cTn id="17" dur="500"/>
                                        <p:tgtEl>
                                          <p:spTgt spid="105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46"/>
                                        </p:tgtEl>
                                        <p:attrNameLst>
                                          <p:attrName>style.visibility</p:attrName>
                                        </p:attrNameLst>
                                      </p:cBhvr>
                                      <p:to>
                                        <p:strVal val="visible"/>
                                      </p:to>
                                    </p:set>
                                    <p:animEffect transition="in" filter="fade">
                                      <p:cBhvr>
                                        <p:cTn id="26" dur="500"/>
                                        <p:tgtEl>
                                          <p:spTgt spid="104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54"/>
                                        </p:tgtEl>
                                        <p:attrNameLst>
                                          <p:attrName>style.visibility</p:attrName>
                                        </p:attrNameLst>
                                      </p:cBhvr>
                                      <p:to>
                                        <p:strVal val="visible"/>
                                      </p:to>
                                    </p:set>
                                    <p:animEffect transition="in" filter="fade">
                                      <p:cBhvr>
                                        <p:cTn id="31" dur="500"/>
                                        <p:tgtEl>
                                          <p:spTgt spid="10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48"/>
                                        </p:tgtEl>
                                        <p:attrNameLst>
                                          <p:attrName>style.visibility</p:attrName>
                                        </p:attrNameLst>
                                      </p:cBhvr>
                                      <p:to>
                                        <p:strVal val="visible"/>
                                      </p:to>
                                    </p:set>
                                    <p:animEffect transition="in" filter="fade">
                                      <p:cBhvr>
                                        <p:cTn id="36" dur="500"/>
                                        <p:tgtEl>
                                          <p:spTgt spid="10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58"/>
                                        </p:tgtEl>
                                        <p:attrNameLst>
                                          <p:attrName>style.visibility</p:attrName>
                                        </p:attrNameLst>
                                      </p:cBhvr>
                                      <p:to>
                                        <p:strVal val="visible"/>
                                      </p:to>
                                    </p:set>
                                    <p:animEffect transition="in" filter="fade">
                                      <p:cBhvr>
                                        <p:cTn id="41" dur="500"/>
                                        <p:tgtEl>
                                          <p:spTgt spid="105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57"/>
                                        </p:tgtEl>
                                        <p:attrNameLst>
                                          <p:attrName>style.visibility</p:attrName>
                                        </p:attrNameLst>
                                      </p:cBhvr>
                                      <p:to>
                                        <p:strVal val="visible"/>
                                      </p:to>
                                    </p:set>
                                    <p:animEffect transition="in" filter="fade">
                                      <p:cBhvr>
                                        <p:cTn id="46" dur="500"/>
                                        <p:tgtEl>
                                          <p:spTgt spid="105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59"/>
                                        </p:tgtEl>
                                        <p:attrNameLst>
                                          <p:attrName>style.visibility</p:attrName>
                                        </p:attrNameLst>
                                      </p:cBhvr>
                                      <p:to>
                                        <p:strVal val="visible"/>
                                      </p:to>
                                    </p:set>
                                    <p:animEffect transition="in" filter="fade">
                                      <p:cBhvr>
                                        <p:cTn id="51" dur="500"/>
                                        <p:tgtEl>
                                          <p:spTgt spid="105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49"/>
                                        </p:tgtEl>
                                        <p:attrNameLst>
                                          <p:attrName>style.visibility</p:attrName>
                                        </p:attrNameLst>
                                      </p:cBhvr>
                                      <p:to>
                                        <p:strVal val="visible"/>
                                      </p:to>
                                    </p:set>
                                    <p:animEffect transition="in" filter="fade">
                                      <p:cBhvr>
                                        <p:cTn id="56" dur="500"/>
                                        <p:tgtEl>
                                          <p:spTgt spid="10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56"/>
                                        </p:tgtEl>
                                        <p:attrNameLst>
                                          <p:attrName>style.visibility</p:attrName>
                                        </p:attrNameLst>
                                      </p:cBhvr>
                                      <p:to>
                                        <p:strVal val="visible"/>
                                      </p:to>
                                    </p:set>
                                    <p:animEffect transition="in" filter="fade">
                                      <p:cBhvr>
                                        <p:cTn id="61" dur="500"/>
                                        <p:tgtEl>
                                          <p:spTgt spid="105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60"/>
                                        </p:tgtEl>
                                        <p:attrNameLst>
                                          <p:attrName>style.visibility</p:attrName>
                                        </p:attrNameLst>
                                      </p:cBhvr>
                                      <p:to>
                                        <p:strVal val="visible"/>
                                      </p:to>
                                    </p:set>
                                    <p:animEffect transition="in" filter="fade">
                                      <p:cBhvr>
                                        <p:cTn id="66" dur="500"/>
                                        <p:tgtEl>
                                          <p:spTgt spid="106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61"/>
                                        </p:tgtEl>
                                        <p:attrNameLst>
                                          <p:attrName>style.visibility</p:attrName>
                                        </p:attrNameLst>
                                      </p:cBhvr>
                                      <p:to>
                                        <p:strVal val="visible"/>
                                      </p:to>
                                    </p:set>
                                    <p:animEffect transition="in" filter="fade">
                                      <p:cBhvr>
                                        <p:cTn id="71" dur="500"/>
                                        <p:tgtEl>
                                          <p:spTgt spid="1061"/>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cxnSp>
        <p:nvCxnSpPr>
          <p:cNvPr id="1067" name="Google Shape;1067;p57"/>
          <p:cNvCxnSpPr/>
          <p:nvPr/>
        </p:nvCxnSpPr>
        <p:spPr>
          <a:xfrm flipH="1">
            <a:off x="6191269" y="4619340"/>
            <a:ext cx="1468782" cy="17710"/>
          </a:xfrm>
          <a:prstGeom prst="straightConnector1">
            <a:avLst/>
          </a:prstGeom>
          <a:noFill/>
          <a:ln w="19050" cap="flat" cmpd="sng">
            <a:solidFill>
              <a:schemeClr val="accent5"/>
            </a:solidFill>
            <a:prstDash val="solid"/>
            <a:miter lim="800000"/>
            <a:headEnd type="none" w="sm" len="sm"/>
            <a:tailEnd type="triangle" w="med" len="med"/>
          </a:ln>
        </p:spPr>
      </p:cxnSp>
      <p:cxnSp>
        <p:nvCxnSpPr>
          <p:cNvPr id="1068" name="Google Shape;1068;p57"/>
          <p:cNvCxnSpPr/>
          <p:nvPr/>
        </p:nvCxnSpPr>
        <p:spPr>
          <a:xfrm flipH="1">
            <a:off x="2821802" y="4619862"/>
            <a:ext cx="1991793" cy="8333"/>
          </a:xfrm>
          <a:prstGeom prst="straightConnector1">
            <a:avLst/>
          </a:prstGeom>
          <a:noFill/>
          <a:ln w="19050" cap="flat" cmpd="sng">
            <a:solidFill>
              <a:schemeClr val="accent5"/>
            </a:solidFill>
            <a:prstDash val="solid"/>
            <a:miter lim="800000"/>
            <a:headEnd type="none" w="sm" len="sm"/>
            <a:tailEnd type="triangle" w="med" len="med"/>
          </a:ln>
        </p:spPr>
      </p:cxnSp>
      <p:pic>
        <p:nvPicPr>
          <p:cNvPr id="1069" name="Google Shape;1069;p57"/>
          <p:cNvPicPr preferRelativeResize="0"/>
          <p:nvPr/>
        </p:nvPicPr>
        <p:blipFill rotWithShape="1">
          <a:blip r:embed="rId3">
            <a:alphaModFix/>
          </a:blip>
          <a:srcRect/>
          <a:stretch/>
        </p:blipFill>
        <p:spPr>
          <a:xfrm>
            <a:off x="7984604" y="1801073"/>
            <a:ext cx="599358" cy="614531"/>
          </a:xfrm>
          <a:prstGeom prst="rect">
            <a:avLst/>
          </a:prstGeom>
          <a:noFill/>
          <a:ln>
            <a:noFill/>
          </a:ln>
        </p:spPr>
      </p:pic>
      <p:cxnSp>
        <p:nvCxnSpPr>
          <p:cNvPr id="1070" name="Google Shape;1070;p57"/>
          <p:cNvCxnSpPr/>
          <p:nvPr/>
        </p:nvCxnSpPr>
        <p:spPr>
          <a:xfrm>
            <a:off x="6364001" y="2031046"/>
            <a:ext cx="1166978" cy="0"/>
          </a:xfrm>
          <a:prstGeom prst="straightConnector1">
            <a:avLst/>
          </a:prstGeom>
          <a:noFill/>
          <a:ln w="19050" cap="flat" cmpd="sng">
            <a:solidFill>
              <a:schemeClr val="accent5"/>
            </a:solidFill>
            <a:prstDash val="solid"/>
            <a:miter lim="800000"/>
            <a:headEnd type="none" w="sm" len="sm"/>
            <a:tailEnd type="triangle" w="med" len="med"/>
          </a:ln>
        </p:spPr>
      </p:cxnSp>
      <p:cxnSp>
        <p:nvCxnSpPr>
          <p:cNvPr id="1071" name="Google Shape;1071;p57"/>
          <p:cNvCxnSpPr/>
          <p:nvPr/>
        </p:nvCxnSpPr>
        <p:spPr>
          <a:xfrm rot="10800000">
            <a:off x="8336999" y="2790743"/>
            <a:ext cx="0" cy="1172955"/>
          </a:xfrm>
          <a:prstGeom prst="straightConnector1">
            <a:avLst/>
          </a:prstGeom>
          <a:noFill/>
          <a:ln w="19050" cap="flat" cmpd="sng">
            <a:solidFill>
              <a:schemeClr val="accent5"/>
            </a:solidFill>
            <a:prstDash val="solid"/>
            <a:miter lim="800000"/>
            <a:headEnd type="none" w="sm" len="sm"/>
            <a:tailEnd type="triangle" w="med" len="med"/>
          </a:ln>
        </p:spPr>
      </p:cxnSp>
      <p:pic>
        <p:nvPicPr>
          <p:cNvPr id="1072" name="Google Shape;1072;p57"/>
          <p:cNvPicPr preferRelativeResize="0"/>
          <p:nvPr/>
        </p:nvPicPr>
        <p:blipFill rotWithShape="1">
          <a:blip r:embed="rId4">
            <a:alphaModFix/>
          </a:blip>
          <a:srcRect/>
          <a:stretch/>
        </p:blipFill>
        <p:spPr>
          <a:xfrm>
            <a:off x="3329833" y="1764262"/>
            <a:ext cx="534541" cy="442774"/>
          </a:xfrm>
          <a:prstGeom prst="rect">
            <a:avLst/>
          </a:prstGeom>
          <a:noFill/>
          <a:ln>
            <a:noFill/>
          </a:ln>
        </p:spPr>
      </p:pic>
      <p:pic>
        <p:nvPicPr>
          <p:cNvPr id="1073" name="Google Shape;1073;p57"/>
          <p:cNvPicPr preferRelativeResize="0"/>
          <p:nvPr/>
        </p:nvPicPr>
        <p:blipFill rotWithShape="1">
          <a:blip r:embed="rId5">
            <a:alphaModFix/>
          </a:blip>
          <a:srcRect/>
          <a:stretch/>
        </p:blipFill>
        <p:spPr>
          <a:xfrm>
            <a:off x="3431814" y="1849437"/>
            <a:ext cx="297656" cy="291703"/>
          </a:xfrm>
          <a:prstGeom prst="rect">
            <a:avLst/>
          </a:prstGeom>
          <a:noFill/>
          <a:ln>
            <a:noFill/>
          </a:ln>
        </p:spPr>
      </p:pic>
      <p:pic>
        <p:nvPicPr>
          <p:cNvPr id="1074" name="Google Shape;1074;p57"/>
          <p:cNvPicPr preferRelativeResize="0"/>
          <p:nvPr/>
        </p:nvPicPr>
        <p:blipFill rotWithShape="1">
          <a:blip r:embed="rId6">
            <a:alphaModFix/>
          </a:blip>
          <a:srcRect/>
          <a:stretch/>
        </p:blipFill>
        <p:spPr>
          <a:xfrm>
            <a:off x="2206512" y="4224704"/>
            <a:ext cx="526644" cy="525458"/>
          </a:xfrm>
          <a:prstGeom prst="rect">
            <a:avLst/>
          </a:prstGeom>
          <a:noFill/>
          <a:ln>
            <a:noFill/>
          </a:ln>
        </p:spPr>
      </p:pic>
      <p:sp>
        <p:nvSpPr>
          <p:cNvPr id="1075" name="Google Shape;1075;p57"/>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076" name="Google Shape;1076;p57"/>
          <p:cNvGrpSpPr/>
          <p:nvPr/>
        </p:nvGrpSpPr>
        <p:grpSpPr>
          <a:xfrm>
            <a:off x="-13961" y="-7597"/>
            <a:ext cx="3053015" cy="444853"/>
            <a:chOff x="2245748" y="4265672"/>
            <a:chExt cx="1451386" cy="722960"/>
          </a:xfrm>
        </p:grpSpPr>
        <p:sp>
          <p:nvSpPr>
            <p:cNvPr id="1077" name="Google Shape;1077;p57"/>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078" name="Google Shape;1078;p57"/>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079" name="Google Shape;1079;p57"/>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0" i="0" u="none" strike="noStrike" cap="none">
                <a:solidFill>
                  <a:schemeClr val="lt1"/>
                </a:solidFill>
                <a:latin typeface="Century Gothic"/>
                <a:ea typeface="Century Gothic"/>
                <a:cs typeface="Century Gothic"/>
                <a:sym typeface="Century Gothic"/>
              </a:rPr>
              <a:t>Réalisation</a:t>
            </a:r>
            <a:endParaRPr sz="1200" b="0" i="0" u="none" strike="noStrike" cap="none">
              <a:solidFill>
                <a:schemeClr val="lt1"/>
              </a:solidFill>
              <a:latin typeface="Century Gothic"/>
              <a:ea typeface="Century Gothic"/>
              <a:cs typeface="Century Gothic"/>
              <a:sym typeface="Century Gothic"/>
            </a:endParaRPr>
          </a:p>
        </p:txBody>
      </p:sp>
      <p:sp>
        <p:nvSpPr>
          <p:cNvPr id="1080" name="Google Shape;1080;p57"/>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081" name="Google Shape;1081;p57"/>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082" name="Google Shape;1082;p57"/>
          <p:cNvSpPr/>
          <p:nvPr/>
        </p:nvSpPr>
        <p:spPr>
          <a:xfrm>
            <a:off x="3108471" y="269041"/>
            <a:ext cx="2765421"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Platform CI/CD</a:t>
            </a:r>
            <a:endParaRPr sz="2100" b="0" i="0" u="none" strike="noStrike" cap="none">
              <a:solidFill>
                <a:schemeClr val="accent1"/>
              </a:solidFill>
              <a:latin typeface="Century Gothic"/>
              <a:ea typeface="Century Gothic"/>
              <a:cs typeface="Century Gothic"/>
              <a:sym typeface="Century Gothic"/>
            </a:endParaRPr>
          </a:p>
        </p:txBody>
      </p:sp>
      <p:grpSp>
        <p:nvGrpSpPr>
          <p:cNvPr id="1083" name="Google Shape;1083;p57"/>
          <p:cNvGrpSpPr/>
          <p:nvPr/>
        </p:nvGrpSpPr>
        <p:grpSpPr>
          <a:xfrm>
            <a:off x="392099" y="1634734"/>
            <a:ext cx="639315" cy="655050"/>
            <a:chOff x="6611938" y="2187575"/>
            <a:chExt cx="852420" cy="873400"/>
          </a:xfrm>
        </p:grpSpPr>
        <p:sp>
          <p:nvSpPr>
            <p:cNvPr id="1084" name="Google Shape;1084;p57"/>
            <p:cNvSpPr txBox="1"/>
            <p:nvPr/>
          </p:nvSpPr>
          <p:spPr>
            <a:xfrm>
              <a:off x="6611938" y="2792278"/>
              <a:ext cx="852420" cy="268697"/>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fr" sz="800" b="0" i="0" u="none" strike="noStrike" cap="none">
                  <a:solidFill>
                    <a:schemeClr val="accent1"/>
                  </a:solidFill>
                  <a:latin typeface="Arial"/>
                  <a:ea typeface="Arial"/>
                  <a:cs typeface="Arial"/>
                  <a:sym typeface="Arial"/>
                </a:rPr>
                <a:t>PROJECT</a:t>
              </a:r>
              <a:endParaRPr sz="1100" b="0" i="0" u="none" strike="noStrike" cap="none">
                <a:solidFill>
                  <a:srgbClr val="000000"/>
                </a:solidFill>
                <a:latin typeface="Arial"/>
                <a:ea typeface="Arial"/>
                <a:cs typeface="Arial"/>
                <a:sym typeface="Arial"/>
              </a:endParaRPr>
            </a:p>
          </p:txBody>
        </p:sp>
        <p:pic>
          <p:nvPicPr>
            <p:cNvPr id="1085" name="Google Shape;1085;p57"/>
            <p:cNvPicPr preferRelativeResize="0"/>
            <p:nvPr/>
          </p:nvPicPr>
          <p:blipFill rotWithShape="1">
            <a:blip r:embed="rId7">
              <a:alphaModFix/>
            </a:blip>
            <a:srcRect/>
            <a:stretch/>
          </p:blipFill>
          <p:spPr>
            <a:xfrm>
              <a:off x="6802438" y="2187575"/>
              <a:ext cx="533400" cy="658813"/>
            </a:xfrm>
            <a:prstGeom prst="rect">
              <a:avLst/>
            </a:prstGeom>
            <a:noFill/>
            <a:ln>
              <a:noFill/>
            </a:ln>
          </p:spPr>
        </p:pic>
      </p:grpSp>
      <p:pic>
        <p:nvPicPr>
          <p:cNvPr id="1086" name="Google Shape;1086;p57"/>
          <p:cNvPicPr preferRelativeResize="0"/>
          <p:nvPr/>
        </p:nvPicPr>
        <p:blipFill rotWithShape="1">
          <a:blip r:embed="rId5">
            <a:alphaModFix/>
          </a:blip>
          <a:srcRect/>
          <a:stretch/>
        </p:blipFill>
        <p:spPr>
          <a:xfrm>
            <a:off x="1767007" y="1735937"/>
            <a:ext cx="297656" cy="291703"/>
          </a:xfrm>
          <a:prstGeom prst="rect">
            <a:avLst/>
          </a:prstGeom>
          <a:noFill/>
          <a:ln>
            <a:noFill/>
          </a:ln>
        </p:spPr>
      </p:pic>
      <p:sp>
        <p:nvSpPr>
          <p:cNvPr id="1087" name="Google Shape;1087;p57"/>
          <p:cNvSpPr txBox="1"/>
          <p:nvPr/>
        </p:nvSpPr>
        <p:spPr>
          <a:xfrm>
            <a:off x="1156240" y="3749179"/>
            <a:ext cx="2238340"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rgbClr val="AEABAB"/>
                </a:solidFill>
                <a:latin typeface="Calibri"/>
                <a:ea typeface="Calibri"/>
                <a:cs typeface="Calibri"/>
                <a:sym typeface="Calibri"/>
              </a:rPr>
              <a:t>http://Ip_addressport</a:t>
            </a:r>
            <a:endParaRPr sz="1100" b="0" i="0" u="none" strike="noStrike" cap="none">
              <a:solidFill>
                <a:srgbClr val="000000"/>
              </a:solidFill>
              <a:latin typeface="Arial"/>
              <a:ea typeface="Arial"/>
              <a:cs typeface="Arial"/>
              <a:sym typeface="Arial"/>
            </a:endParaRPr>
          </a:p>
        </p:txBody>
      </p:sp>
      <p:cxnSp>
        <p:nvCxnSpPr>
          <p:cNvPr id="1088" name="Google Shape;1088;p57"/>
          <p:cNvCxnSpPr/>
          <p:nvPr/>
        </p:nvCxnSpPr>
        <p:spPr>
          <a:xfrm>
            <a:off x="859716" y="1958758"/>
            <a:ext cx="619460" cy="0"/>
          </a:xfrm>
          <a:prstGeom prst="straightConnector1">
            <a:avLst/>
          </a:prstGeom>
          <a:noFill/>
          <a:ln w="19050" cap="flat" cmpd="sng">
            <a:solidFill>
              <a:schemeClr val="accent5"/>
            </a:solidFill>
            <a:prstDash val="solid"/>
            <a:miter lim="800000"/>
            <a:headEnd type="none" w="sm" len="sm"/>
            <a:tailEnd type="triangle" w="med" len="med"/>
          </a:ln>
        </p:spPr>
      </p:cxnSp>
      <p:cxnSp>
        <p:nvCxnSpPr>
          <p:cNvPr id="1089" name="Google Shape;1089;p57"/>
          <p:cNvCxnSpPr/>
          <p:nvPr/>
        </p:nvCxnSpPr>
        <p:spPr>
          <a:xfrm>
            <a:off x="2342965" y="1966704"/>
            <a:ext cx="957673" cy="0"/>
          </a:xfrm>
          <a:prstGeom prst="straightConnector1">
            <a:avLst/>
          </a:prstGeom>
          <a:noFill/>
          <a:ln w="19050" cap="flat" cmpd="sng">
            <a:solidFill>
              <a:schemeClr val="accent5"/>
            </a:solidFill>
            <a:prstDash val="solid"/>
            <a:miter lim="800000"/>
            <a:headEnd type="none" w="sm" len="sm"/>
            <a:tailEnd type="triangle" w="med" len="med"/>
          </a:ln>
        </p:spPr>
      </p:cxnSp>
      <p:cxnSp>
        <p:nvCxnSpPr>
          <p:cNvPr id="1090" name="Google Shape;1090;p57"/>
          <p:cNvCxnSpPr/>
          <p:nvPr/>
        </p:nvCxnSpPr>
        <p:spPr>
          <a:xfrm>
            <a:off x="4192190" y="1972570"/>
            <a:ext cx="1199750" cy="19575"/>
          </a:xfrm>
          <a:prstGeom prst="straightConnector1">
            <a:avLst/>
          </a:prstGeom>
          <a:noFill/>
          <a:ln w="19050" cap="flat" cmpd="sng">
            <a:solidFill>
              <a:schemeClr val="accent5"/>
            </a:solidFill>
            <a:prstDash val="solid"/>
            <a:miter lim="800000"/>
            <a:headEnd type="none" w="sm" len="sm"/>
            <a:tailEnd type="triangle" w="med" len="med"/>
          </a:ln>
        </p:spPr>
      </p:cxnSp>
      <p:sp>
        <p:nvSpPr>
          <p:cNvPr id="1091" name="Google Shape;1091;p57"/>
          <p:cNvSpPr/>
          <p:nvPr/>
        </p:nvSpPr>
        <p:spPr>
          <a:xfrm>
            <a:off x="8534904" y="458080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23</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092" name="Google Shape;1092;p57" descr="RÃ©sultat de recherche d'images pour &quot;developpeur&quot;"/>
          <p:cNvPicPr preferRelativeResize="0"/>
          <p:nvPr/>
        </p:nvPicPr>
        <p:blipFill rotWithShape="1">
          <a:blip r:embed="rId8">
            <a:alphaModFix/>
          </a:blip>
          <a:srcRect l="16264" t="3999" r="5752" b="15919"/>
          <a:stretch/>
        </p:blipFill>
        <p:spPr>
          <a:xfrm>
            <a:off x="1531858" y="1529473"/>
            <a:ext cx="628606" cy="690259"/>
          </a:xfrm>
          <a:prstGeom prst="rect">
            <a:avLst/>
          </a:prstGeom>
          <a:noFill/>
          <a:ln>
            <a:noFill/>
          </a:ln>
        </p:spPr>
      </p:pic>
      <p:pic>
        <p:nvPicPr>
          <p:cNvPr id="1093" name="Google Shape;1093;p57" descr="RÃ©sultat de recherche d'images pour &quot;gitlab&quot;"/>
          <p:cNvPicPr preferRelativeResize="0"/>
          <p:nvPr/>
        </p:nvPicPr>
        <p:blipFill rotWithShape="1">
          <a:blip r:embed="rId9">
            <a:alphaModFix/>
          </a:blip>
          <a:srcRect l="64114" t="32465" r="17109" b="22306"/>
          <a:stretch/>
        </p:blipFill>
        <p:spPr>
          <a:xfrm>
            <a:off x="3240675" y="1681286"/>
            <a:ext cx="985284" cy="955028"/>
          </a:xfrm>
          <a:prstGeom prst="rect">
            <a:avLst/>
          </a:prstGeom>
          <a:noFill/>
          <a:ln>
            <a:noFill/>
          </a:ln>
        </p:spPr>
      </p:pic>
      <p:pic>
        <p:nvPicPr>
          <p:cNvPr id="1094" name="Google Shape;1094;p57"/>
          <p:cNvPicPr preferRelativeResize="0"/>
          <p:nvPr/>
        </p:nvPicPr>
        <p:blipFill rotWithShape="1">
          <a:blip r:embed="rId3">
            <a:alphaModFix/>
          </a:blip>
          <a:srcRect/>
          <a:stretch/>
        </p:blipFill>
        <p:spPr>
          <a:xfrm>
            <a:off x="7837344" y="4180168"/>
            <a:ext cx="639614" cy="614531"/>
          </a:xfrm>
          <a:prstGeom prst="rect">
            <a:avLst/>
          </a:prstGeom>
          <a:noFill/>
          <a:ln>
            <a:noFill/>
          </a:ln>
        </p:spPr>
      </p:pic>
      <p:pic>
        <p:nvPicPr>
          <p:cNvPr id="1095" name="Google Shape;1095;p57" descr="RÃ©sultat de recherche d'images pour &quot;user end&quot;"/>
          <p:cNvPicPr preferRelativeResize="0"/>
          <p:nvPr/>
        </p:nvPicPr>
        <p:blipFill rotWithShape="1">
          <a:blip r:embed="rId10">
            <a:alphaModFix/>
          </a:blip>
          <a:srcRect/>
          <a:stretch/>
        </p:blipFill>
        <p:spPr>
          <a:xfrm>
            <a:off x="7674452" y="3852466"/>
            <a:ext cx="884548" cy="1003572"/>
          </a:xfrm>
          <a:prstGeom prst="rect">
            <a:avLst/>
          </a:prstGeom>
          <a:noFill/>
          <a:ln>
            <a:noFill/>
          </a:ln>
        </p:spPr>
      </p:pic>
      <p:pic>
        <p:nvPicPr>
          <p:cNvPr id="1096" name="Google Shape;1096;p57" descr="RÃ©sultat de recherche d'images pour &quot;logo dockerhub&quot;"/>
          <p:cNvPicPr preferRelativeResize="0"/>
          <p:nvPr/>
        </p:nvPicPr>
        <p:blipFill rotWithShape="1">
          <a:blip r:embed="rId11">
            <a:alphaModFix/>
          </a:blip>
          <a:srcRect/>
          <a:stretch/>
        </p:blipFill>
        <p:spPr>
          <a:xfrm>
            <a:off x="7718410" y="1616977"/>
            <a:ext cx="1425590" cy="1003572"/>
          </a:xfrm>
          <a:prstGeom prst="rect">
            <a:avLst/>
          </a:prstGeom>
          <a:noFill/>
          <a:ln>
            <a:noFill/>
          </a:ln>
        </p:spPr>
      </p:pic>
      <p:pic>
        <p:nvPicPr>
          <p:cNvPr id="1097" name="Google Shape;1097;p57"/>
          <p:cNvPicPr preferRelativeResize="0"/>
          <p:nvPr/>
        </p:nvPicPr>
        <p:blipFill rotWithShape="1">
          <a:blip r:embed="rId3">
            <a:alphaModFix/>
          </a:blip>
          <a:srcRect/>
          <a:stretch/>
        </p:blipFill>
        <p:spPr>
          <a:xfrm>
            <a:off x="5574213" y="1805344"/>
            <a:ext cx="599358" cy="614531"/>
          </a:xfrm>
          <a:prstGeom prst="rect">
            <a:avLst/>
          </a:prstGeom>
          <a:noFill/>
          <a:ln>
            <a:noFill/>
          </a:ln>
        </p:spPr>
      </p:pic>
      <p:pic>
        <p:nvPicPr>
          <p:cNvPr id="1098" name="Google Shape;1098;p57"/>
          <p:cNvPicPr preferRelativeResize="0"/>
          <p:nvPr/>
        </p:nvPicPr>
        <p:blipFill rotWithShape="1">
          <a:blip r:embed="rId3">
            <a:alphaModFix/>
          </a:blip>
          <a:srcRect/>
          <a:stretch/>
        </p:blipFill>
        <p:spPr>
          <a:xfrm>
            <a:off x="5534516" y="1753700"/>
            <a:ext cx="522847" cy="536084"/>
          </a:xfrm>
          <a:prstGeom prst="rect">
            <a:avLst/>
          </a:prstGeom>
          <a:noFill/>
          <a:ln>
            <a:noFill/>
          </a:ln>
        </p:spPr>
      </p:pic>
      <p:pic>
        <p:nvPicPr>
          <p:cNvPr id="1099" name="Google Shape;1099;p57"/>
          <p:cNvPicPr preferRelativeResize="0"/>
          <p:nvPr/>
        </p:nvPicPr>
        <p:blipFill rotWithShape="1">
          <a:blip r:embed="rId12">
            <a:alphaModFix/>
          </a:blip>
          <a:srcRect/>
          <a:stretch/>
        </p:blipFill>
        <p:spPr>
          <a:xfrm>
            <a:off x="4922233" y="3966146"/>
            <a:ext cx="1224566" cy="1004229"/>
          </a:xfrm>
          <a:prstGeom prst="rect">
            <a:avLst/>
          </a:prstGeom>
          <a:noFill/>
          <a:ln>
            <a:noFill/>
          </a:ln>
        </p:spPr>
      </p:pic>
      <p:pic>
        <p:nvPicPr>
          <p:cNvPr id="1100" name="Google Shape;1100;p57"/>
          <p:cNvPicPr preferRelativeResize="0"/>
          <p:nvPr/>
        </p:nvPicPr>
        <p:blipFill rotWithShape="1">
          <a:blip r:embed="rId13">
            <a:alphaModFix/>
          </a:blip>
          <a:srcRect/>
          <a:stretch/>
        </p:blipFill>
        <p:spPr>
          <a:xfrm rot="-5400000" flipH="1">
            <a:off x="8020197" y="1114342"/>
            <a:ext cx="708096" cy="166025"/>
          </a:xfrm>
          <a:prstGeom prst="rect">
            <a:avLst/>
          </a:prstGeom>
          <a:noFill/>
          <a:ln>
            <a:noFill/>
          </a:ln>
        </p:spPr>
      </p:pic>
      <p:pic>
        <p:nvPicPr>
          <p:cNvPr id="1101" name="Google Shape;1101;p57" descr="RÃ©sultat de recherche d'images pour &quot;mail&quot;"/>
          <p:cNvPicPr preferRelativeResize="0"/>
          <p:nvPr/>
        </p:nvPicPr>
        <p:blipFill rotWithShape="1">
          <a:blip r:embed="rId14">
            <a:alphaModFix/>
          </a:blip>
          <a:srcRect/>
          <a:stretch/>
        </p:blipFill>
        <p:spPr>
          <a:xfrm>
            <a:off x="511723" y="1692479"/>
            <a:ext cx="365857" cy="364246"/>
          </a:xfrm>
          <a:prstGeom prst="rect">
            <a:avLst/>
          </a:prstGeom>
          <a:noFill/>
          <a:ln>
            <a:noFill/>
          </a:ln>
        </p:spPr>
      </p:pic>
      <p:pic>
        <p:nvPicPr>
          <p:cNvPr id="1102" name="Google Shape;1102;p57"/>
          <p:cNvPicPr preferRelativeResize="0"/>
          <p:nvPr/>
        </p:nvPicPr>
        <p:blipFill rotWithShape="1">
          <a:blip r:embed="rId6">
            <a:alphaModFix/>
          </a:blip>
          <a:srcRect/>
          <a:stretch/>
        </p:blipFill>
        <p:spPr>
          <a:xfrm>
            <a:off x="8110923" y="147913"/>
            <a:ext cx="526644" cy="525458"/>
          </a:xfrm>
          <a:prstGeom prst="rect">
            <a:avLst/>
          </a:prstGeom>
          <a:noFill/>
          <a:ln>
            <a:noFill/>
          </a:ln>
        </p:spPr>
      </p:pic>
      <p:sp>
        <p:nvSpPr>
          <p:cNvPr id="1103" name="Google Shape;1103;p57"/>
          <p:cNvSpPr txBox="1"/>
          <p:nvPr/>
        </p:nvSpPr>
        <p:spPr>
          <a:xfrm>
            <a:off x="6218917" y="108470"/>
            <a:ext cx="2238340"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 sz="1400" b="1" i="0" u="none" strike="noStrike" cap="none">
                <a:solidFill>
                  <a:srgbClr val="AEABAB"/>
                </a:solidFill>
                <a:latin typeface="Calibri"/>
                <a:ea typeface="Calibri"/>
                <a:cs typeface="Calibri"/>
                <a:sym typeface="Calibri"/>
              </a:rPr>
              <a:t>http://Ip_addressport</a:t>
            </a:r>
            <a:endParaRPr sz="1100" b="0" i="0" u="none" strike="noStrike" cap="none">
              <a:solidFill>
                <a:srgbClr val="000000"/>
              </a:solidFill>
              <a:latin typeface="Arial"/>
              <a:ea typeface="Arial"/>
              <a:cs typeface="Arial"/>
              <a:sym typeface="Arial"/>
            </a:endParaRPr>
          </a:p>
        </p:txBody>
      </p:sp>
      <p:sp>
        <p:nvSpPr>
          <p:cNvPr id="1104" name="Google Shape;1104;p57"/>
          <p:cNvSpPr txBox="1"/>
          <p:nvPr/>
        </p:nvSpPr>
        <p:spPr>
          <a:xfrm>
            <a:off x="8157151" y="673112"/>
            <a:ext cx="685800"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DEV</a:t>
            </a:r>
            <a:endParaRPr sz="1100"/>
          </a:p>
        </p:txBody>
      </p:sp>
      <p:sp>
        <p:nvSpPr>
          <p:cNvPr id="1105" name="Google Shape;1105;p57"/>
          <p:cNvSpPr txBox="1"/>
          <p:nvPr/>
        </p:nvSpPr>
        <p:spPr>
          <a:xfrm>
            <a:off x="1427237" y="2370594"/>
            <a:ext cx="899525"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Développeur</a:t>
            </a:r>
            <a:endParaRPr sz="1100"/>
          </a:p>
        </p:txBody>
      </p:sp>
      <p:sp>
        <p:nvSpPr>
          <p:cNvPr id="1106" name="Google Shape;1106;p57"/>
          <p:cNvSpPr txBox="1"/>
          <p:nvPr/>
        </p:nvSpPr>
        <p:spPr>
          <a:xfrm>
            <a:off x="7701493" y="4891568"/>
            <a:ext cx="883745"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100" b="0" i="0" u="none" strike="noStrike" cap="none" dirty="0">
                <a:solidFill>
                  <a:srgbClr val="000000"/>
                </a:solidFill>
                <a:latin typeface="Arial"/>
                <a:ea typeface="Arial"/>
                <a:cs typeface="Arial"/>
                <a:sym typeface="Arial"/>
              </a:rPr>
              <a:t>Opérateur</a:t>
            </a:r>
            <a:endParaRPr sz="1100" dirty="0"/>
          </a:p>
        </p:txBody>
      </p:sp>
      <p:sp>
        <p:nvSpPr>
          <p:cNvPr id="1107" name="Google Shape;1107;p57"/>
          <p:cNvSpPr txBox="1"/>
          <p:nvPr/>
        </p:nvSpPr>
        <p:spPr>
          <a:xfrm>
            <a:off x="2167726" y="4801189"/>
            <a:ext cx="821218"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100" b="0" i="0" u="none" strike="noStrike" cap="none">
                <a:solidFill>
                  <a:srgbClr val="000000"/>
                </a:solidFill>
                <a:latin typeface="Arial"/>
                <a:ea typeface="Arial"/>
                <a:cs typeface="Arial"/>
                <a:sym typeface="Arial"/>
              </a:rPr>
              <a:t>PROD</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1"/>
                                        </p:tgtEl>
                                        <p:attrNameLst>
                                          <p:attrName>style.visibility</p:attrName>
                                        </p:attrNameLst>
                                      </p:cBhvr>
                                      <p:to>
                                        <p:strVal val="visible"/>
                                      </p:to>
                                    </p:set>
                                    <p:animEffect transition="in" filter="fade">
                                      <p:cBhvr>
                                        <p:cTn id="7" dur="1000"/>
                                        <p:tgtEl>
                                          <p:spTgt spid="1101"/>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250"/>
                                        <p:tgtEl>
                                          <p:spTgt spid="1101"/>
                                        </p:tgtEl>
                                      </p:cBhvr>
                                    </p:animEffect>
                                    <p:set>
                                      <p:cBhvr>
                                        <p:cTn id="11" dur="1" fill="hold">
                                          <p:stCondLst>
                                            <p:cond delay="1250"/>
                                          </p:stCondLst>
                                        </p:cTn>
                                        <p:tgtEl>
                                          <p:spTgt spid="110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6"/>
                                        </p:tgtEl>
                                        <p:attrNameLst>
                                          <p:attrName>style.visibility</p:attrName>
                                        </p:attrNameLst>
                                      </p:cBhvr>
                                      <p:to>
                                        <p:strVal val="visible"/>
                                      </p:to>
                                    </p:set>
                                    <p:animEffect transition="in" filter="fade">
                                      <p:cBhvr>
                                        <p:cTn id="16" dur="500"/>
                                        <p:tgtEl>
                                          <p:spTgt spid="1086"/>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700"/>
                                        <p:tgtEl>
                                          <p:spTgt spid="1086"/>
                                        </p:tgtEl>
                                      </p:cBhvr>
                                    </p:animEffect>
                                    <p:set>
                                      <p:cBhvr>
                                        <p:cTn id="20" dur="1" fill="hold">
                                          <p:stCondLst>
                                            <p:cond delay="700"/>
                                          </p:stCondLst>
                                        </p:cTn>
                                        <p:tgtEl>
                                          <p:spTgt spid="108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103"/>
                                        </p:tgtEl>
                                        <p:attrNameLst>
                                          <p:attrName>style.visibility</p:attrName>
                                        </p:attrNameLst>
                                      </p:cBhvr>
                                      <p:to>
                                        <p:strVal val="visible"/>
                                      </p:to>
                                    </p:set>
                                    <p:animEffect transition="in" filter="fade">
                                      <p:cBhvr>
                                        <p:cTn id="23" dur="500"/>
                                        <p:tgtEl>
                                          <p:spTgt spid="1103"/>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1102"/>
                                        </p:tgtEl>
                                        <p:attrNameLst>
                                          <p:attrName>r</p:attrName>
                                        </p:attrNameLst>
                                      </p:cBhvr>
                                    </p:animRot>
                                  </p:childTnLst>
                                </p:cTn>
                              </p:par>
                              <p:par>
                                <p:cTn id="28" presetID="10" presetClass="entr" presetSubtype="0" fill="hold" nodeType="withEffect">
                                  <p:stCondLst>
                                    <p:cond delay="0"/>
                                  </p:stCondLst>
                                  <p:childTnLst>
                                    <p:set>
                                      <p:cBhvr>
                                        <p:cTn id="29" dur="1" fill="hold">
                                          <p:stCondLst>
                                            <p:cond delay="0"/>
                                          </p:stCondLst>
                                        </p:cTn>
                                        <p:tgtEl>
                                          <p:spTgt spid="1102"/>
                                        </p:tgtEl>
                                        <p:attrNameLst>
                                          <p:attrName>style.visibility</p:attrName>
                                        </p:attrNameLst>
                                      </p:cBhvr>
                                      <p:to>
                                        <p:strVal val="visible"/>
                                      </p:to>
                                    </p:set>
                                    <p:animEffect transition="in" filter="fade">
                                      <p:cBhvr>
                                        <p:cTn id="30" dur="500"/>
                                        <p:tgtEl>
                                          <p:spTgt spid="1102"/>
                                        </p:tgtEl>
                                      </p:cBhvr>
                                    </p:animEffect>
                                  </p:childTnLst>
                                </p:cTn>
                              </p:par>
                              <p:par>
                                <p:cTn id="31" presetID="10" presetClass="entr" presetSubtype="0" fill="hold" nodeType="withEffect">
                                  <p:stCondLst>
                                    <p:cond delay="0"/>
                                  </p:stCondLst>
                                  <p:childTnLst>
                                    <p:set>
                                      <p:cBhvr>
                                        <p:cTn id="32" dur="1" fill="hold">
                                          <p:stCondLst>
                                            <p:cond delay="0"/>
                                          </p:stCondLst>
                                        </p:cTn>
                                        <p:tgtEl>
                                          <p:spTgt spid="1087"/>
                                        </p:tgtEl>
                                        <p:attrNameLst>
                                          <p:attrName>style.visibility</p:attrName>
                                        </p:attrNameLst>
                                      </p:cBhvr>
                                      <p:to>
                                        <p:strVal val="visible"/>
                                      </p:to>
                                    </p:set>
                                    <p:animEffect transition="in" filter="fade">
                                      <p:cBhvr>
                                        <p:cTn id="33" dur="500"/>
                                        <p:tgtEl>
                                          <p:spTgt spid="1087"/>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nodeType="clickEffect">
                                  <p:stCondLst>
                                    <p:cond delay="0"/>
                                  </p:stCondLst>
                                  <p:childTnLst>
                                    <p:animRot by="-21600000">
                                      <p:cBhvr>
                                        <p:cTn id="37" dur="2000" fill="hold"/>
                                        <p:tgtEl>
                                          <p:spTgt spid="1074"/>
                                        </p:tgtEl>
                                        <p:attrNameLst>
                                          <p:attrName>r</p:attrName>
                                        </p:attrNameLst>
                                      </p:cBhvr>
                                    </p:animRot>
                                  </p:childTnLst>
                                </p:cTn>
                              </p:par>
                              <p:par>
                                <p:cTn id="38" presetID="10" presetClass="entr" presetSubtype="0" fill="hold" nodeType="withEffect">
                                  <p:stCondLst>
                                    <p:cond delay="0"/>
                                  </p:stCondLst>
                                  <p:childTnLst>
                                    <p:set>
                                      <p:cBhvr>
                                        <p:cTn id="39" dur="1" fill="hold">
                                          <p:stCondLst>
                                            <p:cond delay="0"/>
                                          </p:stCondLst>
                                        </p:cTn>
                                        <p:tgtEl>
                                          <p:spTgt spid="1074"/>
                                        </p:tgtEl>
                                        <p:attrNameLst>
                                          <p:attrName>style.visibility</p:attrName>
                                        </p:attrNameLst>
                                      </p:cBhvr>
                                      <p:to>
                                        <p:strVal val="visible"/>
                                      </p:to>
                                    </p:set>
                                    <p:animEffect transition="in" filter="fade">
                                      <p:cBhvr>
                                        <p:cTn id="40" dur="500"/>
                                        <p:tgtEl>
                                          <p:spTgt spid="1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58"/>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114" name="Google Shape;1114;p58"/>
          <p:cNvGrpSpPr/>
          <p:nvPr/>
        </p:nvGrpSpPr>
        <p:grpSpPr>
          <a:xfrm>
            <a:off x="-13961" y="-7597"/>
            <a:ext cx="3053015" cy="444853"/>
            <a:chOff x="2245748" y="4265672"/>
            <a:chExt cx="1451386" cy="722960"/>
          </a:xfrm>
        </p:grpSpPr>
        <p:sp>
          <p:nvSpPr>
            <p:cNvPr id="1115" name="Google Shape;1115;p58"/>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16" name="Google Shape;1116;p58"/>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117" name="Google Shape;1117;p58"/>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118" name="Google Shape;1118;p58"/>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119" name="Google Shape;1119;p58"/>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120" name="Google Shape;1120;p58"/>
          <p:cNvSpPr/>
          <p:nvPr/>
        </p:nvSpPr>
        <p:spPr>
          <a:xfrm>
            <a:off x="3108471" y="269041"/>
            <a:ext cx="4254354" cy="39238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Achat des machines virtuelles</a:t>
            </a:r>
            <a:endParaRPr sz="2100" b="0" i="0" u="none" strike="noStrike" cap="none">
              <a:solidFill>
                <a:schemeClr val="accent1"/>
              </a:solidFill>
              <a:latin typeface="Century Gothic"/>
              <a:ea typeface="Century Gothic"/>
              <a:cs typeface="Century Gothic"/>
              <a:sym typeface="Century Gothic"/>
            </a:endParaRPr>
          </a:p>
        </p:txBody>
      </p:sp>
      <p:sp>
        <p:nvSpPr>
          <p:cNvPr id="1121" name="Google Shape;1121;p58"/>
          <p:cNvSpPr/>
          <p:nvPr/>
        </p:nvSpPr>
        <p:spPr>
          <a:xfrm>
            <a:off x="8499509"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24</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1122" name="Google Shape;1122;p58"/>
          <p:cNvSpPr/>
          <p:nvPr/>
        </p:nvSpPr>
        <p:spPr>
          <a:xfrm>
            <a:off x="2370660" y="1415910"/>
            <a:ext cx="9144000" cy="342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aphicFrame>
        <p:nvGraphicFramePr>
          <p:cNvPr id="1123" name="Google Shape;1123;p58"/>
          <p:cNvGraphicFramePr/>
          <p:nvPr>
            <p:extLst>
              <p:ext uri="{D42A27DB-BD31-4B8C-83A1-F6EECF244321}">
                <p14:modId xmlns:p14="http://schemas.microsoft.com/office/powerpoint/2010/main" val="3164112950"/>
              </p:ext>
            </p:extLst>
          </p:nvPr>
        </p:nvGraphicFramePr>
        <p:xfrm>
          <a:off x="2370660" y="1177289"/>
          <a:ext cx="4491975" cy="2884977"/>
        </p:xfrm>
        <a:graphic>
          <a:graphicData uri="http://schemas.openxmlformats.org/drawingml/2006/table">
            <a:tbl>
              <a:tblPr>
                <a:noFill/>
                <a:tableStyleId>{E344018B-9C97-401D-8D43-8AA383F135FC}</a:tableStyleId>
              </a:tblPr>
              <a:tblGrid>
                <a:gridCol w="1497325">
                  <a:extLst>
                    <a:ext uri="{9D8B030D-6E8A-4147-A177-3AD203B41FA5}">
                      <a16:colId xmlns:a16="http://schemas.microsoft.com/office/drawing/2014/main" val="20000"/>
                    </a:ext>
                  </a:extLst>
                </a:gridCol>
                <a:gridCol w="1497325">
                  <a:extLst>
                    <a:ext uri="{9D8B030D-6E8A-4147-A177-3AD203B41FA5}">
                      <a16:colId xmlns:a16="http://schemas.microsoft.com/office/drawing/2014/main" val="20001"/>
                    </a:ext>
                  </a:extLst>
                </a:gridCol>
                <a:gridCol w="1497325">
                  <a:extLst>
                    <a:ext uri="{9D8B030D-6E8A-4147-A177-3AD203B41FA5}">
                      <a16:colId xmlns:a16="http://schemas.microsoft.com/office/drawing/2014/main" val="20002"/>
                    </a:ext>
                  </a:extLst>
                </a:gridCol>
              </a:tblGrid>
              <a:tr h="573675">
                <a:tc>
                  <a:txBody>
                    <a:bodyPr/>
                    <a:lstStyle/>
                    <a:p>
                      <a:pPr marL="0" marR="0" lvl="0" indent="0" algn="l" rtl="0">
                        <a:lnSpc>
                          <a:spcPct val="100000"/>
                        </a:lnSpc>
                        <a:spcBef>
                          <a:spcPts val="0"/>
                        </a:spcBef>
                        <a:spcAft>
                          <a:spcPts val="0"/>
                        </a:spcAft>
                        <a:buNone/>
                      </a:pPr>
                      <a:r>
                        <a:rPr lang="fr" sz="1100" u="none" strike="noStrike" cap="none" dirty="0"/>
                        <a:t> </a:t>
                      </a:r>
                      <a:endParaRPr sz="1100"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RAM</a:t>
                      </a:r>
                      <a:endParaRPr sz="1100" u="none" strike="noStrike" cap="none"/>
                    </a:p>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(GB)</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CPU</a:t>
                      </a:r>
                      <a:endParaRPr sz="1100" u="none" strike="noStrike" cap="none"/>
                    </a:p>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(core)</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470900">
                <a:tc>
                  <a:txBody>
                    <a:bodyPr/>
                    <a:lstStyle/>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Gitlab</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2100" b="0" u="none" strike="noStrike" cap="none"/>
                        <a:t>4</a:t>
                      </a:r>
                      <a:endParaRPr sz="110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2100" b="0" u="none" strike="noStrike" cap="none" dirty="0"/>
                        <a:t>2</a:t>
                      </a:r>
                      <a:endParaRPr sz="1100"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8925">
                <a:tc>
                  <a:txBody>
                    <a:bodyPr/>
                    <a:lstStyle/>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Gitlab Runner</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2100" b="0" i="0" u="none" strike="noStrike" cap="none">
                          <a:solidFill>
                            <a:srgbClr val="000000"/>
                          </a:solidFill>
                          <a:latin typeface="Arial"/>
                          <a:ea typeface="Arial"/>
                          <a:cs typeface="Arial"/>
                          <a:sym typeface="Arial"/>
                        </a:rPr>
                        <a:t>4</a:t>
                      </a:r>
                      <a:endParaRPr sz="2100" b="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fr" sz="2100" b="0" i="0" u="none" strike="noStrike" cap="none">
                          <a:solidFill>
                            <a:srgbClr val="000000"/>
                          </a:solidFill>
                          <a:latin typeface="Arial"/>
                          <a:ea typeface="Arial"/>
                          <a:cs typeface="Arial"/>
                          <a:sym typeface="Arial"/>
                        </a:rPr>
                        <a:t>         2</a:t>
                      </a:r>
                      <a:endParaRPr sz="2100" b="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63627">
                <a:tc>
                  <a:txBody>
                    <a:bodyPr/>
                    <a:lstStyle/>
                    <a:p>
                      <a:pPr marL="0" marR="0" lvl="0" indent="0" algn="ctr" rtl="0">
                        <a:lnSpc>
                          <a:spcPct val="100000"/>
                        </a:lnSpc>
                        <a:spcBef>
                          <a:spcPts val="0"/>
                        </a:spcBef>
                        <a:spcAft>
                          <a:spcPts val="0"/>
                        </a:spcAft>
                        <a:buNone/>
                      </a:pPr>
                      <a:r>
                        <a:rPr lang="fr-FR" sz="1400" b="0" i="0" u="none" strike="noStrike" cap="none" dirty="0" err="1">
                          <a:solidFill>
                            <a:srgbClr val="000000"/>
                          </a:solidFill>
                          <a:latin typeface="Arial"/>
                          <a:ea typeface="Arial"/>
                          <a:cs typeface="Arial"/>
                          <a:sym typeface="Arial"/>
                        </a:rPr>
                        <a:t>Ansible</a:t>
                      </a:r>
                      <a:endParaRPr lang="fr-F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10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 sz="2100" b="0" i="0" u="none" strike="noStrike" cap="none" dirty="0">
                          <a:solidFill>
                            <a:srgbClr val="000000"/>
                          </a:solidFill>
                          <a:latin typeface="Arial"/>
                          <a:ea typeface="Arial"/>
                          <a:cs typeface="Arial"/>
                          <a:sym typeface="Arial"/>
                        </a:rPr>
                        <a:t>        4</a:t>
                      </a:r>
                      <a:endParaRPr lang="fr" sz="2100" b="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2100" b="0" i="0" u="none" strike="noStrike" cap="none" dirty="0">
                          <a:solidFill>
                            <a:srgbClr val="000000"/>
                          </a:solidFill>
                          <a:latin typeface="Arial"/>
                          <a:ea typeface="Arial"/>
                          <a:cs typeface="Arial"/>
                          <a:sym typeface="Arial"/>
                        </a:rPr>
                        <a:t>  2</a:t>
                      </a:r>
                      <a:endParaRPr sz="2100" b="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58925">
                <a:tc>
                  <a:txBody>
                    <a:bodyPr/>
                    <a:lstStyle/>
                    <a:p>
                      <a:pPr marL="0" marR="0" lvl="0" indent="0" algn="ctr" rtl="0">
                        <a:lnSpc>
                          <a:spcPct val="100000"/>
                        </a:lnSpc>
                        <a:spcBef>
                          <a:spcPts val="0"/>
                        </a:spcBef>
                        <a:spcAft>
                          <a:spcPts val="0"/>
                        </a:spcAft>
                        <a:buNone/>
                      </a:pPr>
                      <a:r>
                        <a:rPr kumimoji="0" lang="fr" sz="1400" b="0" i="0" u="none" strike="noStrike" kern="0" cap="none" spc="0" normalizeH="0" baseline="0" noProof="0" dirty="0">
                          <a:ln>
                            <a:noFill/>
                          </a:ln>
                          <a:solidFill>
                            <a:srgbClr val="000000"/>
                          </a:solidFill>
                          <a:effectLst/>
                          <a:uLnTx/>
                          <a:uFillTx/>
                          <a:latin typeface="Arial"/>
                          <a:ea typeface="Arial"/>
                          <a:cs typeface="Arial"/>
                          <a:sym typeface="Arial"/>
                        </a:rPr>
                        <a:t>DEV</a:t>
                      </a:r>
                      <a:endParaRPr sz="110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FR" sz="2100" b="0" u="none" strike="noStrike" cap="none" dirty="0"/>
                        <a:t>1</a:t>
                      </a:r>
                      <a:endParaRPr sz="2100" b="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fr" sz="2100" b="0" i="0" u="none" strike="noStrike" cap="none" dirty="0">
                          <a:solidFill>
                            <a:srgbClr val="000000"/>
                          </a:solidFill>
                          <a:latin typeface="Arial"/>
                          <a:ea typeface="Arial"/>
                          <a:cs typeface="Arial"/>
                          <a:sym typeface="Arial"/>
                        </a:rPr>
                        <a:t>         1</a:t>
                      </a:r>
                      <a:endParaRPr sz="2100" b="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58925">
                <a:tc>
                  <a:txBody>
                    <a:bodyPr/>
                    <a:lstStyle/>
                    <a:p>
                      <a:pPr marL="0" marR="0" lvl="0" indent="0" algn="ctr"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PROD</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2100" b="0" i="0" u="none" strike="noStrike" cap="none">
                          <a:solidFill>
                            <a:srgbClr val="000000"/>
                          </a:solidFill>
                          <a:latin typeface="Arial"/>
                          <a:ea typeface="Arial"/>
                          <a:cs typeface="Arial"/>
                          <a:sym typeface="Arial"/>
                        </a:rPr>
                        <a:t>1</a:t>
                      </a:r>
                      <a:endParaRPr sz="2100" b="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2100" b="0" i="0" u="none" strike="noStrike" cap="none" dirty="0">
                          <a:solidFill>
                            <a:srgbClr val="000000"/>
                          </a:solidFill>
                          <a:latin typeface="Arial"/>
                          <a:ea typeface="Arial"/>
                          <a:cs typeface="Arial"/>
                          <a:sym typeface="Arial"/>
                        </a:rPr>
                        <a:t>1</a:t>
                      </a:r>
                      <a:endParaRPr sz="2100" b="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124" name="Google Shape;1124;p58"/>
          <p:cNvSpPr/>
          <p:nvPr/>
        </p:nvSpPr>
        <p:spPr>
          <a:xfrm>
            <a:off x="2326481" y="1460897"/>
            <a:ext cx="9144000" cy="342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wipe(down)">
                                      <p:cBhvr>
                                        <p:cTn id="7" dur="500"/>
                                        <p:tgtEl>
                                          <p:spTgt spid="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p:nvPr/>
        </p:nvSpPr>
        <p:spPr>
          <a:xfrm>
            <a:off x="3861371" y="2223145"/>
            <a:ext cx="859915" cy="876898"/>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C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201" name="Google Shape;201;p29"/>
          <p:cNvSpPr/>
          <p:nvPr/>
        </p:nvSpPr>
        <p:spPr>
          <a:xfrm rot="3216257">
            <a:off x="3625988" y="3434242"/>
            <a:ext cx="1016686" cy="732026"/>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FFC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202" name="Google Shape;202;p29"/>
          <p:cNvSpPr/>
          <p:nvPr/>
        </p:nvSpPr>
        <p:spPr>
          <a:xfrm>
            <a:off x="4370893" y="4123896"/>
            <a:ext cx="402214" cy="402214"/>
          </a:xfrm>
          <a:prstGeom prst="ellipse">
            <a:avLst/>
          </a:prstGeom>
          <a:solidFill>
            <a:srgbClr val="FFC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203" name="Google Shape;203;p29"/>
          <p:cNvSpPr txBox="1"/>
          <p:nvPr/>
        </p:nvSpPr>
        <p:spPr>
          <a:xfrm>
            <a:off x="1763084" y="573406"/>
            <a:ext cx="5144709" cy="323165"/>
          </a:xfrm>
          <a:prstGeom prst="rect">
            <a:avLst/>
          </a:prstGeom>
          <a:noFill/>
          <a:ln>
            <a:noFill/>
          </a:ln>
        </p:spPr>
        <p:txBody>
          <a:bodyPr spcFirstLastPara="1" wrap="square" lIns="27000" tIns="0" rIns="13500" bIns="0" anchor="t" anchorCtr="0">
            <a:spAutoFit/>
          </a:bodyPr>
          <a:lstStyle/>
          <a:p>
            <a:pPr marL="0" marR="0" lvl="0" indent="0" algn="l" rtl="0">
              <a:lnSpc>
                <a:spcPct val="100000"/>
              </a:lnSpc>
              <a:spcBef>
                <a:spcPts val="0"/>
              </a:spcBef>
              <a:spcAft>
                <a:spcPts val="0"/>
              </a:spcAft>
              <a:buNone/>
            </a:pPr>
            <a:r>
              <a:rPr lang="fr" sz="2100" b="0" i="0" u="none" strike="noStrike" cap="none">
                <a:solidFill>
                  <a:schemeClr val="dk2"/>
                </a:solidFill>
                <a:latin typeface="Arial"/>
                <a:ea typeface="Arial"/>
                <a:cs typeface="Arial"/>
                <a:sym typeface="Arial"/>
              </a:rPr>
              <a:t>Présentation de Talan Tunisie Consulting</a:t>
            </a:r>
            <a:endParaRPr sz="1100"/>
          </a:p>
        </p:txBody>
      </p:sp>
      <p:pic>
        <p:nvPicPr>
          <p:cNvPr id="204" name="Google Shape;204;p29"/>
          <p:cNvPicPr preferRelativeResize="0"/>
          <p:nvPr/>
        </p:nvPicPr>
        <p:blipFill rotWithShape="1">
          <a:blip r:embed="rId3">
            <a:alphaModFix/>
          </a:blip>
          <a:srcRect/>
          <a:stretch/>
        </p:blipFill>
        <p:spPr>
          <a:xfrm>
            <a:off x="4473159" y="4237544"/>
            <a:ext cx="226862" cy="225541"/>
          </a:xfrm>
          <a:prstGeom prst="rect">
            <a:avLst/>
          </a:prstGeom>
          <a:noFill/>
          <a:ln>
            <a:noFill/>
          </a:ln>
        </p:spPr>
      </p:pic>
      <p:grpSp>
        <p:nvGrpSpPr>
          <p:cNvPr id="205" name="Google Shape;205;p29"/>
          <p:cNvGrpSpPr/>
          <p:nvPr/>
        </p:nvGrpSpPr>
        <p:grpSpPr>
          <a:xfrm>
            <a:off x="4916418" y="2655131"/>
            <a:ext cx="430302" cy="435559"/>
            <a:chOff x="5791853" y="5276640"/>
            <a:chExt cx="715046" cy="715047"/>
          </a:xfrm>
        </p:grpSpPr>
        <p:sp>
          <p:nvSpPr>
            <p:cNvPr id="206" name="Google Shape;206;p29"/>
            <p:cNvSpPr/>
            <p:nvPr/>
          </p:nvSpPr>
          <p:spPr>
            <a:xfrm>
              <a:off x="5791853" y="5276640"/>
              <a:ext cx="715046" cy="71504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pic>
          <p:nvPicPr>
            <p:cNvPr id="207" name="Google Shape;207;p29"/>
            <p:cNvPicPr preferRelativeResize="0"/>
            <p:nvPr/>
          </p:nvPicPr>
          <p:blipFill rotWithShape="1">
            <a:blip r:embed="rId4">
              <a:alphaModFix/>
            </a:blip>
            <a:srcRect/>
            <a:stretch/>
          </p:blipFill>
          <p:spPr>
            <a:xfrm>
              <a:off x="5903442" y="5366704"/>
              <a:ext cx="482159" cy="482158"/>
            </a:xfrm>
            <a:prstGeom prst="rect">
              <a:avLst/>
            </a:prstGeom>
            <a:noFill/>
            <a:ln>
              <a:noFill/>
            </a:ln>
          </p:spPr>
        </p:pic>
      </p:grpSp>
      <p:sp>
        <p:nvSpPr>
          <p:cNvPr id="208" name="Google Shape;208;p29"/>
          <p:cNvSpPr/>
          <p:nvPr/>
        </p:nvSpPr>
        <p:spPr>
          <a:xfrm rot="-2766758">
            <a:off x="3189017" y="1136650"/>
            <a:ext cx="784064" cy="1017043"/>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rgbClr val="1C4D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grpSp>
        <p:nvGrpSpPr>
          <p:cNvPr id="209" name="Google Shape;209;p29"/>
          <p:cNvGrpSpPr/>
          <p:nvPr/>
        </p:nvGrpSpPr>
        <p:grpSpPr>
          <a:xfrm>
            <a:off x="4134332" y="1277927"/>
            <a:ext cx="402214" cy="402215"/>
            <a:chOff x="5666189" y="2048621"/>
            <a:chExt cx="715046" cy="715047"/>
          </a:xfrm>
        </p:grpSpPr>
        <p:sp>
          <p:nvSpPr>
            <p:cNvPr id="210" name="Google Shape;210;p29"/>
            <p:cNvSpPr/>
            <p:nvPr/>
          </p:nvSpPr>
          <p:spPr>
            <a:xfrm>
              <a:off x="5666189" y="2048621"/>
              <a:ext cx="715046" cy="715047"/>
            </a:xfrm>
            <a:prstGeom prst="ellipse">
              <a:avLst/>
            </a:prstGeom>
            <a:solidFill>
              <a:srgbClr val="1C4D9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pic>
          <p:nvPicPr>
            <p:cNvPr id="211" name="Google Shape;211;p29"/>
            <p:cNvPicPr preferRelativeResize="0"/>
            <p:nvPr/>
          </p:nvPicPr>
          <p:blipFill rotWithShape="1">
            <a:blip r:embed="rId5">
              <a:alphaModFix/>
            </a:blip>
            <a:srcRect/>
            <a:stretch/>
          </p:blipFill>
          <p:spPr>
            <a:xfrm>
              <a:off x="5761628" y="2144715"/>
              <a:ext cx="450564" cy="450564"/>
            </a:xfrm>
            <a:prstGeom prst="rect">
              <a:avLst/>
            </a:prstGeom>
            <a:noFill/>
            <a:ln>
              <a:noFill/>
            </a:ln>
          </p:spPr>
        </p:pic>
      </p:grpSp>
      <p:pic>
        <p:nvPicPr>
          <p:cNvPr id="212" name="Google Shape;212;p29"/>
          <p:cNvPicPr preferRelativeResize="0"/>
          <p:nvPr/>
        </p:nvPicPr>
        <p:blipFill rotWithShape="1">
          <a:blip r:embed="rId6">
            <a:alphaModFix/>
          </a:blip>
          <a:srcRect/>
          <a:stretch/>
        </p:blipFill>
        <p:spPr>
          <a:xfrm>
            <a:off x="1068847" y="2248989"/>
            <a:ext cx="2212613" cy="1112791"/>
          </a:xfrm>
          <a:prstGeom prst="rect">
            <a:avLst/>
          </a:prstGeom>
          <a:noFill/>
          <a:ln>
            <a:noFill/>
          </a:ln>
        </p:spPr>
      </p:pic>
      <p:sp>
        <p:nvSpPr>
          <p:cNvPr id="213" name="Google Shape;213;p29"/>
          <p:cNvSpPr txBox="1"/>
          <p:nvPr/>
        </p:nvSpPr>
        <p:spPr>
          <a:xfrm>
            <a:off x="4882506" y="1086406"/>
            <a:ext cx="3535805" cy="794996"/>
          </a:xfrm>
          <a:prstGeom prst="rect">
            <a:avLst/>
          </a:prstGeom>
          <a:noFill/>
          <a:ln>
            <a:noFill/>
          </a:ln>
        </p:spPr>
        <p:txBody>
          <a:bodyPr spcFirstLastPara="1" wrap="square" lIns="68575" tIns="34275" rIns="68575" bIns="34275" anchor="t" anchorCtr="0">
            <a:spAutoFit/>
          </a:bodyPr>
          <a:lstStyle/>
          <a:p>
            <a:pPr marR="0" lvl="0" algn="l" rtl="0">
              <a:lnSpc>
                <a:spcPct val="131250"/>
              </a:lnSpc>
              <a:spcBef>
                <a:spcPts val="0"/>
              </a:spcBef>
              <a:spcAft>
                <a:spcPts val="0"/>
              </a:spcAft>
              <a:buClr>
                <a:srgbClr val="000000"/>
              </a:buClr>
              <a:buSzPts val="1200"/>
            </a:pPr>
            <a:r>
              <a:rPr lang="fr" sz="1200" b="1" i="0" u="none" strike="noStrike" cap="none" dirty="0">
                <a:solidFill>
                  <a:srgbClr val="000000"/>
                </a:solidFill>
                <a:latin typeface="Arial"/>
                <a:ea typeface="Arial"/>
                <a:cs typeface="Arial"/>
                <a:sym typeface="Arial"/>
              </a:rPr>
              <a:t> Stage de 4 mois au sein du </a:t>
            </a:r>
            <a:r>
              <a:rPr lang="fr" sz="1200" b="1" i="0" u="none" strike="noStrike" cap="none" dirty="0">
                <a:solidFill>
                  <a:schemeClr val="accent2"/>
                </a:solidFill>
                <a:latin typeface="Arial"/>
                <a:ea typeface="Arial"/>
                <a:cs typeface="Arial"/>
                <a:sym typeface="Arial"/>
              </a:rPr>
              <a:t>pôle Intégration</a:t>
            </a:r>
            <a:endParaRPr sz="1100" dirty="0"/>
          </a:p>
          <a:p>
            <a:pPr marR="0" lvl="0" algn="l" rtl="0">
              <a:lnSpc>
                <a:spcPct val="131250"/>
              </a:lnSpc>
              <a:spcBef>
                <a:spcPts val="0"/>
              </a:spcBef>
              <a:spcAft>
                <a:spcPts val="0"/>
              </a:spcAft>
              <a:buClr>
                <a:srgbClr val="000000"/>
              </a:buClr>
              <a:buSzPts val="1200"/>
            </a:pPr>
            <a:r>
              <a:rPr lang="fr" sz="1200" b="1" i="0" u="none" strike="noStrike" cap="none" dirty="0">
                <a:solidFill>
                  <a:srgbClr val="000000"/>
                </a:solidFill>
                <a:latin typeface="Arial"/>
                <a:ea typeface="Arial"/>
                <a:cs typeface="Arial"/>
                <a:sym typeface="Arial"/>
              </a:rPr>
              <a:t> Fondée en 2002, en Tunisie depuis 2007</a:t>
            </a:r>
            <a:endParaRPr sz="1100" dirty="0"/>
          </a:p>
          <a:p>
            <a:pPr marR="0" lvl="0" algn="l" rtl="0">
              <a:lnSpc>
                <a:spcPct val="131250"/>
              </a:lnSpc>
              <a:spcBef>
                <a:spcPts val="0"/>
              </a:spcBef>
              <a:spcAft>
                <a:spcPts val="0"/>
              </a:spcAft>
              <a:buClr>
                <a:srgbClr val="000000"/>
              </a:buClr>
              <a:buSzPts val="1200"/>
            </a:pPr>
            <a:r>
              <a:rPr lang="fr" sz="1200" b="1" i="0" u="none" strike="noStrike" cap="none" dirty="0">
                <a:solidFill>
                  <a:srgbClr val="000000"/>
                </a:solidFill>
                <a:latin typeface="Arial"/>
                <a:ea typeface="Arial"/>
                <a:cs typeface="Arial"/>
                <a:sym typeface="Arial"/>
              </a:rPr>
              <a:t> 3000 Consultants, 400 M€ de CA</a:t>
            </a:r>
            <a:endParaRPr sz="1100" dirty="0"/>
          </a:p>
        </p:txBody>
      </p:sp>
      <p:sp>
        <p:nvSpPr>
          <p:cNvPr id="214" name="Google Shape;214;p29"/>
          <p:cNvSpPr txBox="1"/>
          <p:nvPr/>
        </p:nvSpPr>
        <p:spPr>
          <a:xfrm>
            <a:off x="5541852" y="2442071"/>
            <a:ext cx="3129591" cy="1036920"/>
          </a:xfrm>
          <a:prstGeom prst="rect">
            <a:avLst/>
          </a:prstGeom>
          <a:noFill/>
          <a:ln>
            <a:noFill/>
          </a:ln>
        </p:spPr>
        <p:txBody>
          <a:bodyPr spcFirstLastPara="1" wrap="square" lIns="68575" tIns="34275" rIns="68575" bIns="34275" anchor="t" anchorCtr="0">
            <a:spAutoFit/>
          </a:bodyPr>
          <a:lstStyle/>
          <a:p>
            <a:pPr marL="0" marR="0" lvl="0" indent="0" algn="l" rtl="0">
              <a:lnSpc>
                <a:spcPct val="131250"/>
              </a:lnSpc>
              <a:spcBef>
                <a:spcPts val="0"/>
              </a:spcBef>
              <a:spcAft>
                <a:spcPts val="0"/>
              </a:spcAft>
              <a:buNone/>
            </a:pPr>
            <a:r>
              <a:rPr lang="fr" sz="1200" b="1" i="0" u="none" strike="noStrike" cap="none" dirty="0">
                <a:solidFill>
                  <a:srgbClr val="000000"/>
                </a:solidFill>
                <a:latin typeface="Arial"/>
                <a:ea typeface="Arial"/>
                <a:cs typeface="Arial"/>
                <a:sym typeface="Arial"/>
              </a:rPr>
              <a:t> Intégration des nouvelles technologies</a:t>
            </a:r>
            <a:endParaRPr sz="1100" dirty="0"/>
          </a:p>
          <a:p>
            <a:pPr marL="0" marR="0" lvl="0" indent="0" algn="l" rtl="0">
              <a:lnSpc>
                <a:spcPct val="131250"/>
              </a:lnSpc>
              <a:spcBef>
                <a:spcPts val="0"/>
              </a:spcBef>
              <a:spcAft>
                <a:spcPts val="0"/>
              </a:spcAft>
              <a:buNone/>
            </a:pPr>
            <a:r>
              <a:rPr lang="fr" sz="1200" b="1" i="0" u="none" strike="noStrike" cap="none" dirty="0">
                <a:solidFill>
                  <a:srgbClr val="000000"/>
                </a:solidFill>
                <a:latin typeface="Arial"/>
                <a:ea typeface="Arial"/>
                <a:cs typeface="Arial"/>
                <a:sym typeface="Arial"/>
              </a:rPr>
              <a:t>Refonte des processus métiers</a:t>
            </a:r>
            <a:endParaRPr sz="1100" dirty="0"/>
          </a:p>
          <a:p>
            <a:pPr marL="0" marR="0" lvl="0" indent="0" algn="l" rtl="0">
              <a:lnSpc>
                <a:spcPct val="131250"/>
              </a:lnSpc>
              <a:spcBef>
                <a:spcPts val="0"/>
              </a:spcBef>
              <a:spcAft>
                <a:spcPts val="0"/>
              </a:spcAft>
              <a:buNone/>
            </a:pPr>
            <a:r>
              <a:rPr lang="fr" sz="1200" b="1" i="0" u="none" strike="noStrike" cap="none" dirty="0">
                <a:solidFill>
                  <a:srgbClr val="000000"/>
                </a:solidFill>
                <a:latin typeface="Arial"/>
                <a:ea typeface="Arial"/>
                <a:cs typeface="Arial"/>
                <a:sym typeface="Arial"/>
              </a:rPr>
              <a:t>Conseil et assistance à la maîtrise d’ouvrage</a:t>
            </a:r>
            <a:endParaRPr sz="1100" dirty="0"/>
          </a:p>
        </p:txBody>
      </p:sp>
      <p:sp>
        <p:nvSpPr>
          <p:cNvPr id="215" name="Google Shape;215;p29"/>
          <p:cNvSpPr txBox="1"/>
          <p:nvPr/>
        </p:nvSpPr>
        <p:spPr>
          <a:xfrm>
            <a:off x="4983570" y="3658103"/>
            <a:ext cx="2707736" cy="1109342"/>
          </a:xfrm>
          <a:prstGeom prst="rect">
            <a:avLst/>
          </a:prstGeom>
          <a:noFill/>
          <a:ln>
            <a:noFill/>
          </a:ln>
        </p:spPr>
        <p:txBody>
          <a:bodyPr spcFirstLastPara="1" wrap="square" lIns="68575" tIns="34275" rIns="68575" bIns="34275" anchor="t" anchorCtr="0">
            <a:spAutoFit/>
          </a:bodyPr>
          <a:lstStyle/>
          <a:p>
            <a:pPr marL="0" marR="0" lvl="0" indent="0" algn="l" rtl="0">
              <a:lnSpc>
                <a:spcPct val="137500"/>
              </a:lnSpc>
              <a:spcBef>
                <a:spcPts val="0"/>
              </a:spcBef>
              <a:spcAft>
                <a:spcPts val="0"/>
              </a:spcAft>
              <a:buNone/>
            </a:pPr>
            <a:r>
              <a:rPr lang="fr" sz="1200" b="1" i="0" u="none" strike="noStrike" cap="none">
                <a:solidFill>
                  <a:srgbClr val="000000"/>
                </a:solidFill>
                <a:latin typeface="Arial"/>
                <a:ea typeface="Arial"/>
                <a:cs typeface="Arial"/>
                <a:sym typeface="Arial"/>
              </a:rPr>
              <a:t>Finance</a:t>
            </a:r>
            <a:endParaRPr sz="1100"/>
          </a:p>
          <a:p>
            <a:pPr marL="0" marR="0" lvl="0" indent="0" algn="l" rtl="0">
              <a:lnSpc>
                <a:spcPct val="137500"/>
              </a:lnSpc>
              <a:spcBef>
                <a:spcPts val="0"/>
              </a:spcBef>
              <a:spcAft>
                <a:spcPts val="0"/>
              </a:spcAft>
              <a:buNone/>
            </a:pPr>
            <a:r>
              <a:rPr lang="fr" sz="1200" b="1" i="0" u="none" strike="noStrike" cap="none">
                <a:solidFill>
                  <a:srgbClr val="000000"/>
                </a:solidFill>
                <a:latin typeface="Arial"/>
                <a:ea typeface="Arial"/>
                <a:cs typeface="Arial"/>
                <a:sym typeface="Arial"/>
              </a:rPr>
              <a:t>Energie et Services Publics</a:t>
            </a:r>
            <a:endParaRPr sz="1100"/>
          </a:p>
          <a:p>
            <a:pPr marL="0" marR="0" lvl="0" indent="0" algn="l" rtl="0">
              <a:lnSpc>
                <a:spcPct val="137500"/>
              </a:lnSpc>
              <a:spcBef>
                <a:spcPts val="0"/>
              </a:spcBef>
              <a:spcAft>
                <a:spcPts val="0"/>
              </a:spcAft>
              <a:buNone/>
            </a:pPr>
            <a:r>
              <a:rPr lang="fr" sz="1200" b="1" i="0" u="none" strike="noStrike" cap="none">
                <a:solidFill>
                  <a:srgbClr val="000000"/>
                </a:solidFill>
                <a:latin typeface="Arial"/>
                <a:ea typeface="Arial"/>
                <a:cs typeface="Arial"/>
                <a:sym typeface="Arial"/>
              </a:rPr>
              <a:t>Assurances</a:t>
            </a:r>
            <a:endParaRPr sz="1100"/>
          </a:p>
          <a:p>
            <a:pPr marL="0" marR="0" lvl="0" indent="0" algn="l" rtl="0">
              <a:lnSpc>
                <a:spcPct val="137500"/>
              </a:lnSpc>
              <a:spcBef>
                <a:spcPts val="0"/>
              </a:spcBef>
              <a:spcAft>
                <a:spcPts val="0"/>
              </a:spcAft>
              <a:buNone/>
            </a:pPr>
            <a:r>
              <a:rPr lang="fr" sz="1200" b="1" i="0" u="none" strike="noStrike" cap="none">
                <a:solidFill>
                  <a:srgbClr val="000000"/>
                </a:solidFill>
                <a:latin typeface="Arial"/>
                <a:ea typeface="Arial"/>
                <a:cs typeface="Arial"/>
                <a:sym typeface="Arial"/>
              </a:rPr>
              <a:t>Transport et Logistique</a:t>
            </a:r>
            <a:endParaRPr sz="1100"/>
          </a:p>
          <a:p>
            <a:pPr marL="0" marR="0" lvl="0" indent="0" algn="l" rtl="0">
              <a:lnSpc>
                <a:spcPct val="137500"/>
              </a:lnSpc>
              <a:spcBef>
                <a:spcPts val="0"/>
              </a:spcBef>
              <a:spcAft>
                <a:spcPts val="0"/>
              </a:spcAft>
              <a:buNone/>
            </a:pPr>
            <a:r>
              <a:rPr lang="fr" sz="1200" b="1" i="0" u="none" strike="noStrike" cap="none">
                <a:solidFill>
                  <a:srgbClr val="000000"/>
                </a:solidFill>
                <a:latin typeface="Arial"/>
                <a:ea typeface="Arial"/>
                <a:cs typeface="Arial"/>
                <a:sym typeface="Arial"/>
              </a:rPr>
              <a:t>Télécom et Médias</a:t>
            </a:r>
            <a:endParaRPr sz="1100"/>
          </a:p>
        </p:txBody>
      </p:sp>
      <p:sp>
        <p:nvSpPr>
          <p:cNvPr id="216" name="Google Shape;216;p29"/>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17" name="Google Shape;217;p29"/>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218" name="Google Shape;218;p29"/>
          <p:cNvPicPr preferRelativeResize="0"/>
          <p:nvPr/>
        </p:nvPicPr>
        <p:blipFill rotWithShape="1">
          <a:blip r:embed="rId7">
            <a:alphaModFix/>
          </a:blip>
          <a:srcRect/>
          <a:stretch/>
        </p:blipFill>
        <p:spPr>
          <a:xfrm>
            <a:off x="2231650" y="89791"/>
            <a:ext cx="329933" cy="214567"/>
          </a:xfrm>
          <a:prstGeom prst="rect">
            <a:avLst/>
          </a:prstGeom>
          <a:noFill/>
          <a:ln>
            <a:noFill/>
          </a:ln>
        </p:spPr>
      </p:pic>
      <p:sp>
        <p:nvSpPr>
          <p:cNvPr id="219" name="Google Shape;219;p29"/>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sp>
        <p:nvSpPr>
          <p:cNvPr id="220" name="Google Shape;220;p29"/>
          <p:cNvSpPr/>
          <p:nvPr/>
        </p:nvSpPr>
        <p:spPr>
          <a:xfrm>
            <a:off x="8492445" y="4594050"/>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 sz="2400" b="0" i="0" u="none" strike="noStrike" cap="none">
                <a:solidFill>
                  <a:schemeClr val="lt1"/>
                </a:solidFill>
                <a:latin typeface="Calibri"/>
                <a:ea typeface="Calibri"/>
                <a:cs typeface="Calibri"/>
                <a:sym typeface="Calibri"/>
              </a:rPr>
              <a:t>1</a:t>
            </a: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
                                        </p:tgtEl>
                                        <p:attrNameLst>
                                          <p:attrName>style.visibility</p:attrName>
                                        </p:attrNameLst>
                                      </p:cBhvr>
                                      <p:to>
                                        <p:strVal val="visible"/>
                                      </p:to>
                                    </p:set>
                                    <p:animEffect transition="in" filter="fade">
                                      <p:cBhvr>
                                        <p:cTn id="11" dur="500"/>
                                        <p:tgtEl>
                                          <p:spTgt spid="209"/>
                                        </p:tgtEl>
                                      </p:cBhvr>
                                    </p:animEffect>
                                  </p:childTnLst>
                                </p:cTn>
                              </p:par>
                              <p:par>
                                <p:cTn id="12" presetID="10" presetClass="entr" presetSubtype="0" fill="hold" nodeType="withEffect">
                                  <p:stCondLst>
                                    <p:cond delay="0"/>
                                  </p:stCondLst>
                                  <p:childTnLst>
                                    <p:set>
                                      <p:cBhvr>
                                        <p:cTn id="13" dur="1" fill="hold">
                                          <p:stCondLst>
                                            <p:cond delay="0"/>
                                          </p:stCondLst>
                                        </p:cTn>
                                        <p:tgtEl>
                                          <p:spTgt spid="213"/>
                                        </p:tgtEl>
                                        <p:attrNameLst>
                                          <p:attrName>style.visibility</p:attrName>
                                        </p:attrNameLst>
                                      </p:cBhvr>
                                      <p:to>
                                        <p:strVal val="visible"/>
                                      </p:to>
                                    </p:set>
                                    <p:animEffect transition="in" filter="fade">
                                      <p:cBhvr>
                                        <p:cTn id="14" dur="500"/>
                                        <p:tgtEl>
                                          <p:spTgt spid="2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animEffect transition="in" filter="fade">
                                      <p:cBhvr>
                                        <p:cTn id="19" dur="500"/>
                                        <p:tgtEl>
                                          <p:spTgt spid="200"/>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500"/>
                                        <p:tgtEl>
                                          <p:spTgt spid="2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Effect transition="in" filter="fade">
                                      <p:cBhvr>
                                        <p:cTn id="34" dur="500"/>
                                        <p:tgtEl>
                                          <p:spTgt spid="202"/>
                                        </p:tgtEl>
                                      </p:cBhvr>
                                    </p:animEffect>
                                  </p:childTnLst>
                                </p:cTn>
                              </p:par>
                              <p:par>
                                <p:cTn id="35" presetID="10" presetClass="entr" presetSubtype="0" fill="hold" nodeType="withEffect">
                                  <p:stCondLst>
                                    <p:cond delay="0"/>
                                  </p:stCondLst>
                                  <p:childTnLst>
                                    <p:set>
                                      <p:cBhvr>
                                        <p:cTn id="36" dur="1" fill="hold">
                                          <p:stCondLst>
                                            <p:cond delay="0"/>
                                          </p:stCondLst>
                                        </p:cTn>
                                        <p:tgtEl>
                                          <p:spTgt spid="215"/>
                                        </p:tgtEl>
                                        <p:attrNameLst>
                                          <p:attrName>style.visibility</p:attrName>
                                        </p:attrNameLst>
                                      </p:cBhvr>
                                      <p:to>
                                        <p:strVal val="visible"/>
                                      </p:to>
                                    </p:set>
                                    <p:animEffect transition="in" filter="fade">
                                      <p:cBhvr>
                                        <p:cTn id="3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9"/>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131" name="Google Shape;1131;p59"/>
          <p:cNvGrpSpPr/>
          <p:nvPr/>
        </p:nvGrpSpPr>
        <p:grpSpPr>
          <a:xfrm>
            <a:off x="-13961" y="-7597"/>
            <a:ext cx="3053015" cy="444853"/>
            <a:chOff x="2245748" y="4265672"/>
            <a:chExt cx="1451386" cy="722960"/>
          </a:xfrm>
        </p:grpSpPr>
        <p:sp>
          <p:nvSpPr>
            <p:cNvPr id="1132" name="Google Shape;1132;p59"/>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33" name="Google Shape;1133;p59"/>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134" name="Google Shape;1134;p59"/>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135" name="Google Shape;1135;p59"/>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136" name="Google Shape;1136;p59"/>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137" name="Google Shape;1137;p59"/>
          <p:cNvSpPr/>
          <p:nvPr/>
        </p:nvSpPr>
        <p:spPr>
          <a:xfrm>
            <a:off x="3108471" y="269041"/>
            <a:ext cx="4254354" cy="39238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Achat des machines virtuelles</a:t>
            </a:r>
            <a:endParaRPr sz="2100" b="0" i="0" u="none" strike="noStrike" cap="none">
              <a:solidFill>
                <a:schemeClr val="accent1"/>
              </a:solidFill>
              <a:latin typeface="Century Gothic"/>
              <a:ea typeface="Century Gothic"/>
              <a:cs typeface="Century Gothic"/>
              <a:sym typeface="Century Gothic"/>
            </a:endParaRPr>
          </a:p>
        </p:txBody>
      </p:sp>
      <p:sp>
        <p:nvSpPr>
          <p:cNvPr id="1138" name="Google Shape;1138;p59"/>
          <p:cNvSpPr/>
          <p:nvPr/>
        </p:nvSpPr>
        <p:spPr>
          <a:xfrm>
            <a:off x="8434196"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25</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1139" name="Google Shape;1139;p59"/>
          <p:cNvSpPr/>
          <p:nvPr/>
        </p:nvSpPr>
        <p:spPr>
          <a:xfrm>
            <a:off x="2326481" y="1460897"/>
            <a:ext cx="9144000" cy="342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aphicFrame>
        <p:nvGraphicFramePr>
          <p:cNvPr id="1140" name="Google Shape;1140;p59"/>
          <p:cNvGraphicFramePr/>
          <p:nvPr/>
        </p:nvGraphicFramePr>
        <p:xfrm>
          <a:off x="1761173" y="1632347"/>
          <a:ext cx="5068225" cy="1713525"/>
        </p:xfrm>
        <a:graphic>
          <a:graphicData uri="http://schemas.openxmlformats.org/drawingml/2006/table">
            <a:tbl>
              <a:tblPr>
                <a:noFill/>
                <a:tableStyleId>{E344018B-9C97-401D-8D43-8AA383F135FC}</a:tableStyleId>
              </a:tblPr>
              <a:tblGrid>
                <a:gridCol w="1501700">
                  <a:extLst>
                    <a:ext uri="{9D8B030D-6E8A-4147-A177-3AD203B41FA5}">
                      <a16:colId xmlns:a16="http://schemas.microsoft.com/office/drawing/2014/main" val="20000"/>
                    </a:ext>
                  </a:extLst>
                </a:gridCol>
                <a:gridCol w="867050">
                  <a:extLst>
                    <a:ext uri="{9D8B030D-6E8A-4147-A177-3AD203B41FA5}">
                      <a16:colId xmlns:a16="http://schemas.microsoft.com/office/drawing/2014/main" val="20001"/>
                    </a:ext>
                  </a:extLst>
                </a:gridCol>
                <a:gridCol w="867050">
                  <a:extLst>
                    <a:ext uri="{9D8B030D-6E8A-4147-A177-3AD203B41FA5}">
                      <a16:colId xmlns:a16="http://schemas.microsoft.com/office/drawing/2014/main" val="20002"/>
                    </a:ext>
                  </a:extLst>
                </a:gridCol>
                <a:gridCol w="1832425">
                  <a:extLst>
                    <a:ext uri="{9D8B030D-6E8A-4147-A177-3AD203B41FA5}">
                      <a16:colId xmlns:a16="http://schemas.microsoft.com/office/drawing/2014/main" val="20003"/>
                    </a:ext>
                  </a:extLst>
                </a:gridCol>
              </a:tblGrid>
              <a:tr h="566975">
                <a:tc>
                  <a:txBody>
                    <a:bodyPr/>
                    <a:lstStyle/>
                    <a:p>
                      <a:pPr marL="0" marR="0" lvl="0" indent="0" algn="ctr" rtl="0">
                        <a:lnSpc>
                          <a:spcPct val="100000"/>
                        </a:lnSpc>
                        <a:spcBef>
                          <a:spcPts val="0"/>
                        </a:spcBef>
                        <a:spcAft>
                          <a:spcPts val="0"/>
                        </a:spcAft>
                        <a:buNone/>
                      </a:pPr>
                      <a:r>
                        <a:rPr lang="fr" sz="1300" b="0" i="0" u="none" strike="noStrike" cap="none" dirty="0">
                          <a:solidFill>
                            <a:srgbClr val="000000"/>
                          </a:solidFill>
                          <a:latin typeface="Montserrat"/>
                          <a:ea typeface="Montserrat"/>
                          <a:cs typeface="Montserrat"/>
                          <a:sym typeface="Montserrat"/>
                        </a:rPr>
                        <a:t>Type de machine</a:t>
                      </a:r>
                      <a:endParaRPr sz="1100" u="none" strike="noStrike" cap="none" dirty="0"/>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RAM</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CPU</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Prix</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567450">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 B2s</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4</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2</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 30,37$US/mois </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04825">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 B1s</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1</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1</a:t>
                      </a: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fr" sz="1300" b="0" i="0" u="none" strike="noStrike" cap="none">
                          <a:solidFill>
                            <a:srgbClr val="000000"/>
                          </a:solidFill>
                          <a:latin typeface="Montserrat"/>
                          <a:ea typeface="Montserrat"/>
                          <a:cs typeface="Montserrat"/>
                          <a:sym typeface="Montserrat"/>
                        </a:rPr>
                        <a:t>7,59$US/mois</a:t>
                      </a:r>
                      <a:endParaRPr sz="1100" u="none" strike="noStrike" cap="none"/>
                    </a:p>
                    <a:p>
                      <a:pPr marL="0" marR="0" lvl="0" indent="0" algn="l" rtl="0">
                        <a:lnSpc>
                          <a:spcPct val="100000"/>
                        </a:lnSpc>
                        <a:spcBef>
                          <a:spcPts val="0"/>
                        </a:spcBef>
                        <a:spcAft>
                          <a:spcPts val="0"/>
                        </a:spcAft>
                        <a:buNone/>
                      </a:pPr>
                      <a:br>
                        <a:rPr lang="fr" sz="1100" u="none" strike="noStrike" cap="none"/>
                      </a:br>
                      <a:endParaRPr sz="1100" u="none" strike="noStrike" cap="none"/>
                    </a:p>
                  </a:txBody>
                  <a:tcPr marL="45725" marR="45725" marT="22850" marB="228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1141" name="Google Shape;1141;p59"/>
          <p:cNvSpPr/>
          <p:nvPr/>
        </p:nvSpPr>
        <p:spPr>
          <a:xfrm>
            <a:off x="2999185" y="2189560"/>
            <a:ext cx="9144000" cy="342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animEffect transition="in" filter="wipe(down)">
                                      <p:cBhvr>
                                        <p:cTn id="7" dur="500"/>
                                        <p:tgtEl>
                                          <p:spTgt spid="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60"/>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148" name="Google Shape;1148;p60"/>
          <p:cNvGrpSpPr/>
          <p:nvPr/>
        </p:nvGrpSpPr>
        <p:grpSpPr>
          <a:xfrm>
            <a:off x="-13961" y="-7597"/>
            <a:ext cx="3053015" cy="444853"/>
            <a:chOff x="2245748" y="4265672"/>
            <a:chExt cx="1451386" cy="722960"/>
          </a:xfrm>
        </p:grpSpPr>
        <p:sp>
          <p:nvSpPr>
            <p:cNvPr id="1149" name="Google Shape;1149;p60"/>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50" name="Google Shape;1150;p60"/>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151" name="Google Shape;1151;p60"/>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152" name="Google Shape;1152;p60"/>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153" name="Google Shape;1153;p60"/>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154" name="Google Shape;1154;p60"/>
          <p:cNvSpPr/>
          <p:nvPr/>
        </p:nvSpPr>
        <p:spPr>
          <a:xfrm>
            <a:off x="8515283"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26</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1156" name="Google Shape;1156;p60"/>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pic>
        <p:nvPicPr>
          <p:cNvPr id="5" name="Image 4">
            <a:extLst>
              <a:ext uri="{FF2B5EF4-FFF2-40B4-BE49-F238E27FC236}">
                <a16:creationId xmlns:a16="http://schemas.microsoft.com/office/drawing/2014/main" id="{A1C251CC-D914-4E00-998F-1FDB689A3DA6}"/>
              </a:ext>
            </a:extLst>
          </p:cNvPr>
          <p:cNvPicPr>
            <a:picLocks noChangeAspect="1"/>
          </p:cNvPicPr>
          <p:nvPr/>
        </p:nvPicPr>
        <p:blipFill>
          <a:blip r:embed="rId3"/>
          <a:stretch>
            <a:fillRect/>
          </a:stretch>
        </p:blipFill>
        <p:spPr>
          <a:xfrm>
            <a:off x="242283" y="709352"/>
            <a:ext cx="8659433" cy="37247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163" name="Google Shape;1163;p61"/>
          <p:cNvGrpSpPr/>
          <p:nvPr/>
        </p:nvGrpSpPr>
        <p:grpSpPr>
          <a:xfrm>
            <a:off x="-13961" y="-7597"/>
            <a:ext cx="3053015" cy="444853"/>
            <a:chOff x="2245748" y="4265672"/>
            <a:chExt cx="1451386" cy="722960"/>
          </a:xfrm>
        </p:grpSpPr>
        <p:sp>
          <p:nvSpPr>
            <p:cNvPr id="1164" name="Google Shape;1164;p61"/>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65" name="Google Shape;1165;p61"/>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166" name="Google Shape;1166;p61"/>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167" name="Google Shape;1167;p61"/>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168" name="Google Shape;1168;p61"/>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169" name="Google Shape;1169;p61"/>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170" name="Google Shape;1170;p61"/>
          <p:cNvSpPr/>
          <p:nvPr/>
        </p:nvSpPr>
        <p:spPr>
          <a:xfrm>
            <a:off x="8547099"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27</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171" name="Google Shape;1171;p61"/>
          <p:cNvPicPr preferRelativeResize="0"/>
          <p:nvPr/>
        </p:nvPicPr>
        <p:blipFill rotWithShape="1">
          <a:blip r:embed="rId3">
            <a:alphaModFix/>
          </a:blip>
          <a:srcRect/>
          <a:stretch/>
        </p:blipFill>
        <p:spPr>
          <a:xfrm>
            <a:off x="2292531" y="1787979"/>
            <a:ext cx="1097586" cy="1097586"/>
          </a:xfrm>
          <a:prstGeom prst="rect">
            <a:avLst/>
          </a:prstGeom>
          <a:noFill/>
          <a:ln>
            <a:noFill/>
          </a:ln>
        </p:spPr>
      </p:pic>
      <p:pic>
        <p:nvPicPr>
          <p:cNvPr id="1172" name="Google Shape;1172;p61"/>
          <p:cNvPicPr preferRelativeResize="0"/>
          <p:nvPr/>
        </p:nvPicPr>
        <p:blipFill rotWithShape="1">
          <a:blip r:embed="rId4">
            <a:alphaModFix/>
          </a:blip>
          <a:srcRect/>
          <a:stretch/>
        </p:blipFill>
        <p:spPr>
          <a:xfrm rot="19929807">
            <a:off x="4249728" y="1938181"/>
            <a:ext cx="702180" cy="229719"/>
          </a:xfrm>
          <a:prstGeom prst="rect">
            <a:avLst/>
          </a:prstGeom>
          <a:noFill/>
          <a:ln>
            <a:noFill/>
          </a:ln>
        </p:spPr>
      </p:pic>
      <p:cxnSp>
        <p:nvCxnSpPr>
          <p:cNvPr id="1173" name="Google Shape;1173;p61"/>
          <p:cNvCxnSpPr/>
          <p:nvPr/>
        </p:nvCxnSpPr>
        <p:spPr>
          <a:xfrm>
            <a:off x="4362557" y="2806755"/>
            <a:ext cx="619460" cy="0"/>
          </a:xfrm>
          <a:prstGeom prst="straightConnector1">
            <a:avLst/>
          </a:prstGeom>
          <a:noFill/>
          <a:ln w="19050" cap="flat" cmpd="sng">
            <a:solidFill>
              <a:schemeClr val="accent5"/>
            </a:solidFill>
            <a:prstDash val="solid"/>
            <a:miter lim="800000"/>
            <a:headEnd type="none" w="sm" len="sm"/>
            <a:tailEnd type="triangle" w="med" len="med"/>
          </a:ln>
        </p:spPr>
      </p:cxnSp>
      <p:cxnSp>
        <p:nvCxnSpPr>
          <p:cNvPr id="1174" name="Google Shape;1174;p61"/>
          <p:cNvCxnSpPr/>
          <p:nvPr/>
        </p:nvCxnSpPr>
        <p:spPr>
          <a:xfrm>
            <a:off x="4360813" y="3077265"/>
            <a:ext cx="619460" cy="319078"/>
          </a:xfrm>
          <a:prstGeom prst="straightConnector1">
            <a:avLst/>
          </a:prstGeom>
          <a:noFill/>
          <a:ln w="19050" cap="flat" cmpd="sng">
            <a:solidFill>
              <a:schemeClr val="accent5"/>
            </a:solidFill>
            <a:prstDash val="solid"/>
            <a:miter lim="800000"/>
            <a:headEnd type="none" w="sm" len="sm"/>
            <a:tailEnd type="triangle" w="med" len="med"/>
          </a:ln>
        </p:spPr>
      </p:cxnSp>
      <p:sp>
        <p:nvSpPr>
          <p:cNvPr id="1175" name="Google Shape;1175;p61"/>
          <p:cNvSpPr txBox="1"/>
          <p:nvPr/>
        </p:nvSpPr>
        <p:spPr>
          <a:xfrm>
            <a:off x="5339443" y="1508761"/>
            <a:ext cx="1608365"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dirty="0">
                <a:solidFill>
                  <a:srgbClr val="000000"/>
                </a:solidFill>
                <a:latin typeface="Arial"/>
                <a:ea typeface="Arial"/>
                <a:cs typeface="Arial"/>
                <a:sym typeface="Arial"/>
              </a:rPr>
              <a:t>Build</a:t>
            </a:r>
            <a:endParaRPr sz="1800" b="1" i="0" u="none" strike="noStrike" cap="none" dirty="0">
              <a:solidFill>
                <a:srgbClr val="000000"/>
              </a:solidFill>
              <a:latin typeface="Arial"/>
              <a:ea typeface="Arial"/>
              <a:cs typeface="Arial"/>
              <a:sym typeface="Arial"/>
            </a:endParaRPr>
          </a:p>
        </p:txBody>
      </p:sp>
      <p:sp>
        <p:nvSpPr>
          <p:cNvPr id="1176" name="Google Shape;1176;p61"/>
          <p:cNvSpPr txBox="1"/>
          <p:nvPr/>
        </p:nvSpPr>
        <p:spPr>
          <a:xfrm>
            <a:off x="5339443" y="2040600"/>
            <a:ext cx="1110343"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dirty="0">
                <a:solidFill>
                  <a:srgbClr val="000000"/>
                </a:solidFill>
                <a:latin typeface="Arial"/>
                <a:ea typeface="Arial"/>
                <a:cs typeface="Arial"/>
                <a:sym typeface="Arial"/>
              </a:rPr>
              <a:t>Test</a:t>
            </a:r>
            <a:endParaRPr sz="1100" dirty="0"/>
          </a:p>
        </p:txBody>
      </p:sp>
      <p:sp>
        <p:nvSpPr>
          <p:cNvPr id="1177" name="Google Shape;1177;p61"/>
          <p:cNvSpPr txBox="1"/>
          <p:nvPr/>
        </p:nvSpPr>
        <p:spPr>
          <a:xfrm>
            <a:off x="5339443" y="2633630"/>
            <a:ext cx="1387929"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dirty="0">
                <a:solidFill>
                  <a:srgbClr val="000000"/>
                </a:solidFill>
                <a:latin typeface="Arial"/>
                <a:ea typeface="Arial"/>
                <a:cs typeface="Arial"/>
                <a:sym typeface="Arial"/>
              </a:rPr>
              <a:t>Release</a:t>
            </a:r>
            <a:endParaRPr sz="1800" b="1" i="0" u="none" strike="noStrike" cap="none" dirty="0">
              <a:solidFill>
                <a:srgbClr val="000000"/>
              </a:solidFill>
              <a:latin typeface="Arial"/>
              <a:ea typeface="Arial"/>
              <a:cs typeface="Arial"/>
              <a:sym typeface="Arial"/>
            </a:endParaRPr>
          </a:p>
        </p:txBody>
      </p:sp>
      <p:sp>
        <p:nvSpPr>
          <p:cNvPr id="27" name="Google Shape;1175;p61">
            <a:extLst>
              <a:ext uri="{FF2B5EF4-FFF2-40B4-BE49-F238E27FC236}">
                <a16:creationId xmlns:a16="http://schemas.microsoft.com/office/drawing/2014/main" id="{59D1D599-EFE8-455B-89B6-CA13AB70BA5D}"/>
              </a:ext>
            </a:extLst>
          </p:cNvPr>
          <p:cNvSpPr txBox="1"/>
          <p:nvPr/>
        </p:nvSpPr>
        <p:spPr>
          <a:xfrm>
            <a:off x="5339443" y="3286919"/>
            <a:ext cx="1608365"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dirty="0">
                <a:solidFill>
                  <a:srgbClr val="000000"/>
                </a:solidFill>
                <a:latin typeface="Arial"/>
                <a:ea typeface="Arial"/>
                <a:cs typeface="Arial"/>
                <a:sym typeface="Arial"/>
              </a:rPr>
              <a:t>Deploy</a:t>
            </a:r>
            <a:endParaRPr sz="1800" b="1" i="0" u="none" strike="noStrike" cap="none" dirty="0">
              <a:solidFill>
                <a:srgbClr val="000000"/>
              </a:solidFill>
              <a:latin typeface="Arial"/>
              <a:ea typeface="Arial"/>
              <a:cs typeface="Arial"/>
              <a:sym typeface="Arial"/>
            </a:endParaRPr>
          </a:p>
        </p:txBody>
      </p:sp>
      <p:cxnSp>
        <p:nvCxnSpPr>
          <p:cNvPr id="32" name="Google Shape;1173;p61">
            <a:extLst>
              <a:ext uri="{FF2B5EF4-FFF2-40B4-BE49-F238E27FC236}">
                <a16:creationId xmlns:a16="http://schemas.microsoft.com/office/drawing/2014/main" id="{CCFD1CB6-5443-4AB5-AF07-3E3AECF1DBBA}"/>
              </a:ext>
            </a:extLst>
          </p:cNvPr>
          <p:cNvCxnSpPr>
            <a:cxnSpLocks/>
          </p:cNvCxnSpPr>
          <p:nvPr/>
        </p:nvCxnSpPr>
        <p:spPr>
          <a:xfrm flipV="1">
            <a:off x="4360813" y="2267476"/>
            <a:ext cx="619460" cy="214159"/>
          </a:xfrm>
          <a:prstGeom prst="straightConnector1">
            <a:avLst/>
          </a:prstGeom>
          <a:noFill/>
          <a:ln w="19050" cap="flat" cmpd="sng">
            <a:solidFill>
              <a:schemeClr val="accent5"/>
            </a:solidFill>
            <a:prstDash val="solid"/>
            <a:miter lim="800000"/>
            <a:headEnd type="none" w="sm" len="sm"/>
            <a:tailEnd type="triangle" w="med" len="med"/>
          </a:ln>
        </p:spPr>
      </p:cxnSp>
      <p:pic>
        <p:nvPicPr>
          <p:cNvPr id="10" name="Image 9">
            <a:extLst>
              <a:ext uri="{FF2B5EF4-FFF2-40B4-BE49-F238E27FC236}">
                <a16:creationId xmlns:a16="http://schemas.microsoft.com/office/drawing/2014/main" id="{EB56DEF8-DB60-4592-B447-454AECE0F5BA}"/>
              </a:ext>
            </a:extLst>
          </p:cNvPr>
          <p:cNvPicPr>
            <a:picLocks noChangeAspect="1"/>
          </p:cNvPicPr>
          <p:nvPr/>
        </p:nvPicPr>
        <p:blipFill>
          <a:blip r:embed="rId5"/>
          <a:stretch>
            <a:fillRect/>
          </a:stretch>
        </p:blipFill>
        <p:spPr>
          <a:xfrm>
            <a:off x="0" y="425066"/>
            <a:ext cx="9144000" cy="42933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1"/>
                                        </p:tgtEl>
                                        <p:attrNameLst>
                                          <p:attrName>style.visibility</p:attrName>
                                        </p:attrNameLst>
                                      </p:cBhvr>
                                      <p:to>
                                        <p:strVal val="visible"/>
                                      </p:to>
                                    </p:set>
                                    <p:animEffect transition="in" filter="fade">
                                      <p:cBhvr>
                                        <p:cTn id="12" dur="500"/>
                                        <p:tgtEl>
                                          <p:spTgt spid="1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5"/>
                                        </p:tgtEl>
                                        <p:attrNameLst>
                                          <p:attrName>style.visibility</p:attrName>
                                        </p:attrNameLst>
                                      </p:cBhvr>
                                      <p:to>
                                        <p:strVal val="visible"/>
                                      </p:to>
                                    </p:set>
                                    <p:animEffect transition="in" filter="fade">
                                      <p:cBhvr>
                                        <p:cTn id="17" dur="500"/>
                                        <p:tgtEl>
                                          <p:spTgt spid="11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6"/>
                                        </p:tgtEl>
                                        <p:attrNameLst>
                                          <p:attrName>style.visibility</p:attrName>
                                        </p:attrNameLst>
                                      </p:cBhvr>
                                      <p:to>
                                        <p:strVal val="visible"/>
                                      </p:to>
                                    </p:set>
                                    <p:animEffect transition="in" filter="fade">
                                      <p:cBhvr>
                                        <p:cTn id="22" dur="500"/>
                                        <p:tgtEl>
                                          <p:spTgt spid="11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7"/>
                                        </p:tgtEl>
                                        <p:attrNameLst>
                                          <p:attrName>style.visibility</p:attrName>
                                        </p:attrNameLst>
                                      </p:cBhvr>
                                      <p:to>
                                        <p:strVal val="visible"/>
                                      </p:to>
                                    </p:set>
                                    <p:animEffect transition="in" filter="fade">
                                      <p:cBhvr>
                                        <p:cTn id="27" dur="500"/>
                                        <p:tgtEl>
                                          <p:spTgt spid="11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2"/>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185" name="Google Shape;1185;p62"/>
          <p:cNvGrpSpPr/>
          <p:nvPr/>
        </p:nvGrpSpPr>
        <p:grpSpPr>
          <a:xfrm>
            <a:off x="-13961" y="-7597"/>
            <a:ext cx="3053015" cy="444853"/>
            <a:chOff x="2245748" y="4265672"/>
            <a:chExt cx="1451386" cy="722960"/>
          </a:xfrm>
        </p:grpSpPr>
        <p:sp>
          <p:nvSpPr>
            <p:cNvPr id="1186" name="Google Shape;1186;p62"/>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87" name="Google Shape;1187;p62"/>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188" name="Google Shape;1188;p62"/>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189" name="Google Shape;1189;p62"/>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190" name="Google Shape;1190;p62"/>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191" name="Google Shape;1191;p62"/>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192" name="Google Shape;1192;p62"/>
          <p:cNvSpPr/>
          <p:nvPr/>
        </p:nvSpPr>
        <p:spPr>
          <a:xfrm>
            <a:off x="8488220"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28</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193" name="Google Shape;1193;p62"/>
          <p:cNvPicPr preferRelativeResize="0"/>
          <p:nvPr/>
        </p:nvPicPr>
        <p:blipFill rotWithShape="1">
          <a:blip r:embed="rId3">
            <a:alphaModFix/>
          </a:blip>
          <a:srcRect/>
          <a:stretch/>
        </p:blipFill>
        <p:spPr>
          <a:xfrm>
            <a:off x="477861" y="1295160"/>
            <a:ext cx="3629339" cy="2884954"/>
          </a:xfrm>
          <a:prstGeom prst="rect">
            <a:avLst/>
          </a:prstGeom>
          <a:noFill/>
          <a:ln>
            <a:noFill/>
          </a:ln>
        </p:spPr>
      </p:pic>
      <p:pic>
        <p:nvPicPr>
          <p:cNvPr id="1194" name="Google Shape;1194;p62"/>
          <p:cNvPicPr preferRelativeResize="0"/>
          <p:nvPr/>
        </p:nvPicPr>
        <p:blipFill rotWithShape="1">
          <a:blip r:embed="rId4">
            <a:alphaModFix/>
          </a:blip>
          <a:srcRect/>
          <a:stretch/>
        </p:blipFill>
        <p:spPr>
          <a:xfrm>
            <a:off x="4920236" y="1295161"/>
            <a:ext cx="3549323" cy="2884953"/>
          </a:xfrm>
          <a:prstGeom prst="rect">
            <a:avLst/>
          </a:prstGeom>
          <a:noFill/>
          <a:ln>
            <a:noFill/>
          </a:ln>
        </p:spPr>
      </p:pic>
      <p:sp>
        <p:nvSpPr>
          <p:cNvPr id="1195" name="Google Shape;1195;p62"/>
          <p:cNvSpPr txBox="1"/>
          <p:nvPr/>
        </p:nvSpPr>
        <p:spPr>
          <a:xfrm>
            <a:off x="759385" y="4360438"/>
            <a:ext cx="2816680" cy="23083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100" b="0" i="0" u="none" strike="noStrike" cap="none" dirty="0">
                <a:solidFill>
                  <a:srgbClr val="000000"/>
                </a:solidFill>
                <a:latin typeface="Arial"/>
                <a:ea typeface="Arial"/>
                <a:cs typeface="Arial"/>
                <a:sym typeface="Arial"/>
              </a:rPr>
              <a:t>Runner pour les stages Buid et Release</a:t>
            </a:r>
            <a:endParaRPr sz="1100" dirty="0"/>
          </a:p>
        </p:txBody>
      </p:sp>
      <p:sp>
        <p:nvSpPr>
          <p:cNvPr id="1196" name="Google Shape;1196;p62"/>
          <p:cNvSpPr/>
          <p:nvPr/>
        </p:nvSpPr>
        <p:spPr>
          <a:xfrm>
            <a:off x="5771447" y="4282751"/>
            <a:ext cx="2168904" cy="28775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fr" sz="1100" b="0" i="0" u="none" strike="noStrike" cap="none" dirty="0">
                <a:solidFill>
                  <a:srgbClr val="000000"/>
                </a:solidFill>
                <a:latin typeface="Arial"/>
                <a:ea typeface="Arial"/>
                <a:cs typeface="Arial"/>
                <a:sym typeface="Arial"/>
              </a:rPr>
              <a:t>Runner pour le stage Deploy</a:t>
            </a:r>
            <a:endParaRPr sz="11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95"/>
                                        </p:tgtEl>
                                        <p:attrNameLst>
                                          <p:attrName>style.visibility</p:attrName>
                                        </p:attrNameLst>
                                      </p:cBhvr>
                                      <p:to>
                                        <p:strVal val="visible"/>
                                      </p:to>
                                    </p:set>
                                    <p:animEffect transition="in" filter="wipe(down)">
                                      <p:cBhvr>
                                        <p:cTn id="10" dur="500"/>
                                        <p:tgtEl>
                                          <p:spTgt spid="119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94"/>
                                        </p:tgtEl>
                                        <p:attrNameLst>
                                          <p:attrName>style.visibility</p:attrName>
                                        </p:attrNameLst>
                                      </p:cBhvr>
                                      <p:to>
                                        <p:strVal val="visible"/>
                                      </p:to>
                                    </p:set>
                                    <p:animEffect transition="in" filter="wipe(down)">
                                      <p:cBhvr>
                                        <p:cTn id="15" dur="500"/>
                                        <p:tgtEl>
                                          <p:spTgt spid="119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96"/>
                                        </p:tgtEl>
                                        <p:attrNameLst>
                                          <p:attrName>style.visibility</p:attrName>
                                        </p:attrNameLst>
                                      </p:cBhvr>
                                      <p:to>
                                        <p:strVal val="visible"/>
                                      </p:to>
                                    </p:set>
                                    <p:animEffect transition="in" filter="wipe(down)">
                                      <p:cBhvr>
                                        <p:cTn id="18" dur="500"/>
                                        <p:tgtEl>
                                          <p:spTgt spid="1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0"/>
      <p:bldP spid="119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03" name="Google Shape;1203;p63"/>
          <p:cNvGrpSpPr/>
          <p:nvPr/>
        </p:nvGrpSpPr>
        <p:grpSpPr>
          <a:xfrm>
            <a:off x="-13961" y="-7597"/>
            <a:ext cx="3053015" cy="444853"/>
            <a:chOff x="2245748" y="4265672"/>
            <a:chExt cx="1451386" cy="722960"/>
          </a:xfrm>
        </p:grpSpPr>
        <p:sp>
          <p:nvSpPr>
            <p:cNvPr id="1204" name="Google Shape;1204;p63"/>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05" name="Google Shape;1205;p63"/>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206" name="Google Shape;1206;p63"/>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207" name="Google Shape;1207;p63"/>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208" name="Google Shape;1208;p63"/>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209" name="Google Shape;1209;p63"/>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dirty="0">
                <a:solidFill>
                  <a:schemeClr val="accent1"/>
                </a:solidFill>
                <a:latin typeface="Century Gothic"/>
                <a:ea typeface="Century Gothic"/>
                <a:cs typeface="Century Gothic"/>
                <a:sym typeface="Century Gothic"/>
              </a:rPr>
              <a:t>Mise en œuvre</a:t>
            </a:r>
            <a:endParaRPr sz="1100" b="0" i="0" u="none" strike="noStrike" cap="none" dirty="0">
              <a:solidFill>
                <a:srgbClr val="000000"/>
              </a:solidFill>
              <a:latin typeface="Arial"/>
              <a:ea typeface="Arial"/>
              <a:cs typeface="Arial"/>
              <a:sym typeface="Arial"/>
            </a:endParaRPr>
          </a:p>
        </p:txBody>
      </p:sp>
      <p:sp>
        <p:nvSpPr>
          <p:cNvPr id="1210" name="Google Shape;1210;p63"/>
          <p:cNvSpPr/>
          <p:nvPr/>
        </p:nvSpPr>
        <p:spPr>
          <a:xfrm>
            <a:off x="8425801"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29</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211" name="Google Shape;1211;p63"/>
          <p:cNvPicPr preferRelativeResize="0"/>
          <p:nvPr/>
        </p:nvPicPr>
        <p:blipFill rotWithShape="1">
          <a:blip r:embed="rId3">
            <a:alphaModFix/>
          </a:blip>
          <a:srcRect/>
          <a:stretch/>
        </p:blipFill>
        <p:spPr>
          <a:xfrm>
            <a:off x="2187495" y="902825"/>
            <a:ext cx="4769009" cy="3337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1"/>
                                        </p:tgtEl>
                                        <p:attrNameLst>
                                          <p:attrName>style.visibility</p:attrName>
                                        </p:attrNameLst>
                                      </p:cBhvr>
                                      <p:to>
                                        <p:strVal val="visible"/>
                                      </p:to>
                                    </p:set>
                                    <p:animEffect transition="in" filter="wipe(down)">
                                      <p:cBhvr>
                                        <p:cTn id="7" dur="5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203;p63">
            <a:extLst>
              <a:ext uri="{FF2B5EF4-FFF2-40B4-BE49-F238E27FC236}">
                <a16:creationId xmlns:a16="http://schemas.microsoft.com/office/drawing/2014/main" id="{0D6FCCD6-53AD-464F-B8E5-EC4D8400D324}"/>
              </a:ext>
            </a:extLst>
          </p:cNvPr>
          <p:cNvGrpSpPr/>
          <p:nvPr/>
        </p:nvGrpSpPr>
        <p:grpSpPr>
          <a:xfrm>
            <a:off x="-13961" y="-7597"/>
            <a:ext cx="3053015" cy="444853"/>
            <a:chOff x="2245748" y="4265672"/>
            <a:chExt cx="1451386" cy="722960"/>
          </a:xfrm>
        </p:grpSpPr>
        <p:sp>
          <p:nvSpPr>
            <p:cNvPr id="5" name="Google Shape;1204;p63">
              <a:extLst>
                <a:ext uri="{FF2B5EF4-FFF2-40B4-BE49-F238E27FC236}">
                  <a16:creationId xmlns:a16="http://schemas.microsoft.com/office/drawing/2014/main" id="{C68CB326-E895-4A7F-A545-39EDB96CA8D9}"/>
                </a:ext>
              </a:extLst>
            </p:cNvPr>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 name="Google Shape;1205;p63">
              <a:extLst>
                <a:ext uri="{FF2B5EF4-FFF2-40B4-BE49-F238E27FC236}">
                  <a16:creationId xmlns:a16="http://schemas.microsoft.com/office/drawing/2014/main" id="{756245E3-419F-4FF4-9DF1-C3125BA38947}"/>
                </a:ext>
              </a:extLst>
            </p:cNvPr>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7" name="Google Shape;1209;p63">
            <a:extLst>
              <a:ext uri="{FF2B5EF4-FFF2-40B4-BE49-F238E27FC236}">
                <a16:creationId xmlns:a16="http://schemas.microsoft.com/office/drawing/2014/main" id="{75FB7110-7098-4A98-A063-53B1E83D15A8}"/>
              </a:ext>
            </a:extLst>
          </p:cNvPr>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dirty="0">
                <a:solidFill>
                  <a:schemeClr val="accent1"/>
                </a:solidFill>
                <a:latin typeface="Century Gothic"/>
                <a:ea typeface="Century Gothic"/>
                <a:cs typeface="Century Gothic"/>
                <a:sym typeface="Century Gothic"/>
              </a:rPr>
              <a:t>Mise en œuvre</a:t>
            </a:r>
            <a:endParaRPr sz="1100" b="0" i="0" u="none" strike="noStrike" cap="none" dirty="0">
              <a:solidFill>
                <a:srgbClr val="000000"/>
              </a:solidFill>
              <a:latin typeface="Arial"/>
              <a:ea typeface="Arial"/>
              <a:cs typeface="Arial"/>
              <a:sym typeface="Arial"/>
            </a:endParaRPr>
          </a:p>
        </p:txBody>
      </p:sp>
      <p:sp>
        <p:nvSpPr>
          <p:cNvPr id="8" name="Google Shape;1210;p63">
            <a:extLst>
              <a:ext uri="{FF2B5EF4-FFF2-40B4-BE49-F238E27FC236}">
                <a16:creationId xmlns:a16="http://schemas.microsoft.com/office/drawing/2014/main" id="{20376BAB-21D1-4477-8A29-EEA794427759}"/>
              </a:ext>
            </a:extLst>
          </p:cNvPr>
          <p:cNvSpPr/>
          <p:nvPr/>
        </p:nvSpPr>
        <p:spPr>
          <a:xfrm>
            <a:off x="8425801"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dirty="0">
                <a:solidFill>
                  <a:schemeClr val="lt1"/>
                </a:solidFill>
                <a:latin typeface="Calibri"/>
                <a:ea typeface="Calibri"/>
                <a:cs typeface="Calibri"/>
                <a:sym typeface="Calibri"/>
              </a:rPr>
              <a:t>30</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22" name="Shape">
            <a:extLst>
              <a:ext uri="{FF2B5EF4-FFF2-40B4-BE49-F238E27FC236}">
                <a16:creationId xmlns:a16="http://schemas.microsoft.com/office/drawing/2014/main" id="{8263A77E-C413-4FDA-8887-2555379BF83B}"/>
              </a:ext>
            </a:extLst>
          </p:cNvPr>
          <p:cNvSpPr/>
          <p:nvPr/>
        </p:nvSpPr>
        <p:spPr>
          <a:xfrm>
            <a:off x="-94230" y="2144986"/>
            <a:ext cx="856686" cy="8535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70" y="0"/>
                  <a:pt x="5696" y="949"/>
                  <a:pt x="3798" y="2611"/>
                </a:cubicBezTo>
                <a:cubicBezTo>
                  <a:pt x="3442" y="3086"/>
                  <a:pt x="2967" y="3442"/>
                  <a:pt x="2611" y="3798"/>
                </a:cubicBezTo>
                <a:cubicBezTo>
                  <a:pt x="950" y="5697"/>
                  <a:pt x="0" y="8189"/>
                  <a:pt x="0" y="10800"/>
                </a:cubicBezTo>
                <a:cubicBezTo>
                  <a:pt x="0" y="13530"/>
                  <a:pt x="950" y="15903"/>
                  <a:pt x="2611" y="17802"/>
                </a:cubicBezTo>
                <a:cubicBezTo>
                  <a:pt x="3086" y="18158"/>
                  <a:pt x="3442" y="18633"/>
                  <a:pt x="3798" y="18989"/>
                </a:cubicBezTo>
                <a:cubicBezTo>
                  <a:pt x="5697" y="20651"/>
                  <a:pt x="8189" y="21600"/>
                  <a:pt x="10800" y="21600"/>
                </a:cubicBezTo>
                <a:cubicBezTo>
                  <a:pt x="16734" y="21600"/>
                  <a:pt x="21600" y="16734"/>
                  <a:pt x="21600" y="10800"/>
                </a:cubicBezTo>
                <a:cubicBezTo>
                  <a:pt x="21600" y="4866"/>
                  <a:pt x="16734" y="0"/>
                  <a:pt x="10800" y="0"/>
                </a:cubicBezTo>
                <a:close/>
              </a:path>
            </a:pathLst>
          </a:custGeom>
          <a:solidFill>
            <a:schemeClr val="bg1">
              <a:lumMod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latin typeface="Livvic Light" pitchFamily="2" charset="0"/>
            </a:endParaRPr>
          </a:p>
        </p:txBody>
      </p:sp>
      <p:sp>
        <p:nvSpPr>
          <p:cNvPr id="23" name="Shape">
            <a:extLst>
              <a:ext uri="{FF2B5EF4-FFF2-40B4-BE49-F238E27FC236}">
                <a16:creationId xmlns:a16="http://schemas.microsoft.com/office/drawing/2014/main" id="{65497D47-89C0-4BE9-84CA-18A5D66EE6DA}"/>
              </a:ext>
            </a:extLst>
          </p:cNvPr>
          <p:cNvSpPr/>
          <p:nvPr/>
        </p:nvSpPr>
        <p:spPr>
          <a:xfrm>
            <a:off x="370677" y="1361803"/>
            <a:ext cx="3624410" cy="2419894"/>
          </a:xfrm>
          <a:custGeom>
            <a:avLst/>
            <a:gdLst/>
            <a:ahLst/>
            <a:cxnLst>
              <a:cxn ang="0">
                <a:pos x="wd2" y="hd2"/>
              </a:cxn>
              <a:cxn ang="5400000">
                <a:pos x="wd2" y="hd2"/>
              </a:cxn>
              <a:cxn ang="10800000">
                <a:pos x="wd2" y="hd2"/>
              </a:cxn>
              <a:cxn ang="16200000">
                <a:pos x="wd2" y="hd2"/>
              </a:cxn>
            </a:cxnLst>
            <a:rect l="0" t="0" r="r" b="b"/>
            <a:pathLst>
              <a:path w="21600" h="21600" extrusionOk="0">
                <a:moveTo>
                  <a:pt x="19103" y="7074"/>
                </a:moveTo>
                <a:cubicBezTo>
                  <a:pt x="18486" y="7074"/>
                  <a:pt x="17925" y="7409"/>
                  <a:pt x="17476" y="7953"/>
                </a:cubicBezTo>
                <a:cubicBezTo>
                  <a:pt x="17392" y="8121"/>
                  <a:pt x="17308" y="8247"/>
                  <a:pt x="17196" y="8372"/>
                </a:cubicBezTo>
                <a:cubicBezTo>
                  <a:pt x="16747" y="8916"/>
                  <a:pt x="16186" y="9251"/>
                  <a:pt x="15569" y="9251"/>
                </a:cubicBezTo>
                <a:cubicBezTo>
                  <a:pt x="14811" y="9251"/>
                  <a:pt x="14138" y="8749"/>
                  <a:pt x="13689" y="7953"/>
                </a:cubicBezTo>
                <a:cubicBezTo>
                  <a:pt x="13493" y="7619"/>
                  <a:pt x="13381" y="7242"/>
                  <a:pt x="13269" y="6865"/>
                </a:cubicBezTo>
                <a:cubicBezTo>
                  <a:pt x="13241" y="6740"/>
                  <a:pt x="13184" y="6614"/>
                  <a:pt x="13156" y="6447"/>
                </a:cubicBezTo>
                <a:cubicBezTo>
                  <a:pt x="12034" y="2637"/>
                  <a:pt x="9510" y="0"/>
                  <a:pt x="6536" y="0"/>
                </a:cubicBezTo>
                <a:cubicBezTo>
                  <a:pt x="6480" y="0"/>
                  <a:pt x="6396" y="0"/>
                  <a:pt x="6340" y="0"/>
                </a:cubicBezTo>
                <a:cubicBezTo>
                  <a:pt x="3563" y="126"/>
                  <a:pt x="1122" y="2637"/>
                  <a:pt x="0" y="6237"/>
                </a:cubicBezTo>
                <a:cubicBezTo>
                  <a:pt x="1571" y="6405"/>
                  <a:pt x="2833" y="8372"/>
                  <a:pt x="2833" y="10800"/>
                </a:cubicBezTo>
                <a:cubicBezTo>
                  <a:pt x="2833" y="13186"/>
                  <a:pt x="1571" y="15195"/>
                  <a:pt x="0" y="15363"/>
                </a:cubicBezTo>
                <a:cubicBezTo>
                  <a:pt x="1150" y="19047"/>
                  <a:pt x="3647" y="21600"/>
                  <a:pt x="6536" y="21600"/>
                </a:cubicBezTo>
                <a:cubicBezTo>
                  <a:pt x="9510" y="21600"/>
                  <a:pt x="12034" y="18921"/>
                  <a:pt x="13156" y="15153"/>
                </a:cubicBezTo>
                <a:cubicBezTo>
                  <a:pt x="13184" y="15028"/>
                  <a:pt x="13241" y="14902"/>
                  <a:pt x="13269" y="14735"/>
                </a:cubicBezTo>
                <a:cubicBezTo>
                  <a:pt x="13381" y="14358"/>
                  <a:pt x="13493" y="13981"/>
                  <a:pt x="13689" y="13647"/>
                </a:cubicBezTo>
                <a:cubicBezTo>
                  <a:pt x="14138" y="12851"/>
                  <a:pt x="14811" y="12349"/>
                  <a:pt x="15569" y="12349"/>
                </a:cubicBezTo>
                <a:cubicBezTo>
                  <a:pt x="16186" y="12349"/>
                  <a:pt x="16747" y="12684"/>
                  <a:pt x="17196" y="13228"/>
                </a:cubicBezTo>
                <a:cubicBezTo>
                  <a:pt x="17308" y="13353"/>
                  <a:pt x="17392" y="13479"/>
                  <a:pt x="17476" y="13647"/>
                </a:cubicBezTo>
                <a:cubicBezTo>
                  <a:pt x="17925" y="14191"/>
                  <a:pt x="18486" y="14526"/>
                  <a:pt x="19103" y="14526"/>
                </a:cubicBezTo>
                <a:cubicBezTo>
                  <a:pt x="20478" y="14526"/>
                  <a:pt x="21600" y="12851"/>
                  <a:pt x="21600" y="10800"/>
                </a:cubicBezTo>
                <a:cubicBezTo>
                  <a:pt x="21600" y="8749"/>
                  <a:pt x="20506" y="7074"/>
                  <a:pt x="19103" y="7074"/>
                </a:cubicBezTo>
                <a:close/>
              </a:path>
            </a:pathLst>
          </a:custGeom>
          <a:solidFill>
            <a:schemeClr val="bg1">
              <a:lumMod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latin typeface="Livvic Light" pitchFamily="2" charset="0"/>
            </a:endParaRPr>
          </a:p>
        </p:txBody>
      </p:sp>
      <p:sp>
        <p:nvSpPr>
          <p:cNvPr id="24" name="Shape">
            <a:extLst>
              <a:ext uri="{FF2B5EF4-FFF2-40B4-BE49-F238E27FC236}">
                <a16:creationId xmlns:a16="http://schemas.microsoft.com/office/drawing/2014/main" id="{D46D8F12-2DB7-49BF-B330-DAD27CF6BCDC}"/>
              </a:ext>
            </a:extLst>
          </p:cNvPr>
          <p:cNvSpPr/>
          <p:nvPr/>
        </p:nvSpPr>
        <p:spPr>
          <a:xfrm>
            <a:off x="-20739" y="2232198"/>
            <a:ext cx="696642" cy="694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73" y="0"/>
                  <a:pt x="5692" y="1022"/>
                  <a:pt x="3795" y="2627"/>
                </a:cubicBezTo>
                <a:cubicBezTo>
                  <a:pt x="3357" y="3065"/>
                  <a:pt x="3065" y="3503"/>
                  <a:pt x="2627" y="3795"/>
                </a:cubicBezTo>
                <a:cubicBezTo>
                  <a:pt x="1022" y="5692"/>
                  <a:pt x="0" y="8173"/>
                  <a:pt x="0" y="10800"/>
                </a:cubicBezTo>
                <a:cubicBezTo>
                  <a:pt x="0" y="13427"/>
                  <a:pt x="1022" y="15908"/>
                  <a:pt x="2627" y="17805"/>
                </a:cubicBezTo>
                <a:cubicBezTo>
                  <a:pt x="3065" y="18243"/>
                  <a:pt x="3503" y="18535"/>
                  <a:pt x="3795" y="18973"/>
                </a:cubicBezTo>
                <a:cubicBezTo>
                  <a:pt x="5692" y="20578"/>
                  <a:pt x="8173" y="21600"/>
                  <a:pt x="10800" y="21600"/>
                </a:cubicBezTo>
                <a:cubicBezTo>
                  <a:pt x="16784" y="21600"/>
                  <a:pt x="21600" y="16784"/>
                  <a:pt x="21600" y="10800"/>
                </a:cubicBezTo>
                <a:cubicBezTo>
                  <a:pt x="21600" y="4962"/>
                  <a:pt x="16784" y="0"/>
                  <a:pt x="10800" y="0"/>
                </a:cubicBezTo>
                <a:close/>
              </a:path>
            </a:pathLst>
          </a:custGeom>
          <a:solidFill>
            <a:srgbClr val="FFFFF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dirty="0">
                <a:solidFill>
                  <a:schemeClr val="tx1">
                    <a:lumMod val="75000"/>
                    <a:lumOff val="25000"/>
                  </a:schemeClr>
                </a:solidFill>
                <a:latin typeface="Livvic" pitchFamily="2" charset="0"/>
              </a:rPr>
              <a:t>01</a:t>
            </a:r>
            <a:endParaRPr dirty="0">
              <a:solidFill>
                <a:schemeClr val="tx1">
                  <a:lumMod val="75000"/>
                  <a:lumOff val="25000"/>
                </a:schemeClr>
              </a:solidFill>
              <a:latin typeface="Livvic" pitchFamily="2" charset="0"/>
            </a:endParaRPr>
          </a:p>
        </p:txBody>
      </p:sp>
      <p:sp>
        <p:nvSpPr>
          <p:cNvPr id="25" name="Shape">
            <a:extLst>
              <a:ext uri="{FF2B5EF4-FFF2-40B4-BE49-F238E27FC236}">
                <a16:creationId xmlns:a16="http://schemas.microsoft.com/office/drawing/2014/main" id="{405FC38D-DBAB-4B91-850D-0199AE5D4E65}"/>
              </a:ext>
            </a:extLst>
          </p:cNvPr>
          <p:cNvSpPr/>
          <p:nvPr/>
        </p:nvSpPr>
        <p:spPr>
          <a:xfrm>
            <a:off x="3557440" y="1369289"/>
            <a:ext cx="3624410" cy="2419894"/>
          </a:xfrm>
          <a:custGeom>
            <a:avLst/>
            <a:gdLst/>
            <a:ahLst/>
            <a:cxnLst>
              <a:cxn ang="0">
                <a:pos x="wd2" y="hd2"/>
              </a:cxn>
              <a:cxn ang="5400000">
                <a:pos x="wd2" y="hd2"/>
              </a:cxn>
              <a:cxn ang="10800000">
                <a:pos x="wd2" y="hd2"/>
              </a:cxn>
              <a:cxn ang="16200000">
                <a:pos x="wd2" y="hd2"/>
              </a:cxn>
            </a:cxnLst>
            <a:rect l="0" t="0" r="r" b="b"/>
            <a:pathLst>
              <a:path w="21600" h="21600" extrusionOk="0">
                <a:moveTo>
                  <a:pt x="0" y="15363"/>
                </a:moveTo>
                <a:cubicBezTo>
                  <a:pt x="1150" y="19047"/>
                  <a:pt x="3647" y="21600"/>
                  <a:pt x="6536" y="21600"/>
                </a:cubicBezTo>
                <a:cubicBezTo>
                  <a:pt x="9510" y="21600"/>
                  <a:pt x="12034" y="18921"/>
                  <a:pt x="13156" y="15153"/>
                </a:cubicBezTo>
                <a:cubicBezTo>
                  <a:pt x="13184" y="15028"/>
                  <a:pt x="13241" y="14902"/>
                  <a:pt x="13269" y="14735"/>
                </a:cubicBezTo>
                <a:cubicBezTo>
                  <a:pt x="13381" y="14358"/>
                  <a:pt x="13493" y="13981"/>
                  <a:pt x="13689" y="13647"/>
                </a:cubicBezTo>
                <a:cubicBezTo>
                  <a:pt x="14138" y="12851"/>
                  <a:pt x="14811" y="12349"/>
                  <a:pt x="15569" y="12349"/>
                </a:cubicBezTo>
                <a:cubicBezTo>
                  <a:pt x="16186" y="12349"/>
                  <a:pt x="16747" y="12684"/>
                  <a:pt x="17196" y="13228"/>
                </a:cubicBezTo>
                <a:cubicBezTo>
                  <a:pt x="17308" y="13353"/>
                  <a:pt x="17392" y="13479"/>
                  <a:pt x="17476" y="13647"/>
                </a:cubicBezTo>
                <a:cubicBezTo>
                  <a:pt x="17925" y="14191"/>
                  <a:pt x="18486" y="14526"/>
                  <a:pt x="19103" y="14526"/>
                </a:cubicBezTo>
                <a:cubicBezTo>
                  <a:pt x="20478" y="14526"/>
                  <a:pt x="21600" y="12851"/>
                  <a:pt x="21600" y="10800"/>
                </a:cubicBezTo>
                <a:cubicBezTo>
                  <a:pt x="21600" y="8749"/>
                  <a:pt x="20478" y="7074"/>
                  <a:pt x="19103" y="7074"/>
                </a:cubicBezTo>
                <a:cubicBezTo>
                  <a:pt x="18486" y="7074"/>
                  <a:pt x="17925" y="7409"/>
                  <a:pt x="17476" y="7953"/>
                </a:cubicBezTo>
                <a:cubicBezTo>
                  <a:pt x="17392" y="8121"/>
                  <a:pt x="17308" y="8247"/>
                  <a:pt x="17196" y="8372"/>
                </a:cubicBezTo>
                <a:cubicBezTo>
                  <a:pt x="16747" y="8916"/>
                  <a:pt x="16186" y="9251"/>
                  <a:pt x="15569" y="9251"/>
                </a:cubicBezTo>
                <a:cubicBezTo>
                  <a:pt x="14811" y="9251"/>
                  <a:pt x="14138" y="8749"/>
                  <a:pt x="13689" y="7953"/>
                </a:cubicBezTo>
                <a:cubicBezTo>
                  <a:pt x="13493" y="7619"/>
                  <a:pt x="13381" y="7242"/>
                  <a:pt x="13269" y="6865"/>
                </a:cubicBezTo>
                <a:cubicBezTo>
                  <a:pt x="13241" y="6740"/>
                  <a:pt x="13184" y="6614"/>
                  <a:pt x="13156" y="6447"/>
                </a:cubicBezTo>
                <a:cubicBezTo>
                  <a:pt x="12034" y="2637"/>
                  <a:pt x="9510" y="0"/>
                  <a:pt x="6536" y="0"/>
                </a:cubicBezTo>
                <a:cubicBezTo>
                  <a:pt x="6480" y="0"/>
                  <a:pt x="6396" y="0"/>
                  <a:pt x="6340" y="0"/>
                </a:cubicBezTo>
                <a:cubicBezTo>
                  <a:pt x="3563" y="126"/>
                  <a:pt x="1122" y="2637"/>
                  <a:pt x="0" y="6237"/>
                </a:cubicBezTo>
                <a:cubicBezTo>
                  <a:pt x="1571" y="6405"/>
                  <a:pt x="2833" y="8372"/>
                  <a:pt x="2833" y="10800"/>
                </a:cubicBezTo>
                <a:cubicBezTo>
                  <a:pt x="2833" y="13228"/>
                  <a:pt x="1599" y="15195"/>
                  <a:pt x="0" y="15363"/>
                </a:cubicBezTo>
                <a:close/>
              </a:path>
            </a:pathLst>
          </a:custGeom>
          <a:solidFill>
            <a:schemeClr val="accent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latin typeface="Livvic Light" pitchFamily="2" charset="0"/>
            </a:endParaRPr>
          </a:p>
        </p:txBody>
      </p:sp>
      <p:sp>
        <p:nvSpPr>
          <p:cNvPr id="26" name="Shape">
            <a:extLst>
              <a:ext uri="{FF2B5EF4-FFF2-40B4-BE49-F238E27FC236}">
                <a16:creationId xmlns:a16="http://schemas.microsoft.com/office/drawing/2014/main" id="{47F5CA3B-2CB1-421D-9620-AB46C209DABA}"/>
              </a:ext>
            </a:extLst>
          </p:cNvPr>
          <p:cNvSpPr/>
          <p:nvPr/>
        </p:nvSpPr>
        <p:spPr>
          <a:xfrm>
            <a:off x="6381776" y="2224710"/>
            <a:ext cx="696642" cy="694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73" y="0"/>
                  <a:pt x="5692" y="1022"/>
                  <a:pt x="3795" y="2627"/>
                </a:cubicBezTo>
                <a:cubicBezTo>
                  <a:pt x="3357" y="3065"/>
                  <a:pt x="3065" y="3503"/>
                  <a:pt x="2627" y="3795"/>
                </a:cubicBezTo>
                <a:cubicBezTo>
                  <a:pt x="1022" y="5692"/>
                  <a:pt x="0" y="8173"/>
                  <a:pt x="0" y="10800"/>
                </a:cubicBezTo>
                <a:cubicBezTo>
                  <a:pt x="0" y="13427"/>
                  <a:pt x="1022" y="15908"/>
                  <a:pt x="2627" y="17805"/>
                </a:cubicBezTo>
                <a:cubicBezTo>
                  <a:pt x="3065" y="18243"/>
                  <a:pt x="3503" y="18535"/>
                  <a:pt x="3795" y="18973"/>
                </a:cubicBezTo>
                <a:cubicBezTo>
                  <a:pt x="5692" y="20578"/>
                  <a:pt x="8173" y="21600"/>
                  <a:pt x="10800" y="21600"/>
                </a:cubicBezTo>
                <a:cubicBezTo>
                  <a:pt x="16784" y="21600"/>
                  <a:pt x="21600" y="16784"/>
                  <a:pt x="21600" y="10800"/>
                </a:cubicBezTo>
                <a:cubicBezTo>
                  <a:pt x="21600" y="4962"/>
                  <a:pt x="16784" y="0"/>
                  <a:pt x="10800" y="0"/>
                </a:cubicBezTo>
                <a:close/>
              </a:path>
            </a:pathLst>
          </a:custGeom>
          <a:solidFill>
            <a:srgbClr val="FFFFF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dirty="0">
                <a:solidFill>
                  <a:schemeClr val="tx1">
                    <a:lumMod val="75000"/>
                    <a:lumOff val="25000"/>
                  </a:schemeClr>
                </a:solidFill>
                <a:latin typeface="Livvic" pitchFamily="2" charset="0"/>
              </a:rPr>
              <a:t>03</a:t>
            </a:r>
            <a:endParaRPr dirty="0">
              <a:solidFill>
                <a:schemeClr val="tx1">
                  <a:lumMod val="75000"/>
                  <a:lumOff val="25000"/>
                </a:schemeClr>
              </a:solidFill>
              <a:latin typeface="Livvic" pitchFamily="2" charset="0"/>
            </a:endParaRPr>
          </a:p>
        </p:txBody>
      </p:sp>
      <p:sp>
        <p:nvSpPr>
          <p:cNvPr id="27" name="Shape">
            <a:extLst>
              <a:ext uri="{FF2B5EF4-FFF2-40B4-BE49-F238E27FC236}">
                <a16:creationId xmlns:a16="http://schemas.microsoft.com/office/drawing/2014/main" id="{D84050A5-8326-4623-AA97-228DB5EE1C02}"/>
              </a:ext>
            </a:extLst>
          </p:cNvPr>
          <p:cNvSpPr/>
          <p:nvPr/>
        </p:nvSpPr>
        <p:spPr>
          <a:xfrm>
            <a:off x="3195013" y="2232198"/>
            <a:ext cx="696642" cy="6940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73" y="0"/>
                  <a:pt x="5692" y="1022"/>
                  <a:pt x="3795" y="2627"/>
                </a:cubicBezTo>
                <a:cubicBezTo>
                  <a:pt x="3357" y="3065"/>
                  <a:pt x="3065" y="3503"/>
                  <a:pt x="2627" y="3795"/>
                </a:cubicBezTo>
                <a:cubicBezTo>
                  <a:pt x="1022" y="5692"/>
                  <a:pt x="0" y="8173"/>
                  <a:pt x="0" y="10800"/>
                </a:cubicBezTo>
                <a:cubicBezTo>
                  <a:pt x="0" y="13427"/>
                  <a:pt x="1022" y="15908"/>
                  <a:pt x="2627" y="17805"/>
                </a:cubicBezTo>
                <a:cubicBezTo>
                  <a:pt x="3065" y="18243"/>
                  <a:pt x="3503" y="18535"/>
                  <a:pt x="3795" y="18973"/>
                </a:cubicBezTo>
                <a:cubicBezTo>
                  <a:pt x="5692" y="20578"/>
                  <a:pt x="8173" y="21600"/>
                  <a:pt x="10800" y="21600"/>
                </a:cubicBezTo>
                <a:cubicBezTo>
                  <a:pt x="16784" y="21600"/>
                  <a:pt x="21600" y="16784"/>
                  <a:pt x="21600" y="10800"/>
                </a:cubicBezTo>
                <a:cubicBezTo>
                  <a:pt x="21600" y="4962"/>
                  <a:pt x="16784" y="0"/>
                  <a:pt x="10800" y="0"/>
                </a:cubicBezTo>
                <a:close/>
              </a:path>
            </a:pathLst>
          </a:custGeom>
          <a:solidFill>
            <a:srgbClr val="FFFFF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dirty="0">
                <a:solidFill>
                  <a:schemeClr val="tx1">
                    <a:lumMod val="75000"/>
                    <a:lumOff val="25000"/>
                  </a:schemeClr>
                </a:solidFill>
                <a:latin typeface="Livvic" pitchFamily="2" charset="0"/>
              </a:rPr>
              <a:t>02</a:t>
            </a:r>
            <a:endParaRPr dirty="0">
              <a:solidFill>
                <a:schemeClr val="tx1">
                  <a:lumMod val="75000"/>
                  <a:lumOff val="25000"/>
                </a:schemeClr>
              </a:solidFill>
              <a:latin typeface="Livvic" pitchFamily="2" charset="0"/>
            </a:endParaRPr>
          </a:p>
        </p:txBody>
      </p:sp>
      <p:sp>
        <p:nvSpPr>
          <p:cNvPr id="28" name="Shape">
            <a:extLst>
              <a:ext uri="{FF2B5EF4-FFF2-40B4-BE49-F238E27FC236}">
                <a16:creationId xmlns:a16="http://schemas.microsoft.com/office/drawing/2014/main" id="{D4C9A1B7-6C19-4B02-9898-361874AC9BBE}"/>
              </a:ext>
            </a:extLst>
          </p:cNvPr>
          <p:cNvSpPr/>
          <p:nvPr/>
        </p:nvSpPr>
        <p:spPr>
          <a:xfrm>
            <a:off x="6832825" y="1361805"/>
            <a:ext cx="2311175" cy="2419891"/>
          </a:xfrm>
          <a:custGeom>
            <a:avLst/>
            <a:gdLst/>
            <a:ahLst/>
            <a:cxnLst>
              <a:cxn ang="0">
                <a:pos x="wd2" y="hd2"/>
              </a:cxn>
              <a:cxn ang="5400000">
                <a:pos x="wd2" y="hd2"/>
              </a:cxn>
              <a:cxn ang="10800000">
                <a:pos x="wd2" y="hd2"/>
              </a:cxn>
              <a:cxn ang="16200000">
                <a:pos x="wd2" y="hd2"/>
              </a:cxn>
            </a:cxnLst>
            <a:rect l="0" t="0" r="r" b="b"/>
            <a:pathLst>
              <a:path w="21556" h="21600" extrusionOk="0">
                <a:moveTo>
                  <a:pt x="10273" y="0"/>
                </a:moveTo>
                <a:cubicBezTo>
                  <a:pt x="5707" y="0"/>
                  <a:pt x="1756" y="2595"/>
                  <a:pt x="0" y="6321"/>
                </a:cubicBezTo>
                <a:cubicBezTo>
                  <a:pt x="2151" y="6781"/>
                  <a:pt x="3776" y="8581"/>
                  <a:pt x="3776" y="10800"/>
                </a:cubicBezTo>
                <a:cubicBezTo>
                  <a:pt x="3776" y="13019"/>
                  <a:pt x="2151" y="14819"/>
                  <a:pt x="0" y="15279"/>
                </a:cubicBezTo>
                <a:cubicBezTo>
                  <a:pt x="1800" y="19005"/>
                  <a:pt x="5707" y="21600"/>
                  <a:pt x="10273" y="21600"/>
                </a:cubicBezTo>
                <a:cubicBezTo>
                  <a:pt x="16507" y="21600"/>
                  <a:pt x="21556" y="16786"/>
                  <a:pt x="21556" y="10842"/>
                </a:cubicBezTo>
                <a:cubicBezTo>
                  <a:pt x="21600" y="4814"/>
                  <a:pt x="16507" y="0"/>
                  <a:pt x="10273" y="0"/>
                </a:cubicBezTo>
                <a:close/>
              </a:path>
            </a:pathLst>
          </a:custGeom>
          <a:solidFill>
            <a:schemeClr val="accent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latin typeface="Livvic Light" pitchFamily="2" charset="0"/>
            </a:endParaRPr>
          </a:p>
        </p:txBody>
      </p:sp>
      <p:sp>
        <p:nvSpPr>
          <p:cNvPr id="29" name="TextBox 34">
            <a:extLst>
              <a:ext uri="{FF2B5EF4-FFF2-40B4-BE49-F238E27FC236}">
                <a16:creationId xmlns:a16="http://schemas.microsoft.com/office/drawing/2014/main" id="{D146DEF9-F5EC-45B7-848E-933DF8E6CE8A}"/>
              </a:ext>
            </a:extLst>
          </p:cNvPr>
          <p:cNvSpPr txBox="1"/>
          <p:nvPr/>
        </p:nvSpPr>
        <p:spPr>
          <a:xfrm>
            <a:off x="-94230" y="4220209"/>
            <a:ext cx="2604549" cy="52322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noProof="1">
                <a:solidFill>
                  <a:schemeClr val="tx1">
                    <a:lumMod val="65000"/>
                    <a:lumOff val="35000"/>
                  </a:schemeClr>
                </a:solidFill>
                <a:latin typeface="Livvic Light" pitchFamily="2" charset="0"/>
              </a:rPr>
              <a:t>Intégration de SonarQube dans GitLab CI</a:t>
            </a:r>
          </a:p>
        </p:txBody>
      </p:sp>
      <p:sp>
        <p:nvSpPr>
          <p:cNvPr id="30" name="TextBox 40">
            <a:extLst>
              <a:ext uri="{FF2B5EF4-FFF2-40B4-BE49-F238E27FC236}">
                <a16:creationId xmlns:a16="http://schemas.microsoft.com/office/drawing/2014/main" id="{BC765455-B08F-4075-8A51-E60A48411525}"/>
              </a:ext>
            </a:extLst>
          </p:cNvPr>
          <p:cNvSpPr txBox="1"/>
          <p:nvPr/>
        </p:nvSpPr>
        <p:spPr>
          <a:xfrm>
            <a:off x="3222145" y="4222096"/>
            <a:ext cx="2962583" cy="31047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noProof="1">
                <a:solidFill>
                  <a:schemeClr val="tx1">
                    <a:lumMod val="65000"/>
                    <a:lumOff val="35000"/>
                  </a:schemeClr>
                </a:solidFill>
                <a:latin typeface="Livvic Light" pitchFamily="2" charset="0"/>
              </a:rPr>
              <a:t>Génération du rapport de test de code</a:t>
            </a:r>
          </a:p>
        </p:txBody>
      </p:sp>
      <p:sp>
        <p:nvSpPr>
          <p:cNvPr id="31" name="TextBox 43">
            <a:extLst>
              <a:ext uri="{FF2B5EF4-FFF2-40B4-BE49-F238E27FC236}">
                <a16:creationId xmlns:a16="http://schemas.microsoft.com/office/drawing/2014/main" id="{A7BA8974-1DDF-4C61-96E5-0CBA340B1C87}"/>
              </a:ext>
            </a:extLst>
          </p:cNvPr>
          <p:cNvSpPr txBox="1"/>
          <p:nvPr/>
        </p:nvSpPr>
        <p:spPr>
          <a:xfrm>
            <a:off x="6511137" y="4220209"/>
            <a:ext cx="2429303" cy="52322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noProof="1">
                <a:solidFill>
                  <a:schemeClr val="tx1">
                    <a:lumMod val="65000"/>
                    <a:lumOff val="35000"/>
                  </a:schemeClr>
                </a:solidFill>
                <a:latin typeface="Livvic Light" pitchFamily="2" charset="0"/>
              </a:rPr>
              <a:t>Configuration des notifications par email </a:t>
            </a:r>
          </a:p>
        </p:txBody>
      </p:sp>
      <p:pic>
        <p:nvPicPr>
          <p:cNvPr id="32" name="Image 31">
            <a:extLst>
              <a:ext uri="{FF2B5EF4-FFF2-40B4-BE49-F238E27FC236}">
                <a16:creationId xmlns:a16="http://schemas.microsoft.com/office/drawing/2014/main" id="{A54D0006-B927-4278-AA5B-9FD6E24E6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388" y="1713944"/>
            <a:ext cx="1394001" cy="1435347"/>
          </a:xfrm>
          <a:prstGeom prst="rect">
            <a:avLst/>
          </a:prstGeom>
        </p:spPr>
      </p:pic>
      <p:pic>
        <p:nvPicPr>
          <p:cNvPr id="33" name="Image 32">
            <a:extLst>
              <a:ext uri="{FF2B5EF4-FFF2-40B4-BE49-F238E27FC236}">
                <a16:creationId xmlns:a16="http://schemas.microsoft.com/office/drawing/2014/main" id="{EE7EDFEC-9768-4F08-A44B-EECF0FB0D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287" y="1713190"/>
            <a:ext cx="1411980" cy="1453860"/>
          </a:xfrm>
          <a:prstGeom prst="rect">
            <a:avLst/>
          </a:prstGeom>
        </p:spPr>
      </p:pic>
      <p:pic>
        <p:nvPicPr>
          <p:cNvPr id="34" name="Image 33">
            <a:extLst>
              <a:ext uri="{FF2B5EF4-FFF2-40B4-BE49-F238E27FC236}">
                <a16:creationId xmlns:a16="http://schemas.microsoft.com/office/drawing/2014/main" id="{3BC1FD8B-9377-4E9E-A809-E1B940369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0854" y="1745070"/>
            <a:ext cx="1381019" cy="1421980"/>
          </a:xfrm>
          <a:prstGeom prst="rect">
            <a:avLst/>
          </a:prstGeom>
        </p:spPr>
      </p:pic>
      <p:sp>
        <p:nvSpPr>
          <p:cNvPr id="35" name="Google Shape;1206;p63">
            <a:extLst>
              <a:ext uri="{FF2B5EF4-FFF2-40B4-BE49-F238E27FC236}">
                <a16:creationId xmlns:a16="http://schemas.microsoft.com/office/drawing/2014/main" id="{926C5773-442C-498E-B0F3-E6435C965E0F}"/>
              </a:ext>
            </a:extLst>
          </p:cNvPr>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36" name="Google Shape;1207;p63">
            <a:extLst>
              <a:ext uri="{FF2B5EF4-FFF2-40B4-BE49-F238E27FC236}">
                <a16:creationId xmlns:a16="http://schemas.microsoft.com/office/drawing/2014/main" id="{30F24F7F-C108-4E7A-ACEB-19587CB40B58}"/>
              </a:ext>
            </a:extLst>
          </p:cNvPr>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58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p:bldP spid="30"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4"/>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18" name="Google Shape;1218;p64"/>
          <p:cNvGrpSpPr/>
          <p:nvPr/>
        </p:nvGrpSpPr>
        <p:grpSpPr>
          <a:xfrm>
            <a:off x="-13961" y="-7597"/>
            <a:ext cx="3053015" cy="444853"/>
            <a:chOff x="2245748" y="4265672"/>
            <a:chExt cx="1451386" cy="722960"/>
          </a:xfrm>
        </p:grpSpPr>
        <p:sp>
          <p:nvSpPr>
            <p:cNvPr id="1219" name="Google Shape;1219;p64"/>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20" name="Google Shape;1220;p64"/>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221" name="Google Shape;1221;p64"/>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222" name="Google Shape;1222;p64"/>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223" name="Google Shape;1223;p64"/>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224" name="Google Shape;1224;p64"/>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225" name="Google Shape;1225;p64"/>
          <p:cNvSpPr/>
          <p:nvPr/>
        </p:nvSpPr>
        <p:spPr>
          <a:xfrm>
            <a:off x="8491115"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dirty="0">
                <a:solidFill>
                  <a:schemeClr val="lt1"/>
                </a:solidFill>
                <a:latin typeface="Calibri"/>
                <a:ea typeface="Calibri"/>
                <a:cs typeface="Calibri"/>
                <a:sym typeface="Calibri"/>
              </a:rPr>
              <a:t>31</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2" name="Image 11">
            <a:extLst>
              <a:ext uri="{FF2B5EF4-FFF2-40B4-BE49-F238E27FC236}">
                <a16:creationId xmlns:a16="http://schemas.microsoft.com/office/drawing/2014/main" id="{275AA980-095B-4B2C-8032-61E106E6DB2D}"/>
              </a:ext>
            </a:extLst>
          </p:cNvPr>
          <p:cNvPicPr>
            <a:picLocks noChangeAspect="1"/>
          </p:cNvPicPr>
          <p:nvPr/>
        </p:nvPicPr>
        <p:blipFill>
          <a:blip r:embed="rId3"/>
          <a:stretch>
            <a:fillRect/>
          </a:stretch>
        </p:blipFill>
        <p:spPr>
          <a:xfrm>
            <a:off x="1018679" y="642668"/>
            <a:ext cx="7106642" cy="3858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65"/>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33" name="Google Shape;1233;p65"/>
          <p:cNvGrpSpPr/>
          <p:nvPr/>
        </p:nvGrpSpPr>
        <p:grpSpPr>
          <a:xfrm>
            <a:off x="-13961" y="-7597"/>
            <a:ext cx="3053015" cy="444853"/>
            <a:chOff x="2245748" y="4265672"/>
            <a:chExt cx="1451386" cy="722960"/>
          </a:xfrm>
        </p:grpSpPr>
        <p:sp>
          <p:nvSpPr>
            <p:cNvPr id="1234" name="Google Shape;1234;p65"/>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35" name="Google Shape;1235;p65"/>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236" name="Google Shape;1236;p65"/>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237" name="Google Shape;1237;p65"/>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238" name="Google Shape;1238;p65"/>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239" name="Google Shape;1239;p65"/>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240" name="Google Shape;1240;p65"/>
          <p:cNvSpPr/>
          <p:nvPr/>
        </p:nvSpPr>
        <p:spPr>
          <a:xfrm>
            <a:off x="8453793"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dirty="0">
                <a:solidFill>
                  <a:schemeClr val="lt1"/>
                </a:solidFill>
                <a:latin typeface="Calibri"/>
                <a:ea typeface="Calibri"/>
                <a:cs typeface="Calibri"/>
                <a:sym typeface="Calibri"/>
              </a:rPr>
              <a:t>32</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2" name="Image 11">
            <a:extLst>
              <a:ext uri="{FF2B5EF4-FFF2-40B4-BE49-F238E27FC236}">
                <a16:creationId xmlns:a16="http://schemas.microsoft.com/office/drawing/2014/main" id="{B5F13A73-E617-417E-ADF4-EC0C619EC4FA}"/>
              </a:ext>
            </a:extLst>
          </p:cNvPr>
          <p:cNvPicPr>
            <a:picLocks noChangeAspect="1"/>
          </p:cNvPicPr>
          <p:nvPr/>
        </p:nvPicPr>
        <p:blipFill>
          <a:blip r:embed="rId3"/>
          <a:stretch>
            <a:fillRect/>
          </a:stretch>
        </p:blipFill>
        <p:spPr>
          <a:xfrm>
            <a:off x="875784" y="647431"/>
            <a:ext cx="7392432" cy="38486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66"/>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48" name="Google Shape;1248;p66"/>
          <p:cNvGrpSpPr/>
          <p:nvPr/>
        </p:nvGrpSpPr>
        <p:grpSpPr>
          <a:xfrm>
            <a:off x="-13961" y="-7597"/>
            <a:ext cx="3053015" cy="444853"/>
            <a:chOff x="2245748" y="4265672"/>
            <a:chExt cx="1451386" cy="722960"/>
          </a:xfrm>
        </p:grpSpPr>
        <p:sp>
          <p:nvSpPr>
            <p:cNvPr id="1249" name="Google Shape;1249;p66"/>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50" name="Google Shape;1250;p66"/>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251" name="Google Shape;1251;p66"/>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252" name="Google Shape;1252;p66"/>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253" name="Google Shape;1253;p66"/>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254" name="Google Shape;1254;p66"/>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255" name="Google Shape;1255;p66"/>
          <p:cNvSpPr/>
          <p:nvPr/>
        </p:nvSpPr>
        <p:spPr>
          <a:xfrm>
            <a:off x="8463124" y="457970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33</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2" name="Image 11">
            <a:extLst>
              <a:ext uri="{FF2B5EF4-FFF2-40B4-BE49-F238E27FC236}">
                <a16:creationId xmlns:a16="http://schemas.microsoft.com/office/drawing/2014/main" id="{490CD35C-6F59-44A6-9835-8E274B041AAA}"/>
              </a:ext>
            </a:extLst>
          </p:cNvPr>
          <p:cNvPicPr>
            <a:picLocks noChangeAspect="1"/>
          </p:cNvPicPr>
          <p:nvPr/>
        </p:nvPicPr>
        <p:blipFill>
          <a:blip r:embed="rId3"/>
          <a:stretch>
            <a:fillRect/>
          </a:stretch>
        </p:blipFill>
        <p:spPr>
          <a:xfrm>
            <a:off x="885310" y="585510"/>
            <a:ext cx="7373379" cy="39724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67"/>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63" name="Google Shape;1263;p67"/>
          <p:cNvGrpSpPr/>
          <p:nvPr/>
        </p:nvGrpSpPr>
        <p:grpSpPr>
          <a:xfrm>
            <a:off x="-13961" y="-7597"/>
            <a:ext cx="3053015" cy="444853"/>
            <a:chOff x="2245748" y="4265672"/>
            <a:chExt cx="1451386" cy="722960"/>
          </a:xfrm>
        </p:grpSpPr>
        <p:sp>
          <p:nvSpPr>
            <p:cNvPr id="1264" name="Google Shape;1264;p67"/>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65" name="Google Shape;1265;p67"/>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266" name="Google Shape;1266;p67"/>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267" name="Google Shape;1267;p67"/>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268" name="Google Shape;1268;p67"/>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269" name="Google Shape;1269;p67"/>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270" name="Google Shape;1270;p67"/>
          <p:cNvSpPr/>
          <p:nvPr/>
        </p:nvSpPr>
        <p:spPr>
          <a:xfrm>
            <a:off x="8472454" y="4599603"/>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34</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271" name="Google Shape;1271;p67" descr="Définition Dossier — Dictionnaire informatique — Xyoos"/>
          <p:cNvPicPr preferRelativeResize="0"/>
          <p:nvPr/>
        </p:nvPicPr>
        <p:blipFill rotWithShape="1">
          <a:blip r:embed="rId3">
            <a:alphaModFix/>
          </a:blip>
          <a:srcRect/>
          <a:stretch/>
        </p:blipFill>
        <p:spPr>
          <a:xfrm>
            <a:off x="1373006" y="946153"/>
            <a:ext cx="974905" cy="974905"/>
          </a:xfrm>
          <a:prstGeom prst="rect">
            <a:avLst/>
          </a:prstGeom>
          <a:noFill/>
          <a:ln>
            <a:noFill/>
          </a:ln>
        </p:spPr>
      </p:pic>
      <p:sp>
        <p:nvSpPr>
          <p:cNvPr id="1272" name="Google Shape;1272;p67"/>
          <p:cNvSpPr txBox="1"/>
          <p:nvPr/>
        </p:nvSpPr>
        <p:spPr>
          <a:xfrm>
            <a:off x="1458379" y="1940192"/>
            <a:ext cx="922871"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Ansible</a:t>
            </a:r>
            <a:endParaRPr sz="1500" b="0" i="0" u="none" strike="noStrike" cap="none">
              <a:solidFill>
                <a:srgbClr val="000000"/>
              </a:solidFill>
              <a:latin typeface="Arial"/>
              <a:ea typeface="Arial"/>
              <a:cs typeface="Arial"/>
              <a:sym typeface="Arial"/>
            </a:endParaRPr>
          </a:p>
        </p:txBody>
      </p:sp>
      <p:cxnSp>
        <p:nvCxnSpPr>
          <p:cNvPr id="1273" name="Google Shape;1273;p67"/>
          <p:cNvCxnSpPr/>
          <p:nvPr/>
        </p:nvCxnSpPr>
        <p:spPr>
          <a:xfrm>
            <a:off x="2473778" y="1511320"/>
            <a:ext cx="820510" cy="15609"/>
          </a:xfrm>
          <a:prstGeom prst="straightConnector1">
            <a:avLst/>
          </a:prstGeom>
          <a:noFill/>
          <a:ln w="9525" cap="flat" cmpd="sng">
            <a:solidFill>
              <a:srgbClr val="3E6EC2"/>
            </a:solidFill>
            <a:prstDash val="solid"/>
            <a:round/>
            <a:headEnd type="none" w="sm" len="sm"/>
            <a:tailEnd type="triangle" w="med" len="med"/>
          </a:ln>
        </p:spPr>
      </p:cxnSp>
      <p:pic>
        <p:nvPicPr>
          <p:cNvPr id="1274" name="Google Shape;1274;p67" descr="Comment être sûr de n&amp;#39;oublier aucune facture ? iPaidthat le Mag"/>
          <p:cNvPicPr preferRelativeResize="0"/>
          <p:nvPr/>
        </p:nvPicPr>
        <p:blipFill rotWithShape="1">
          <a:blip r:embed="rId4">
            <a:alphaModFix/>
          </a:blip>
          <a:srcRect/>
          <a:stretch/>
        </p:blipFill>
        <p:spPr>
          <a:xfrm flipH="1">
            <a:off x="3324640" y="976137"/>
            <a:ext cx="797528" cy="797528"/>
          </a:xfrm>
          <a:prstGeom prst="rect">
            <a:avLst/>
          </a:prstGeom>
          <a:noFill/>
          <a:ln>
            <a:noFill/>
          </a:ln>
        </p:spPr>
      </p:pic>
      <p:sp>
        <p:nvSpPr>
          <p:cNvPr id="1275" name="Google Shape;1275;p67"/>
          <p:cNvSpPr txBox="1"/>
          <p:nvPr/>
        </p:nvSpPr>
        <p:spPr>
          <a:xfrm>
            <a:off x="3241134" y="1762856"/>
            <a:ext cx="1253305"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Deploy.yml</a:t>
            </a:r>
            <a:endParaRPr sz="1500" b="0" i="0" u="none" strike="noStrike" cap="none">
              <a:solidFill>
                <a:srgbClr val="000000"/>
              </a:solidFill>
              <a:latin typeface="Arial"/>
              <a:ea typeface="Arial"/>
              <a:cs typeface="Arial"/>
              <a:sym typeface="Arial"/>
            </a:endParaRPr>
          </a:p>
        </p:txBody>
      </p:sp>
      <p:pic>
        <p:nvPicPr>
          <p:cNvPr id="1276" name="Google Shape;1276;p67"/>
          <p:cNvPicPr preferRelativeResize="0"/>
          <p:nvPr/>
        </p:nvPicPr>
        <p:blipFill rotWithShape="1">
          <a:blip r:embed="rId5">
            <a:alphaModFix/>
          </a:blip>
          <a:srcRect/>
          <a:stretch/>
        </p:blipFill>
        <p:spPr>
          <a:xfrm>
            <a:off x="3286035" y="2200994"/>
            <a:ext cx="942248" cy="938809"/>
          </a:xfrm>
          <a:prstGeom prst="rect">
            <a:avLst/>
          </a:prstGeom>
          <a:noFill/>
          <a:ln>
            <a:noFill/>
          </a:ln>
        </p:spPr>
      </p:pic>
      <p:cxnSp>
        <p:nvCxnSpPr>
          <p:cNvPr id="1277" name="Google Shape;1277;p67"/>
          <p:cNvCxnSpPr/>
          <p:nvPr/>
        </p:nvCxnSpPr>
        <p:spPr>
          <a:xfrm rot="-5400000" flipH="1">
            <a:off x="2416178" y="1706783"/>
            <a:ext cx="851850" cy="736650"/>
          </a:xfrm>
          <a:prstGeom prst="bentConnector3">
            <a:avLst>
              <a:gd name="adj1" fmla="val 99840"/>
            </a:avLst>
          </a:prstGeom>
          <a:noFill/>
          <a:ln w="9525" cap="flat" cmpd="sng">
            <a:solidFill>
              <a:srgbClr val="3E6EC2"/>
            </a:solidFill>
            <a:prstDash val="solid"/>
            <a:round/>
            <a:headEnd type="none" w="sm" len="sm"/>
            <a:tailEnd type="triangle" w="med" len="med"/>
          </a:ln>
        </p:spPr>
      </p:cxnSp>
      <p:sp>
        <p:nvSpPr>
          <p:cNvPr id="1278" name="Google Shape;1278;p67"/>
          <p:cNvSpPr txBox="1"/>
          <p:nvPr/>
        </p:nvSpPr>
        <p:spPr>
          <a:xfrm>
            <a:off x="3241134" y="3181312"/>
            <a:ext cx="1197787"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inventories</a:t>
            </a:r>
            <a:endParaRPr sz="1100"/>
          </a:p>
        </p:txBody>
      </p:sp>
      <p:cxnSp>
        <p:nvCxnSpPr>
          <p:cNvPr id="1279" name="Google Shape;1279;p67"/>
          <p:cNvCxnSpPr/>
          <p:nvPr/>
        </p:nvCxnSpPr>
        <p:spPr>
          <a:xfrm>
            <a:off x="4337120" y="2501076"/>
            <a:ext cx="867526" cy="0"/>
          </a:xfrm>
          <a:prstGeom prst="straightConnector1">
            <a:avLst/>
          </a:prstGeom>
          <a:noFill/>
          <a:ln w="9525" cap="flat" cmpd="sng">
            <a:solidFill>
              <a:srgbClr val="3E6EC2"/>
            </a:solidFill>
            <a:prstDash val="solid"/>
            <a:round/>
            <a:headEnd type="none" w="sm" len="sm"/>
            <a:tailEnd type="triangle" w="med" len="med"/>
          </a:ln>
        </p:spPr>
      </p:cxnSp>
      <p:pic>
        <p:nvPicPr>
          <p:cNvPr id="1280" name="Google Shape;1280;p67"/>
          <p:cNvPicPr preferRelativeResize="0"/>
          <p:nvPr/>
        </p:nvPicPr>
        <p:blipFill rotWithShape="1">
          <a:blip r:embed="rId6">
            <a:alphaModFix/>
          </a:blip>
          <a:srcRect/>
          <a:stretch/>
        </p:blipFill>
        <p:spPr>
          <a:xfrm>
            <a:off x="4337120" y="2586163"/>
            <a:ext cx="867526" cy="848749"/>
          </a:xfrm>
          <a:prstGeom prst="rect">
            <a:avLst/>
          </a:prstGeom>
          <a:noFill/>
          <a:ln>
            <a:noFill/>
          </a:ln>
        </p:spPr>
      </p:pic>
      <p:pic>
        <p:nvPicPr>
          <p:cNvPr id="1281" name="Google Shape;1281;p67"/>
          <p:cNvPicPr preferRelativeResize="0"/>
          <p:nvPr/>
        </p:nvPicPr>
        <p:blipFill rotWithShape="1">
          <a:blip r:embed="rId7">
            <a:alphaModFix/>
          </a:blip>
          <a:srcRect/>
          <a:stretch/>
        </p:blipFill>
        <p:spPr>
          <a:xfrm>
            <a:off x="5313480" y="1865116"/>
            <a:ext cx="886823" cy="883586"/>
          </a:xfrm>
          <a:prstGeom prst="rect">
            <a:avLst/>
          </a:prstGeom>
          <a:noFill/>
          <a:ln>
            <a:noFill/>
          </a:ln>
        </p:spPr>
      </p:pic>
      <p:pic>
        <p:nvPicPr>
          <p:cNvPr id="1282" name="Google Shape;1282;p67"/>
          <p:cNvPicPr preferRelativeResize="0"/>
          <p:nvPr/>
        </p:nvPicPr>
        <p:blipFill rotWithShape="1">
          <a:blip r:embed="rId7">
            <a:alphaModFix/>
          </a:blip>
          <a:srcRect/>
          <a:stretch/>
        </p:blipFill>
        <p:spPr>
          <a:xfrm>
            <a:off x="5353755" y="3113543"/>
            <a:ext cx="846548" cy="843458"/>
          </a:xfrm>
          <a:prstGeom prst="rect">
            <a:avLst/>
          </a:prstGeom>
          <a:noFill/>
          <a:ln>
            <a:noFill/>
          </a:ln>
        </p:spPr>
      </p:pic>
      <p:sp>
        <p:nvSpPr>
          <p:cNvPr id="1283" name="Google Shape;1283;p67"/>
          <p:cNvSpPr txBox="1"/>
          <p:nvPr/>
        </p:nvSpPr>
        <p:spPr>
          <a:xfrm>
            <a:off x="5461907" y="2767808"/>
            <a:ext cx="955221"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DEV</a:t>
            </a:r>
            <a:endParaRPr sz="1100"/>
          </a:p>
        </p:txBody>
      </p:sp>
      <p:sp>
        <p:nvSpPr>
          <p:cNvPr id="1284" name="Google Shape;1284;p67"/>
          <p:cNvSpPr txBox="1"/>
          <p:nvPr/>
        </p:nvSpPr>
        <p:spPr>
          <a:xfrm>
            <a:off x="5461907" y="4109515"/>
            <a:ext cx="867526"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PROD</a:t>
            </a:r>
            <a:endParaRPr sz="1100"/>
          </a:p>
        </p:txBody>
      </p:sp>
      <p:pic>
        <p:nvPicPr>
          <p:cNvPr id="1285" name="Google Shape;1285;p67"/>
          <p:cNvPicPr preferRelativeResize="0"/>
          <p:nvPr/>
        </p:nvPicPr>
        <p:blipFill rotWithShape="1">
          <a:blip r:embed="rId8">
            <a:alphaModFix/>
          </a:blip>
          <a:srcRect/>
          <a:stretch/>
        </p:blipFill>
        <p:spPr>
          <a:xfrm>
            <a:off x="7282693" y="2000887"/>
            <a:ext cx="800169" cy="795597"/>
          </a:xfrm>
          <a:prstGeom prst="rect">
            <a:avLst/>
          </a:prstGeom>
          <a:noFill/>
          <a:ln>
            <a:noFill/>
          </a:ln>
        </p:spPr>
      </p:pic>
      <p:pic>
        <p:nvPicPr>
          <p:cNvPr id="1286" name="Google Shape;1286;p67"/>
          <p:cNvPicPr preferRelativeResize="0"/>
          <p:nvPr/>
        </p:nvPicPr>
        <p:blipFill rotWithShape="1">
          <a:blip r:embed="rId8">
            <a:alphaModFix/>
          </a:blip>
          <a:srcRect/>
          <a:stretch/>
        </p:blipFill>
        <p:spPr>
          <a:xfrm>
            <a:off x="7282693" y="3135047"/>
            <a:ext cx="800169" cy="795597"/>
          </a:xfrm>
          <a:prstGeom prst="rect">
            <a:avLst/>
          </a:prstGeom>
          <a:noFill/>
          <a:ln>
            <a:noFill/>
          </a:ln>
        </p:spPr>
      </p:pic>
      <p:pic>
        <p:nvPicPr>
          <p:cNvPr id="1287" name="Google Shape;1287;p67"/>
          <p:cNvPicPr preferRelativeResize="0"/>
          <p:nvPr/>
        </p:nvPicPr>
        <p:blipFill rotWithShape="1">
          <a:blip r:embed="rId9">
            <a:alphaModFix/>
          </a:blip>
          <a:srcRect/>
          <a:stretch/>
        </p:blipFill>
        <p:spPr>
          <a:xfrm>
            <a:off x="6277401" y="2467281"/>
            <a:ext cx="928196" cy="118883"/>
          </a:xfrm>
          <a:prstGeom prst="rect">
            <a:avLst/>
          </a:prstGeom>
          <a:noFill/>
          <a:ln>
            <a:noFill/>
          </a:ln>
        </p:spPr>
      </p:pic>
      <p:pic>
        <p:nvPicPr>
          <p:cNvPr id="1288" name="Google Shape;1288;p67"/>
          <p:cNvPicPr preferRelativeResize="0"/>
          <p:nvPr/>
        </p:nvPicPr>
        <p:blipFill rotWithShape="1">
          <a:blip r:embed="rId10">
            <a:alphaModFix/>
          </a:blip>
          <a:srcRect/>
          <a:stretch/>
        </p:blipFill>
        <p:spPr>
          <a:xfrm>
            <a:off x="6277400" y="3375471"/>
            <a:ext cx="928196" cy="118883"/>
          </a:xfrm>
          <a:prstGeom prst="rect">
            <a:avLst/>
          </a:prstGeom>
          <a:noFill/>
          <a:ln>
            <a:noFill/>
          </a:ln>
        </p:spPr>
      </p:pic>
      <p:sp>
        <p:nvSpPr>
          <p:cNvPr id="1289" name="Google Shape;1289;p67"/>
          <p:cNvSpPr txBox="1"/>
          <p:nvPr/>
        </p:nvSpPr>
        <p:spPr>
          <a:xfrm>
            <a:off x="7289799" y="2767808"/>
            <a:ext cx="1397001"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500" b="0" i="0" u="none" strike="noStrike" cap="none">
                <a:solidFill>
                  <a:srgbClr val="000000"/>
                </a:solidFill>
                <a:latin typeface="Arial"/>
                <a:ea typeface="Arial"/>
                <a:cs typeface="Arial"/>
                <a:sym typeface="Arial"/>
              </a:rPr>
              <a:t>Inevntory.yml</a:t>
            </a:r>
            <a:endParaRPr sz="1100" b="0" i="0" u="none" strike="noStrike" cap="none">
              <a:solidFill>
                <a:srgbClr val="000000"/>
              </a:solidFill>
              <a:latin typeface="Arial"/>
              <a:ea typeface="Arial"/>
              <a:cs typeface="Arial"/>
              <a:sym typeface="Arial"/>
            </a:endParaRPr>
          </a:p>
        </p:txBody>
      </p:sp>
      <p:pic>
        <p:nvPicPr>
          <p:cNvPr id="1290" name="Google Shape;1290;p67"/>
          <p:cNvPicPr preferRelativeResize="0"/>
          <p:nvPr/>
        </p:nvPicPr>
        <p:blipFill rotWithShape="1">
          <a:blip r:embed="rId11">
            <a:alphaModFix/>
          </a:blip>
          <a:srcRect/>
          <a:stretch/>
        </p:blipFill>
        <p:spPr>
          <a:xfrm>
            <a:off x="7209115" y="3896728"/>
            <a:ext cx="1444877" cy="4023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1"/>
                                        </p:tgtEl>
                                        <p:attrNameLst>
                                          <p:attrName>style.visibility</p:attrName>
                                        </p:attrNameLst>
                                      </p:cBhvr>
                                      <p:to>
                                        <p:strVal val="visible"/>
                                      </p:to>
                                    </p:set>
                                    <p:animEffect transition="in" filter="fade">
                                      <p:cBhvr>
                                        <p:cTn id="7" dur="500"/>
                                        <p:tgtEl>
                                          <p:spTgt spid="1271"/>
                                        </p:tgtEl>
                                      </p:cBhvr>
                                    </p:animEffect>
                                  </p:childTnLst>
                                </p:cTn>
                              </p:par>
                              <p:par>
                                <p:cTn id="8" presetID="10" presetClass="entr" presetSubtype="0" fill="hold" nodeType="withEffect">
                                  <p:stCondLst>
                                    <p:cond delay="0"/>
                                  </p:stCondLst>
                                  <p:childTnLst>
                                    <p:set>
                                      <p:cBhvr>
                                        <p:cTn id="9" dur="1" fill="hold">
                                          <p:stCondLst>
                                            <p:cond delay="0"/>
                                          </p:stCondLst>
                                        </p:cTn>
                                        <p:tgtEl>
                                          <p:spTgt spid="1272"/>
                                        </p:tgtEl>
                                        <p:attrNameLst>
                                          <p:attrName>style.visibility</p:attrName>
                                        </p:attrNameLst>
                                      </p:cBhvr>
                                      <p:to>
                                        <p:strVal val="visible"/>
                                      </p:to>
                                    </p:set>
                                    <p:animEffect transition="in" filter="fade">
                                      <p:cBhvr>
                                        <p:cTn id="10" dur="500"/>
                                        <p:tgtEl>
                                          <p:spTgt spid="1272"/>
                                        </p:tgtEl>
                                      </p:cBhvr>
                                    </p:animEffect>
                                  </p:childTnLst>
                                </p:cTn>
                              </p:par>
                              <p:par>
                                <p:cTn id="11" presetID="10" presetClass="entr" presetSubtype="0" fill="hold" nodeType="withEffect">
                                  <p:stCondLst>
                                    <p:cond delay="0"/>
                                  </p:stCondLst>
                                  <p:childTnLst>
                                    <p:set>
                                      <p:cBhvr>
                                        <p:cTn id="12" dur="1" fill="hold">
                                          <p:stCondLst>
                                            <p:cond delay="0"/>
                                          </p:stCondLst>
                                        </p:cTn>
                                        <p:tgtEl>
                                          <p:spTgt spid="1273"/>
                                        </p:tgtEl>
                                        <p:attrNameLst>
                                          <p:attrName>style.visibility</p:attrName>
                                        </p:attrNameLst>
                                      </p:cBhvr>
                                      <p:to>
                                        <p:strVal val="visible"/>
                                      </p:to>
                                    </p:set>
                                    <p:animEffect transition="in" filter="fade">
                                      <p:cBhvr>
                                        <p:cTn id="13" dur="500"/>
                                        <p:tgtEl>
                                          <p:spTgt spid="1273"/>
                                        </p:tgtEl>
                                      </p:cBhvr>
                                    </p:animEffect>
                                  </p:childTnLst>
                                </p:cTn>
                              </p:par>
                              <p:par>
                                <p:cTn id="14" presetID="10" presetClass="entr" presetSubtype="0" fill="hold" nodeType="withEffect">
                                  <p:stCondLst>
                                    <p:cond delay="0"/>
                                  </p:stCondLst>
                                  <p:childTnLst>
                                    <p:set>
                                      <p:cBhvr>
                                        <p:cTn id="15" dur="1" fill="hold">
                                          <p:stCondLst>
                                            <p:cond delay="0"/>
                                          </p:stCondLst>
                                        </p:cTn>
                                        <p:tgtEl>
                                          <p:spTgt spid="1274"/>
                                        </p:tgtEl>
                                        <p:attrNameLst>
                                          <p:attrName>style.visibility</p:attrName>
                                        </p:attrNameLst>
                                      </p:cBhvr>
                                      <p:to>
                                        <p:strVal val="visible"/>
                                      </p:to>
                                    </p:set>
                                    <p:animEffect transition="in" filter="fade">
                                      <p:cBhvr>
                                        <p:cTn id="16" dur="500"/>
                                        <p:tgtEl>
                                          <p:spTgt spid="1274"/>
                                        </p:tgtEl>
                                      </p:cBhvr>
                                    </p:animEffect>
                                  </p:childTnLst>
                                </p:cTn>
                              </p:par>
                              <p:par>
                                <p:cTn id="17" presetID="10" presetClass="entr" presetSubtype="0" fill="hold" nodeType="withEffect">
                                  <p:stCondLst>
                                    <p:cond delay="0"/>
                                  </p:stCondLst>
                                  <p:childTnLst>
                                    <p:set>
                                      <p:cBhvr>
                                        <p:cTn id="18" dur="1" fill="hold">
                                          <p:stCondLst>
                                            <p:cond delay="0"/>
                                          </p:stCondLst>
                                        </p:cTn>
                                        <p:tgtEl>
                                          <p:spTgt spid="1275"/>
                                        </p:tgtEl>
                                        <p:attrNameLst>
                                          <p:attrName>style.visibility</p:attrName>
                                        </p:attrNameLst>
                                      </p:cBhvr>
                                      <p:to>
                                        <p:strVal val="visible"/>
                                      </p:to>
                                    </p:set>
                                    <p:animEffect transition="in" filter="fade">
                                      <p:cBhvr>
                                        <p:cTn id="19" dur="500"/>
                                        <p:tgtEl>
                                          <p:spTgt spid="1275"/>
                                        </p:tgtEl>
                                      </p:cBhvr>
                                    </p:animEffect>
                                  </p:childTnLst>
                                </p:cTn>
                              </p:par>
                              <p:par>
                                <p:cTn id="20" presetID="10" presetClass="entr" presetSubtype="0" fill="hold" nodeType="withEffect">
                                  <p:stCondLst>
                                    <p:cond delay="0"/>
                                  </p:stCondLst>
                                  <p:childTnLst>
                                    <p:set>
                                      <p:cBhvr>
                                        <p:cTn id="21" dur="1" fill="hold">
                                          <p:stCondLst>
                                            <p:cond delay="0"/>
                                          </p:stCondLst>
                                        </p:cTn>
                                        <p:tgtEl>
                                          <p:spTgt spid="1276"/>
                                        </p:tgtEl>
                                        <p:attrNameLst>
                                          <p:attrName>style.visibility</p:attrName>
                                        </p:attrNameLst>
                                      </p:cBhvr>
                                      <p:to>
                                        <p:strVal val="visible"/>
                                      </p:to>
                                    </p:set>
                                    <p:animEffect transition="in" filter="fade">
                                      <p:cBhvr>
                                        <p:cTn id="22" dur="500"/>
                                        <p:tgtEl>
                                          <p:spTgt spid="1276"/>
                                        </p:tgtEl>
                                      </p:cBhvr>
                                    </p:animEffect>
                                  </p:childTnLst>
                                </p:cTn>
                              </p:par>
                              <p:par>
                                <p:cTn id="23" presetID="10" presetClass="entr" presetSubtype="0" fill="hold" nodeType="withEffect">
                                  <p:stCondLst>
                                    <p:cond delay="0"/>
                                  </p:stCondLst>
                                  <p:childTnLst>
                                    <p:set>
                                      <p:cBhvr>
                                        <p:cTn id="24" dur="1" fill="hold">
                                          <p:stCondLst>
                                            <p:cond delay="0"/>
                                          </p:stCondLst>
                                        </p:cTn>
                                        <p:tgtEl>
                                          <p:spTgt spid="1277"/>
                                        </p:tgtEl>
                                        <p:attrNameLst>
                                          <p:attrName>style.visibility</p:attrName>
                                        </p:attrNameLst>
                                      </p:cBhvr>
                                      <p:to>
                                        <p:strVal val="visible"/>
                                      </p:to>
                                    </p:set>
                                    <p:animEffect transition="in" filter="fade">
                                      <p:cBhvr>
                                        <p:cTn id="25" dur="500"/>
                                        <p:tgtEl>
                                          <p:spTgt spid="1277"/>
                                        </p:tgtEl>
                                      </p:cBhvr>
                                    </p:animEffect>
                                  </p:childTnLst>
                                </p:cTn>
                              </p:par>
                              <p:par>
                                <p:cTn id="26" presetID="10" presetClass="entr" presetSubtype="0" fill="hold" nodeType="withEffect">
                                  <p:stCondLst>
                                    <p:cond delay="0"/>
                                  </p:stCondLst>
                                  <p:childTnLst>
                                    <p:set>
                                      <p:cBhvr>
                                        <p:cTn id="27" dur="1" fill="hold">
                                          <p:stCondLst>
                                            <p:cond delay="0"/>
                                          </p:stCondLst>
                                        </p:cTn>
                                        <p:tgtEl>
                                          <p:spTgt spid="1278"/>
                                        </p:tgtEl>
                                        <p:attrNameLst>
                                          <p:attrName>style.visibility</p:attrName>
                                        </p:attrNameLst>
                                      </p:cBhvr>
                                      <p:to>
                                        <p:strVal val="visible"/>
                                      </p:to>
                                    </p:set>
                                    <p:animEffect transition="in" filter="fade">
                                      <p:cBhvr>
                                        <p:cTn id="28" dur="500"/>
                                        <p:tgtEl>
                                          <p:spTgt spid="1278"/>
                                        </p:tgtEl>
                                      </p:cBhvr>
                                    </p:animEffect>
                                  </p:childTnLst>
                                </p:cTn>
                              </p:par>
                              <p:par>
                                <p:cTn id="29" presetID="10" presetClass="entr" presetSubtype="0" fill="hold" nodeType="withEffect">
                                  <p:stCondLst>
                                    <p:cond delay="0"/>
                                  </p:stCondLst>
                                  <p:childTnLst>
                                    <p:set>
                                      <p:cBhvr>
                                        <p:cTn id="30" dur="1" fill="hold">
                                          <p:stCondLst>
                                            <p:cond delay="0"/>
                                          </p:stCondLst>
                                        </p:cTn>
                                        <p:tgtEl>
                                          <p:spTgt spid="1279"/>
                                        </p:tgtEl>
                                        <p:attrNameLst>
                                          <p:attrName>style.visibility</p:attrName>
                                        </p:attrNameLst>
                                      </p:cBhvr>
                                      <p:to>
                                        <p:strVal val="visible"/>
                                      </p:to>
                                    </p:set>
                                    <p:animEffect transition="in" filter="fade">
                                      <p:cBhvr>
                                        <p:cTn id="31" dur="500"/>
                                        <p:tgtEl>
                                          <p:spTgt spid="1279"/>
                                        </p:tgtEl>
                                      </p:cBhvr>
                                    </p:animEffect>
                                  </p:childTnLst>
                                </p:cTn>
                              </p:par>
                              <p:par>
                                <p:cTn id="32" presetID="10" presetClass="entr" presetSubtype="0" fill="hold" nodeType="withEffect">
                                  <p:stCondLst>
                                    <p:cond delay="0"/>
                                  </p:stCondLst>
                                  <p:childTnLst>
                                    <p:set>
                                      <p:cBhvr>
                                        <p:cTn id="33" dur="1" fill="hold">
                                          <p:stCondLst>
                                            <p:cond delay="0"/>
                                          </p:stCondLst>
                                        </p:cTn>
                                        <p:tgtEl>
                                          <p:spTgt spid="1280"/>
                                        </p:tgtEl>
                                        <p:attrNameLst>
                                          <p:attrName>style.visibility</p:attrName>
                                        </p:attrNameLst>
                                      </p:cBhvr>
                                      <p:to>
                                        <p:strVal val="visible"/>
                                      </p:to>
                                    </p:set>
                                    <p:animEffect transition="in" filter="fade">
                                      <p:cBhvr>
                                        <p:cTn id="34" dur="500"/>
                                        <p:tgtEl>
                                          <p:spTgt spid="1280"/>
                                        </p:tgtEl>
                                      </p:cBhvr>
                                    </p:animEffect>
                                  </p:childTnLst>
                                </p:cTn>
                              </p:par>
                              <p:par>
                                <p:cTn id="35" presetID="10" presetClass="entr" presetSubtype="0" fill="hold" nodeType="withEffect">
                                  <p:stCondLst>
                                    <p:cond delay="0"/>
                                  </p:stCondLst>
                                  <p:childTnLst>
                                    <p:set>
                                      <p:cBhvr>
                                        <p:cTn id="36" dur="1" fill="hold">
                                          <p:stCondLst>
                                            <p:cond delay="0"/>
                                          </p:stCondLst>
                                        </p:cTn>
                                        <p:tgtEl>
                                          <p:spTgt spid="1281"/>
                                        </p:tgtEl>
                                        <p:attrNameLst>
                                          <p:attrName>style.visibility</p:attrName>
                                        </p:attrNameLst>
                                      </p:cBhvr>
                                      <p:to>
                                        <p:strVal val="visible"/>
                                      </p:to>
                                    </p:set>
                                    <p:animEffect transition="in" filter="fade">
                                      <p:cBhvr>
                                        <p:cTn id="37" dur="500"/>
                                        <p:tgtEl>
                                          <p:spTgt spid="1281"/>
                                        </p:tgtEl>
                                      </p:cBhvr>
                                    </p:animEffect>
                                  </p:childTnLst>
                                </p:cTn>
                              </p:par>
                              <p:par>
                                <p:cTn id="38" presetID="10" presetClass="entr" presetSubtype="0" fill="hold" nodeType="withEffect">
                                  <p:stCondLst>
                                    <p:cond delay="0"/>
                                  </p:stCondLst>
                                  <p:childTnLst>
                                    <p:set>
                                      <p:cBhvr>
                                        <p:cTn id="39" dur="1" fill="hold">
                                          <p:stCondLst>
                                            <p:cond delay="0"/>
                                          </p:stCondLst>
                                        </p:cTn>
                                        <p:tgtEl>
                                          <p:spTgt spid="1282"/>
                                        </p:tgtEl>
                                        <p:attrNameLst>
                                          <p:attrName>style.visibility</p:attrName>
                                        </p:attrNameLst>
                                      </p:cBhvr>
                                      <p:to>
                                        <p:strVal val="visible"/>
                                      </p:to>
                                    </p:set>
                                    <p:animEffect transition="in" filter="fade">
                                      <p:cBhvr>
                                        <p:cTn id="40" dur="500"/>
                                        <p:tgtEl>
                                          <p:spTgt spid="1282"/>
                                        </p:tgtEl>
                                      </p:cBhvr>
                                    </p:animEffect>
                                  </p:childTnLst>
                                </p:cTn>
                              </p:par>
                              <p:par>
                                <p:cTn id="41" presetID="10" presetClass="entr" presetSubtype="0" fill="hold" nodeType="withEffect">
                                  <p:stCondLst>
                                    <p:cond delay="0"/>
                                  </p:stCondLst>
                                  <p:childTnLst>
                                    <p:set>
                                      <p:cBhvr>
                                        <p:cTn id="42" dur="1" fill="hold">
                                          <p:stCondLst>
                                            <p:cond delay="0"/>
                                          </p:stCondLst>
                                        </p:cTn>
                                        <p:tgtEl>
                                          <p:spTgt spid="1283"/>
                                        </p:tgtEl>
                                        <p:attrNameLst>
                                          <p:attrName>style.visibility</p:attrName>
                                        </p:attrNameLst>
                                      </p:cBhvr>
                                      <p:to>
                                        <p:strVal val="visible"/>
                                      </p:to>
                                    </p:set>
                                    <p:animEffect transition="in" filter="fade">
                                      <p:cBhvr>
                                        <p:cTn id="43" dur="500"/>
                                        <p:tgtEl>
                                          <p:spTgt spid="1283"/>
                                        </p:tgtEl>
                                      </p:cBhvr>
                                    </p:animEffect>
                                  </p:childTnLst>
                                </p:cTn>
                              </p:par>
                              <p:par>
                                <p:cTn id="44" presetID="10" presetClass="entr" presetSubtype="0" fill="hold" nodeType="withEffect">
                                  <p:stCondLst>
                                    <p:cond delay="0"/>
                                  </p:stCondLst>
                                  <p:childTnLst>
                                    <p:set>
                                      <p:cBhvr>
                                        <p:cTn id="45" dur="1" fill="hold">
                                          <p:stCondLst>
                                            <p:cond delay="0"/>
                                          </p:stCondLst>
                                        </p:cTn>
                                        <p:tgtEl>
                                          <p:spTgt spid="1284"/>
                                        </p:tgtEl>
                                        <p:attrNameLst>
                                          <p:attrName>style.visibility</p:attrName>
                                        </p:attrNameLst>
                                      </p:cBhvr>
                                      <p:to>
                                        <p:strVal val="visible"/>
                                      </p:to>
                                    </p:set>
                                    <p:animEffect transition="in" filter="fade">
                                      <p:cBhvr>
                                        <p:cTn id="46" dur="500"/>
                                        <p:tgtEl>
                                          <p:spTgt spid="1284"/>
                                        </p:tgtEl>
                                      </p:cBhvr>
                                    </p:animEffect>
                                  </p:childTnLst>
                                </p:cTn>
                              </p:par>
                              <p:par>
                                <p:cTn id="47" presetID="10" presetClass="entr" presetSubtype="0" fill="hold" nodeType="withEffect">
                                  <p:stCondLst>
                                    <p:cond delay="0"/>
                                  </p:stCondLst>
                                  <p:childTnLst>
                                    <p:set>
                                      <p:cBhvr>
                                        <p:cTn id="48" dur="1" fill="hold">
                                          <p:stCondLst>
                                            <p:cond delay="0"/>
                                          </p:stCondLst>
                                        </p:cTn>
                                        <p:tgtEl>
                                          <p:spTgt spid="1285"/>
                                        </p:tgtEl>
                                        <p:attrNameLst>
                                          <p:attrName>style.visibility</p:attrName>
                                        </p:attrNameLst>
                                      </p:cBhvr>
                                      <p:to>
                                        <p:strVal val="visible"/>
                                      </p:to>
                                    </p:set>
                                    <p:animEffect transition="in" filter="fade">
                                      <p:cBhvr>
                                        <p:cTn id="49" dur="500"/>
                                        <p:tgtEl>
                                          <p:spTgt spid="1285"/>
                                        </p:tgtEl>
                                      </p:cBhvr>
                                    </p:animEffect>
                                  </p:childTnLst>
                                </p:cTn>
                              </p:par>
                              <p:par>
                                <p:cTn id="50" presetID="10" presetClass="entr" presetSubtype="0" fill="hold" nodeType="withEffect">
                                  <p:stCondLst>
                                    <p:cond delay="0"/>
                                  </p:stCondLst>
                                  <p:childTnLst>
                                    <p:set>
                                      <p:cBhvr>
                                        <p:cTn id="51" dur="1" fill="hold">
                                          <p:stCondLst>
                                            <p:cond delay="0"/>
                                          </p:stCondLst>
                                        </p:cTn>
                                        <p:tgtEl>
                                          <p:spTgt spid="1286"/>
                                        </p:tgtEl>
                                        <p:attrNameLst>
                                          <p:attrName>style.visibility</p:attrName>
                                        </p:attrNameLst>
                                      </p:cBhvr>
                                      <p:to>
                                        <p:strVal val="visible"/>
                                      </p:to>
                                    </p:set>
                                    <p:animEffect transition="in" filter="fade">
                                      <p:cBhvr>
                                        <p:cTn id="52" dur="500"/>
                                        <p:tgtEl>
                                          <p:spTgt spid="1286"/>
                                        </p:tgtEl>
                                      </p:cBhvr>
                                    </p:animEffect>
                                  </p:childTnLst>
                                </p:cTn>
                              </p:par>
                              <p:par>
                                <p:cTn id="53" presetID="10" presetClass="entr" presetSubtype="0" fill="hold" nodeType="withEffect">
                                  <p:stCondLst>
                                    <p:cond delay="0"/>
                                  </p:stCondLst>
                                  <p:childTnLst>
                                    <p:set>
                                      <p:cBhvr>
                                        <p:cTn id="54" dur="1" fill="hold">
                                          <p:stCondLst>
                                            <p:cond delay="0"/>
                                          </p:stCondLst>
                                        </p:cTn>
                                        <p:tgtEl>
                                          <p:spTgt spid="1287"/>
                                        </p:tgtEl>
                                        <p:attrNameLst>
                                          <p:attrName>style.visibility</p:attrName>
                                        </p:attrNameLst>
                                      </p:cBhvr>
                                      <p:to>
                                        <p:strVal val="visible"/>
                                      </p:to>
                                    </p:set>
                                    <p:animEffect transition="in" filter="fade">
                                      <p:cBhvr>
                                        <p:cTn id="55" dur="500"/>
                                        <p:tgtEl>
                                          <p:spTgt spid="1287"/>
                                        </p:tgtEl>
                                      </p:cBhvr>
                                    </p:animEffect>
                                  </p:childTnLst>
                                </p:cTn>
                              </p:par>
                              <p:par>
                                <p:cTn id="56" presetID="10" presetClass="entr" presetSubtype="0" fill="hold" nodeType="withEffect">
                                  <p:stCondLst>
                                    <p:cond delay="0"/>
                                  </p:stCondLst>
                                  <p:childTnLst>
                                    <p:set>
                                      <p:cBhvr>
                                        <p:cTn id="57" dur="1" fill="hold">
                                          <p:stCondLst>
                                            <p:cond delay="0"/>
                                          </p:stCondLst>
                                        </p:cTn>
                                        <p:tgtEl>
                                          <p:spTgt spid="1288"/>
                                        </p:tgtEl>
                                        <p:attrNameLst>
                                          <p:attrName>style.visibility</p:attrName>
                                        </p:attrNameLst>
                                      </p:cBhvr>
                                      <p:to>
                                        <p:strVal val="visible"/>
                                      </p:to>
                                    </p:set>
                                    <p:animEffect transition="in" filter="fade">
                                      <p:cBhvr>
                                        <p:cTn id="58" dur="500"/>
                                        <p:tgtEl>
                                          <p:spTgt spid="1288"/>
                                        </p:tgtEl>
                                      </p:cBhvr>
                                    </p:animEffect>
                                  </p:childTnLst>
                                </p:cTn>
                              </p:par>
                              <p:par>
                                <p:cTn id="59" presetID="10" presetClass="entr" presetSubtype="0" fill="hold" nodeType="withEffect">
                                  <p:stCondLst>
                                    <p:cond delay="0"/>
                                  </p:stCondLst>
                                  <p:childTnLst>
                                    <p:set>
                                      <p:cBhvr>
                                        <p:cTn id="60" dur="1" fill="hold">
                                          <p:stCondLst>
                                            <p:cond delay="0"/>
                                          </p:stCondLst>
                                        </p:cTn>
                                        <p:tgtEl>
                                          <p:spTgt spid="1289"/>
                                        </p:tgtEl>
                                        <p:attrNameLst>
                                          <p:attrName>style.visibility</p:attrName>
                                        </p:attrNameLst>
                                      </p:cBhvr>
                                      <p:to>
                                        <p:strVal val="visible"/>
                                      </p:to>
                                    </p:set>
                                    <p:animEffect transition="in" filter="fade">
                                      <p:cBhvr>
                                        <p:cTn id="61" dur="500"/>
                                        <p:tgtEl>
                                          <p:spTgt spid="1289"/>
                                        </p:tgtEl>
                                      </p:cBhvr>
                                    </p:animEffect>
                                  </p:childTnLst>
                                </p:cTn>
                              </p:par>
                              <p:par>
                                <p:cTn id="62" presetID="10" presetClass="entr" presetSubtype="0" fill="hold" nodeType="withEffect">
                                  <p:stCondLst>
                                    <p:cond delay="0"/>
                                  </p:stCondLst>
                                  <p:childTnLst>
                                    <p:set>
                                      <p:cBhvr>
                                        <p:cTn id="63" dur="1" fill="hold">
                                          <p:stCondLst>
                                            <p:cond delay="0"/>
                                          </p:stCondLst>
                                        </p:cTn>
                                        <p:tgtEl>
                                          <p:spTgt spid="1290"/>
                                        </p:tgtEl>
                                        <p:attrNameLst>
                                          <p:attrName>style.visibility</p:attrName>
                                        </p:attrNameLst>
                                      </p:cBhvr>
                                      <p:to>
                                        <p:strVal val="visible"/>
                                      </p:to>
                                    </p:set>
                                    <p:animEffect transition="in" filter="fade">
                                      <p:cBhvr>
                                        <p:cTn id="64" dur="500"/>
                                        <p:tgtEl>
                                          <p:spTgt spid="1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3670405" y="3094"/>
            <a:ext cx="2768452"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Problématique(1/2)</a:t>
            </a:r>
            <a:endParaRPr sz="2100" b="0" i="0" u="none" strike="noStrike" cap="none">
              <a:solidFill>
                <a:srgbClr val="1F3864"/>
              </a:solidFill>
              <a:latin typeface="Century Gothic"/>
              <a:ea typeface="Century Gothic"/>
              <a:cs typeface="Century Gothic"/>
              <a:sym typeface="Century Gothic"/>
            </a:endParaRPr>
          </a:p>
        </p:txBody>
      </p:sp>
      <p:sp>
        <p:nvSpPr>
          <p:cNvPr id="227" name="Google Shape;227;p30"/>
          <p:cNvSpPr txBox="1"/>
          <p:nvPr/>
        </p:nvSpPr>
        <p:spPr>
          <a:xfrm>
            <a:off x="8798562" y="4760866"/>
            <a:ext cx="914400" cy="30008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fr" sz="1500" b="0" i="0" u="none" strike="noStrike" cap="none">
                <a:solidFill>
                  <a:schemeClr val="dk1"/>
                </a:solidFill>
                <a:latin typeface="Calibri"/>
                <a:ea typeface="Calibri"/>
                <a:cs typeface="Calibri"/>
                <a:sym typeface="Calibri"/>
              </a:rPr>
              <a:t>7</a:t>
            </a:r>
            <a:endParaRPr sz="1400" b="0" i="0" u="none" strike="noStrike" cap="none">
              <a:solidFill>
                <a:schemeClr val="dk1"/>
              </a:solidFill>
              <a:latin typeface="Calibri"/>
              <a:ea typeface="Calibri"/>
              <a:cs typeface="Calibri"/>
              <a:sym typeface="Calibri"/>
            </a:endParaRPr>
          </a:p>
        </p:txBody>
      </p:sp>
      <p:grpSp>
        <p:nvGrpSpPr>
          <p:cNvPr id="228" name="Google Shape;228;p30"/>
          <p:cNvGrpSpPr/>
          <p:nvPr/>
        </p:nvGrpSpPr>
        <p:grpSpPr>
          <a:xfrm>
            <a:off x="882768" y="2580982"/>
            <a:ext cx="1067978" cy="2000216"/>
            <a:chOff x="-1438275" y="3568700"/>
            <a:chExt cx="1323975" cy="2479674"/>
          </a:xfrm>
        </p:grpSpPr>
        <p:sp>
          <p:nvSpPr>
            <p:cNvPr id="229" name="Google Shape;229;p30"/>
            <p:cNvSpPr/>
            <p:nvPr/>
          </p:nvSpPr>
          <p:spPr>
            <a:xfrm>
              <a:off x="-1438275" y="3570287"/>
              <a:ext cx="1323975" cy="2478087"/>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0" name="Google Shape;230;p30"/>
            <p:cNvSpPr/>
            <p:nvPr/>
          </p:nvSpPr>
          <p:spPr>
            <a:xfrm>
              <a:off x="-1258888" y="3800475"/>
              <a:ext cx="395288" cy="82550"/>
            </a:xfrm>
            <a:custGeom>
              <a:avLst/>
              <a:gdLst/>
              <a:ahLst/>
              <a:cxnLst/>
              <a:rect l="l" t="t" r="r" b="b"/>
              <a:pathLst>
                <a:path w="172" h="36" extrusionOk="0">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1" name="Google Shape;231;p30"/>
            <p:cNvSpPr/>
            <p:nvPr/>
          </p:nvSpPr>
          <p:spPr>
            <a:xfrm>
              <a:off x="-957263" y="5913437"/>
              <a:ext cx="258763" cy="134937"/>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2" name="Google Shape;232;p30"/>
            <p:cNvSpPr/>
            <p:nvPr/>
          </p:nvSpPr>
          <p:spPr>
            <a:xfrm>
              <a:off x="-1277938" y="4879974"/>
              <a:ext cx="433388" cy="1049337"/>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3" name="Google Shape;233;p30"/>
            <p:cNvSpPr/>
            <p:nvPr/>
          </p:nvSpPr>
          <p:spPr>
            <a:xfrm>
              <a:off x="-1277938" y="5913437"/>
              <a:ext cx="258763" cy="134937"/>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4" name="Google Shape;234;p30"/>
            <p:cNvSpPr/>
            <p:nvPr/>
          </p:nvSpPr>
          <p:spPr>
            <a:xfrm>
              <a:off x="-1435100" y="4105275"/>
              <a:ext cx="749300" cy="774700"/>
            </a:xfrm>
            <a:custGeom>
              <a:avLst/>
              <a:gdLst/>
              <a:ahLst/>
              <a:cxnLst/>
              <a:rect l="l" t="t" r="r" b="b"/>
              <a:pathLst>
                <a:path w="326" h="338" extrusionOk="0">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5" name="Google Shape;235;p30"/>
            <p:cNvSpPr/>
            <p:nvPr/>
          </p:nvSpPr>
          <p:spPr>
            <a:xfrm>
              <a:off x="-823913" y="4395787"/>
              <a:ext cx="266700" cy="400050"/>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6" name="Google Shape;236;p30"/>
            <p:cNvSpPr/>
            <p:nvPr/>
          </p:nvSpPr>
          <p:spPr>
            <a:xfrm>
              <a:off x="-1414463" y="4395787"/>
              <a:ext cx="114300" cy="693737"/>
            </a:xfrm>
            <a:prstGeom prst="rect">
              <a:avLst/>
            </a:pr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7" name="Google Shape;237;p30"/>
            <p:cNvSpPr/>
            <p:nvPr/>
          </p:nvSpPr>
          <p:spPr>
            <a:xfrm>
              <a:off x="-1417638" y="4970462"/>
              <a:ext cx="117475" cy="236537"/>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8" name="Google Shape;238;p30"/>
            <p:cNvSpPr/>
            <p:nvPr/>
          </p:nvSpPr>
          <p:spPr>
            <a:xfrm>
              <a:off x="-674688" y="4678362"/>
              <a:ext cx="233363" cy="117475"/>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9" name="Google Shape;239;p30"/>
            <p:cNvSpPr/>
            <p:nvPr/>
          </p:nvSpPr>
          <p:spPr>
            <a:xfrm>
              <a:off x="-1130300" y="3946525"/>
              <a:ext cx="138113" cy="227012"/>
            </a:xfrm>
            <a:custGeom>
              <a:avLst/>
              <a:gdLst/>
              <a:ahLst/>
              <a:cxnLst/>
              <a:rect l="l" t="t" r="r" b="b"/>
              <a:pathLst>
                <a:path w="87" h="143" extrusionOk="0">
                  <a:moveTo>
                    <a:pt x="44" y="143"/>
                  </a:moveTo>
                  <a:lnTo>
                    <a:pt x="87" y="100"/>
                  </a:lnTo>
                  <a:lnTo>
                    <a:pt x="87" y="0"/>
                  </a:lnTo>
                  <a:lnTo>
                    <a:pt x="0" y="0"/>
                  </a:lnTo>
                  <a:lnTo>
                    <a:pt x="0" y="100"/>
                  </a:lnTo>
                  <a:lnTo>
                    <a:pt x="44" y="143"/>
                  </a:lnTo>
                  <a:close/>
                </a:path>
              </a:pathLst>
            </a:cu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0" name="Google Shape;240;p30"/>
            <p:cNvSpPr/>
            <p:nvPr/>
          </p:nvSpPr>
          <p:spPr>
            <a:xfrm>
              <a:off x="-1130300" y="3946525"/>
              <a:ext cx="138113" cy="119062"/>
            </a:xfrm>
            <a:custGeom>
              <a:avLst/>
              <a:gdLst/>
              <a:ahLst/>
              <a:cxnLst/>
              <a:rect l="l" t="t" r="r" b="b"/>
              <a:pathLst>
                <a:path w="60" h="52" extrusionOk="0">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1" name="Google Shape;241;p30"/>
            <p:cNvSpPr/>
            <p:nvPr/>
          </p:nvSpPr>
          <p:spPr>
            <a:xfrm>
              <a:off x="-1223963" y="3568700"/>
              <a:ext cx="323850" cy="219075"/>
            </a:xfrm>
            <a:custGeom>
              <a:avLst/>
              <a:gdLst/>
              <a:ahLst/>
              <a:cxnLst/>
              <a:rect l="l" t="t" r="r" b="b"/>
              <a:pathLst>
                <a:path w="141" h="96" extrusionOk="0">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2" name="Google Shape;242;p30"/>
            <p:cNvSpPr/>
            <p:nvPr/>
          </p:nvSpPr>
          <p:spPr>
            <a:xfrm>
              <a:off x="-1223963" y="3735387"/>
              <a:ext cx="323850" cy="303212"/>
            </a:xfrm>
            <a:custGeom>
              <a:avLst/>
              <a:gdLst/>
              <a:ahLst/>
              <a:cxnLst/>
              <a:rect l="l" t="t" r="r" b="b"/>
              <a:pathLst>
                <a:path w="141" h="132" extrusionOk="0">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3" name="Google Shape;243;p30"/>
            <p:cNvSpPr/>
            <p:nvPr/>
          </p:nvSpPr>
          <p:spPr>
            <a:xfrm>
              <a:off x="-1414463" y="4395787"/>
              <a:ext cx="114300" cy="34925"/>
            </a:xfrm>
            <a:prstGeom prst="rect">
              <a:avLst/>
            </a:prstGeom>
            <a:solidFill>
              <a:srgbClr val="49372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4" name="Google Shape;244;p30"/>
            <p:cNvSpPr/>
            <p:nvPr/>
          </p:nvSpPr>
          <p:spPr>
            <a:xfrm>
              <a:off x="-823913" y="4395787"/>
              <a:ext cx="117475" cy="34925"/>
            </a:xfrm>
            <a:prstGeom prst="rect">
              <a:avLst/>
            </a:prstGeom>
            <a:solidFill>
              <a:srgbClr val="49372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245" name="Google Shape;245;p30"/>
          <p:cNvGrpSpPr/>
          <p:nvPr/>
        </p:nvGrpSpPr>
        <p:grpSpPr>
          <a:xfrm>
            <a:off x="5040509" y="3540918"/>
            <a:ext cx="1025969" cy="542366"/>
            <a:chOff x="6002213" y="3425254"/>
            <a:chExt cx="1587625" cy="723258"/>
          </a:xfrm>
        </p:grpSpPr>
        <p:sp>
          <p:nvSpPr>
            <p:cNvPr id="246" name="Google Shape;246;p30"/>
            <p:cNvSpPr/>
            <p:nvPr/>
          </p:nvSpPr>
          <p:spPr>
            <a:xfrm>
              <a:off x="6002213" y="3425254"/>
              <a:ext cx="1587625" cy="216024"/>
            </a:xfrm>
            <a:prstGeom prst="rect">
              <a:avLst/>
            </a:prstGeom>
            <a:solidFill>
              <a:schemeClr val="accent1"/>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247" name="Google Shape;247;p30"/>
            <p:cNvSpPr/>
            <p:nvPr/>
          </p:nvSpPr>
          <p:spPr>
            <a:xfrm>
              <a:off x="6002213" y="3932488"/>
              <a:ext cx="1587625" cy="216024"/>
            </a:xfrm>
            <a:prstGeom prst="rect">
              <a:avLst/>
            </a:prstGeom>
            <a:solidFill>
              <a:schemeClr val="accent1"/>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grpSp>
      <p:grpSp>
        <p:nvGrpSpPr>
          <p:cNvPr id="248" name="Google Shape;248;p30"/>
          <p:cNvGrpSpPr/>
          <p:nvPr/>
        </p:nvGrpSpPr>
        <p:grpSpPr>
          <a:xfrm>
            <a:off x="6645340" y="3182634"/>
            <a:ext cx="1638081" cy="1613044"/>
            <a:chOff x="8860829" y="4243616"/>
            <a:chExt cx="2184418" cy="2151031"/>
          </a:xfrm>
        </p:grpSpPr>
        <p:sp>
          <p:nvSpPr>
            <p:cNvPr id="249" name="Google Shape;249;p30"/>
            <p:cNvSpPr/>
            <p:nvPr/>
          </p:nvSpPr>
          <p:spPr>
            <a:xfrm>
              <a:off x="8860829" y="5970914"/>
              <a:ext cx="2174098" cy="275311"/>
            </a:xfrm>
            <a:prstGeom prst="ellipse">
              <a:avLst/>
            </a:prstGeom>
            <a:solidFill>
              <a:schemeClr val="lt1">
                <a:alpha val="20000"/>
              </a:schemeClr>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grpSp>
          <p:nvGrpSpPr>
            <p:cNvPr id="250" name="Google Shape;250;p30"/>
            <p:cNvGrpSpPr/>
            <p:nvPr/>
          </p:nvGrpSpPr>
          <p:grpSpPr>
            <a:xfrm rot="2001771">
              <a:off x="9266604" y="4509886"/>
              <a:ext cx="1453360" cy="1618491"/>
              <a:chOff x="8504238" y="4584705"/>
              <a:chExt cx="1236752" cy="1377271"/>
            </a:xfrm>
          </p:grpSpPr>
          <p:sp>
            <p:nvSpPr>
              <p:cNvPr id="251" name="Google Shape;251;p30"/>
              <p:cNvSpPr/>
              <p:nvPr/>
            </p:nvSpPr>
            <p:spPr>
              <a:xfrm>
                <a:off x="8504238" y="4725224"/>
                <a:ext cx="1236752" cy="1236752"/>
              </a:xfrm>
              <a:prstGeom prst="ellipse">
                <a:avLst/>
              </a:prstGeom>
              <a:solidFill>
                <a:srgbClr val="999999"/>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252" name="Google Shape;252;p30"/>
              <p:cNvSpPr/>
              <p:nvPr/>
            </p:nvSpPr>
            <p:spPr>
              <a:xfrm>
                <a:off x="8618558" y="5282139"/>
                <a:ext cx="504056" cy="504056"/>
              </a:xfrm>
              <a:prstGeom prst="ellipse">
                <a:avLst/>
              </a:prstGeom>
              <a:solidFill>
                <a:schemeClr val="dk1">
                  <a:alpha val="9411"/>
                </a:schemeClr>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grpSp>
            <p:nvGrpSpPr>
              <p:cNvPr id="253" name="Google Shape;253;p30"/>
              <p:cNvGrpSpPr/>
              <p:nvPr/>
            </p:nvGrpSpPr>
            <p:grpSpPr>
              <a:xfrm>
                <a:off x="8952456" y="4584705"/>
                <a:ext cx="340316" cy="220585"/>
                <a:chOff x="8964163" y="4017555"/>
                <a:chExt cx="340316" cy="366035"/>
              </a:xfrm>
            </p:grpSpPr>
            <p:sp>
              <p:nvSpPr>
                <p:cNvPr id="254" name="Google Shape;254;p30"/>
                <p:cNvSpPr/>
                <p:nvPr/>
              </p:nvSpPr>
              <p:spPr>
                <a:xfrm>
                  <a:off x="8964163" y="4051662"/>
                  <a:ext cx="340316" cy="331928"/>
                </a:xfrm>
                <a:custGeom>
                  <a:avLst/>
                  <a:gdLst/>
                  <a:ahLst/>
                  <a:cxnLst/>
                  <a:rect l="l" t="t" r="r" b="b"/>
                  <a:pathLst>
                    <a:path w="340316" h="331928" extrusionOk="0">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dk1"/>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255" name="Google Shape;255;p30"/>
                <p:cNvSpPr/>
                <p:nvPr/>
              </p:nvSpPr>
              <p:spPr>
                <a:xfrm>
                  <a:off x="8964163" y="4017555"/>
                  <a:ext cx="340316" cy="82493"/>
                </a:xfrm>
                <a:prstGeom prst="ellipse">
                  <a:avLst/>
                </a:prstGeom>
                <a:solidFill>
                  <a:schemeClr val="lt2"/>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sp>
        <p:nvSpPr>
          <p:cNvPr id="256" name="Google Shape;256;p30"/>
          <p:cNvSpPr/>
          <p:nvPr/>
        </p:nvSpPr>
        <p:spPr>
          <a:xfrm rot="1768747">
            <a:off x="7705842" y="3063026"/>
            <a:ext cx="228284" cy="405959"/>
          </a:xfrm>
          <a:custGeom>
            <a:avLst/>
            <a:gdLst/>
            <a:ahLst/>
            <a:cxnLst/>
            <a:rect l="l" t="t" r="r" b="b"/>
            <a:pathLst>
              <a:path w="399384" h="710227" extrusionOk="0">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257" name="Google Shape;257;p30"/>
          <p:cNvSpPr/>
          <p:nvPr/>
        </p:nvSpPr>
        <p:spPr>
          <a:xfrm>
            <a:off x="7696733" y="2895182"/>
            <a:ext cx="317757" cy="305976"/>
          </a:xfrm>
          <a:custGeom>
            <a:avLst/>
            <a:gdLst/>
            <a:ahLst/>
            <a:cxnLst/>
            <a:rect l="l" t="t" r="r" b="b"/>
            <a:pathLst>
              <a:path w="388" h="374" extrusionOk="0">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258" name="Google Shape;258;p30"/>
          <p:cNvSpPr/>
          <p:nvPr/>
        </p:nvSpPr>
        <p:spPr>
          <a:xfrm rot="9900000">
            <a:off x="6666421" y="2284105"/>
            <a:ext cx="2025081" cy="2025081"/>
          </a:xfrm>
          <a:prstGeom prst="irregularSeal1">
            <a:avLst/>
          </a:prstGeom>
          <a:solidFill>
            <a:srgbClr val="FFB900">
              <a:alpha val="80000"/>
            </a:srgbClr>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259" name="Google Shape;259;p30"/>
          <p:cNvSpPr/>
          <p:nvPr/>
        </p:nvSpPr>
        <p:spPr>
          <a:xfrm rot="5400000">
            <a:off x="6960939" y="2621518"/>
            <a:ext cx="1437469" cy="1437469"/>
          </a:xfrm>
          <a:prstGeom prst="irregularSeal1">
            <a:avLst/>
          </a:prstGeom>
          <a:solidFill>
            <a:srgbClr val="DC3C00">
              <a:alpha val="80000"/>
            </a:srgbClr>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260" name="Google Shape;260;p30"/>
          <p:cNvPicPr preferRelativeResize="0"/>
          <p:nvPr/>
        </p:nvPicPr>
        <p:blipFill rotWithShape="1">
          <a:blip r:embed="rId3">
            <a:alphaModFix/>
          </a:blip>
          <a:srcRect/>
          <a:stretch/>
        </p:blipFill>
        <p:spPr>
          <a:xfrm>
            <a:off x="2526139" y="1658694"/>
            <a:ext cx="493315" cy="3011358"/>
          </a:xfrm>
          <a:prstGeom prst="rect">
            <a:avLst/>
          </a:prstGeom>
          <a:noFill/>
          <a:ln>
            <a:noFill/>
          </a:ln>
        </p:spPr>
      </p:pic>
      <p:grpSp>
        <p:nvGrpSpPr>
          <p:cNvPr id="261" name="Google Shape;261;p30"/>
          <p:cNvGrpSpPr/>
          <p:nvPr/>
        </p:nvGrpSpPr>
        <p:grpSpPr>
          <a:xfrm flipH="1">
            <a:off x="3644234" y="2548535"/>
            <a:ext cx="801623" cy="2032663"/>
            <a:chOff x="4688198" y="3398046"/>
            <a:chExt cx="1068831" cy="2710218"/>
          </a:xfrm>
        </p:grpSpPr>
        <p:grpSp>
          <p:nvGrpSpPr>
            <p:cNvPr id="262" name="Google Shape;262;p30"/>
            <p:cNvGrpSpPr/>
            <p:nvPr/>
          </p:nvGrpSpPr>
          <p:grpSpPr>
            <a:xfrm>
              <a:off x="4852988" y="3398046"/>
              <a:ext cx="475067" cy="754744"/>
              <a:chOff x="4966893" y="3238521"/>
              <a:chExt cx="393700" cy="625475"/>
            </a:xfrm>
          </p:grpSpPr>
          <p:sp>
            <p:nvSpPr>
              <p:cNvPr id="263" name="Google Shape;263;p30"/>
              <p:cNvSpPr/>
              <p:nvPr/>
            </p:nvSpPr>
            <p:spPr>
              <a:xfrm>
                <a:off x="5003405" y="3641746"/>
                <a:ext cx="322263" cy="193675"/>
              </a:xfrm>
              <a:prstGeom prst="rect">
                <a:avLst/>
              </a:prstGeom>
              <a:solidFill>
                <a:srgbClr val="6D492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4" name="Google Shape;264;p30"/>
              <p:cNvSpPr/>
              <p:nvPr/>
            </p:nvSpPr>
            <p:spPr>
              <a:xfrm>
                <a:off x="4966893" y="3457596"/>
                <a:ext cx="393700" cy="82550"/>
              </a:xfrm>
              <a:custGeom>
                <a:avLst/>
                <a:gdLst/>
                <a:ahLst/>
                <a:cxnLst/>
                <a:rect l="l" t="t" r="r" b="b"/>
                <a:pathLst>
                  <a:path w="172" h="36" extrusionOk="0">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5" name="Google Shape;265;p30"/>
              <p:cNvSpPr/>
              <p:nvPr/>
            </p:nvSpPr>
            <p:spPr>
              <a:xfrm>
                <a:off x="5095481" y="3638571"/>
                <a:ext cx="136525" cy="225425"/>
              </a:xfrm>
              <a:custGeom>
                <a:avLst/>
                <a:gdLst/>
                <a:ahLst/>
                <a:cxnLst/>
                <a:rect l="l" t="t" r="r" b="b"/>
                <a:pathLst>
                  <a:path w="86" h="142" extrusionOk="0">
                    <a:moveTo>
                      <a:pt x="43" y="142"/>
                    </a:moveTo>
                    <a:lnTo>
                      <a:pt x="0" y="100"/>
                    </a:lnTo>
                    <a:lnTo>
                      <a:pt x="0" y="0"/>
                    </a:lnTo>
                    <a:lnTo>
                      <a:pt x="86" y="0"/>
                    </a:lnTo>
                    <a:lnTo>
                      <a:pt x="86" y="100"/>
                    </a:lnTo>
                    <a:lnTo>
                      <a:pt x="43" y="142"/>
                    </a:lnTo>
                    <a:close/>
                  </a:path>
                </a:pathLst>
              </a:custGeom>
              <a:solidFill>
                <a:srgbClr val="E0BB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6" name="Google Shape;266;p30"/>
              <p:cNvSpPr/>
              <p:nvPr/>
            </p:nvSpPr>
            <p:spPr>
              <a:xfrm>
                <a:off x="5095481" y="3603646"/>
                <a:ext cx="136525" cy="119063"/>
              </a:xfrm>
              <a:custGeom>
                <a:avLst/>
                <a:gdLst/>
                <a:ahLst/>
                <a:cxnLst/>
                <a:rect l="l" t="t" r="r" b="b"/>
                <a:pathLst>
                  <a:path w="60" h="52" extrusionOk="0">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7" name="Google Shape;267;p30"/>
              <p:cNvSpPr/>
              <p:nvPr/>
            </p:nvSpPr>
            <p:spPr>
              <a:xfrm>
                <a:off x="5003405" y="3392509"/>
                <a:ext cx="322263" cy="301625"/>
              </a:xfrm>
              <a:custGeom>
                <a:avLst/>
                <a:gdLst/>
                <a:ahLst/>
                <a:cxnLst/>
                <a:rect l="l" t="t" r="r" b="b"/>
                <a:pathLst>
                  <a:path w="141" h="133" extrusionOk="0">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8" name="Google Shape;268;p30"/>
              <p:cNvSpPr/>
              <p:nvPr/>
            </p:nvSpPr>
            <p:spPr>
              <a:xfrm>
                <a:off x="5001818" y="3238521"/>
                <a:ext cx="228600" cy="242888"/>
              </a:xfrm>
              <a:custGeom>
                <a:avLst/>
                <a:gdLst/>
                <a:ahLst/>
                <a:cxnLst/>
                <a:rect l="l" t="t" r="r" b="b"/>
                <a:pathLst>
                  <a:path w="100" h="106" extrusionOk="0">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9" name="Google Shape;269;p30"/>
              <p:cNvSpPr/>
              <p:nvPr/>
            </p:nvSpPr>
            <p:spPr>
              <a:xfrm>
                <a:off x="5097068" y="3238521"/>
                <a:ext cx="228600" cy="242888"/>
              </a:xfrm>
              <a:custGeom>
                <a:avLst/>
                <a:gdLst/>
                <a:ahLst/>
                <a:cxnLst/>
                <a:rect l="l" t="t" r="r" b="b"/>
                <a:pathLst>
                  <a:path w="100" h="106" extrusionOk="0">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270" name="Google Shape;270;p30"/>
            <p:cNvSpPr/>
            <p:nvPr/>
          </p:nvSpPr>
          <p:spPr>
            <a:xfrm>
              <a:off x="4857230" y="4851619"/>
              <a:ext cx="466120" cy="1128590"/>
            </a:xfrm>
            <a:custGeom>
              <a:avLst/>
              <a:gdLst/>
              <a:ahLst/>
              <a:cxnLst/>
              <a:rect l="l" t="t" r="r" b="b"/>
              <a:pathLst>
                <a:path w="273" h="661" extrusionOk="0">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1" name="Google Shape;271;p30"/>
            <p:cNvSpPr/>
            <p:nvPr/>
          </p:nvSpPr>
          <p:spPr>
            <a:xfrm>
              <a:off x="5345546" y="4330863"/>
              <a:ext cx="286843" cy="430264"/>
            </a:xfrm>
            <a:custGeom>
              <a:avLst/>
              <a:gdLst/>
              <a:ahLst/>
              <a:cxnLst/>
              <a:rect l="l" t="t" r="r" b="b"/>
              <a:pathLst>
                <a:path w="116" h="174" extrusionOk="0">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2" name="Google Shape;272;p30"/>
            <p:cNvSpPr/>
            <p:nvPr/>
          </p:nvSpPr>
          <p:spPr>
            <a:xfrm>
              <a:off x="4710393" y="4330863"/>
              <a:ext cx="122933" cy="746133"/>
            </a:xfrm>
            <a:prstGeom prst="rect">
              <a:avLst/>
            </a:prstGeom>
            <a:solidFill>
              <a:srgbClr val="DFBA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3" name="Google Shape;273;p30"/>
            <p:cNvSpPr/>
            <p:nvPr/>
          </p:nvSpPr>
          <p:spPr>
            <a:xfrm>
              <a:off x="4706979" y="4948941"/>
              <a:ext cx="126347" cy="254402"/>
            </a:xfrm>
            <a:custGeom>
              <a:avLst/>
              <a:gdLst/>
              <a:ahLst/>
              <a:cxnLst/>
              <a:rect l="l" t="t" r="r" b="b"/>
              <a:pathLst>
                <a:path w="51" h="103" extrusionOk="0">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4" name="Google Shape;274;p30"/>
            <p:cNvSpPr/>
            <p:nvPr/>
          </p:nvSpPr>
          <p:spPr>
            <a:xfrm>
              <a:off x="5506041" y="4634780"/>
              <a:ext cx="250988" cy="126347"/>
            </a:xfrm>
            <a:custGeom>
              <a:avLst/>
              <a:gdLst/>
              <a:ahLst/>
              <a:cxnLst/>
              <a:rect l="l" t="t" r="r" b="b"/>
              <a:pathLst>
                <a:path w="102" h="51" extrusionOk="0">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5" name="Google Shape;275;p30"/>
            <p:cNvSpPr/>
            <p:nvPr/>
          </p:nvSpPr>
          <p:spPr>
            <a:xfrm>
              <a:off x="4710393" y="4330863"/>
              <a:ext cx="122933" cy="37563"/>
            </a:xfrm>
            <a:prstGeom prst="rect">
              <a:avLst/>
            </a:prstGeom>
            <a:solidFill>
              <a:srgbClr val="C3A47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6" name="Google Shape;276;p30"/>
            <p:cNvSpPr/>
            <p:nvPr/>
          </p:nvSpPr>
          <p:spPr>
            <a:xfrm>
              <a:off x="5345546" y="4330863"/>
              <a:ext cx="126347" cy="37563"/>
            </a:xfrm>
            <a:prstGeom prst="rect">
              <a:avLst/>
            </a:prstGeom>
            <a:solidFill>
              <a:srgbClr val="C3A47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7" name="Google Shape;277;p30"/>
            <p:cNvSpPr/>
            <p:nvPr/>
          </p:nvSpPr>
          <p:spPr>
            <a:xfrm>
              <a:off x="4688198" y="4018410"/>
              <a:ext cx="805892" cy="833210"/>
            </a:xfrm>
            <a:custGeom>
              <a:avLst/>
              <a:gdLst/>
              <a:ahLst/>
              <a:cxnLst/>
              <a:rect l="l" t="t" r="r" b="b"/>
              <a:pathLst>
                <a:path w="805892" h="833210" extrusionOk="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ln>
          </p:spPr>
          <p:txBody>
            <a:bodyPr spcFirstLastPara="1" wrap="square" lIns="137150" tIns="109725" rIns="137150" bIns="109725"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30"/>
            <p:cNvSpPr/>
            <p:nvPr/>
          </p:nvSpPr>
          <p:spPr>
            <a:xfrm>
              <a:off x="5202124" y="5963136"/>
              <a:ext cx="278306" cy="145128"/>
            </a:xfrm>
            <a:custGeom>
              <a:avLst/>
              <a:gdLst/>
              <a:ahLst/>
              <a:cxnLst/>
              <a:rect l="l" t="t" r="r" b="b"/>
              <a:pathLst>
                <a:path w="113" h="59" extrusionOk="0">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9" name="Google Shape;279;p30"/>
            <p:cNvSpPr/>
            <p:nvPr/>
          </p:nvSpPr>
          <p:spPr>
            <a:xfrm>
              <a:off x="4857230" y="5963136"/>
              <a:ext cx="278306" cy="145128"/>
            </a:xfrm>
            <a:custGeom>
              <a:avLst/>
              <a:gdLst/>
              <a:ahLst/>
              <a:cxnLst/>
              <a:rect l="l" t="t" r="r" b="b"/>
              <a:pathLst>
                <a:path w="112" h="59" extrusionOk="0">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280" name="Google Shape;280;p30"/>
          <p:cNvSpPr txBox="1"/>
          <p:nvPr/>
        </p:nvSpPr>
        <p:spPr>
          <a:xfrm>
            <a:off x="898375" y="3083703"/>
            <a:ext cx="574725" cy="387799"/>
          </a:xfrm>
          <a:prstGeom prst="rect">
            <a:avLst/>
          </a:prstGeom>
          <a:noFill/>
          <a:ln>
            <a:noFill/>
          </a:ln>
        </p:spPr>
        <p:txBody>
          <a:bodyPr spcFirstLastPara="1" wrap="square" lIns="137150" tIns="109725" rIns="137150" bIns="109725" anchor="t" anchorCtr="0">
            <a:spAutoFit/>
          </a:bodyPr>
          <a:lstStyle/>
          <a:p>
            <a:pPr marL="0" marR="0" lvl="0" indent="0" algn="l" rtl="0">
              <a:lnSpc>
                <a:spcPct val="90000"/>
              </a:lnSpc>
              <a:spcBef>
                <a:spcPts val="0"/>
              </a:spcBef>
              <a:spcAft>
                <a:spcPts val="0"/>
              </a:spcAft>
              <a:buClr>
                <a:srgbClr val="000000"/>
              </a:buClr>
              <a:buSzPts val="1200"/>
              <a:buFont typeface="Arial"/>
              <a:buNone/>
            </a:pPr>
            <a:r>
              <a:rPr lang="fr" sz="1200" b="1" i="0" u="none" strike="noStrike" cap="none">
                <a:solidFill>
                  <a:schemeClr val="dk1"/>
                </a:solidFill>
                <a:latin typeface="Calibri"/>
                <a:ea typeface="Calibri"/>
                <a:cs typeface="Calibri"/>
                <a:sym typeface="Calibri"/>
              </a:rPr>
              <a:t>DEV</a:t>
            </a:r>
            <a:endParaRPr sz="1100" b="0" i="0" u="none" strike="noStrike" cap="none">
              <a:solidFill>
                <a:srgbClr val="000000"/>
              </a:solidFill>
              <a:latin typeface="Arial"/>
              <a:ea typeface="Arial"/>
              <a:cs typeface="Arial"/>
              <a:sym typeface="Arial"/>
            </a:endParaRPr>
          </a:p>
        </p:txBody>
      </p:sp>
      <p:sp>
        <p:nvSpPr>
          <p:cNvPr id="281" name="Google Shape;281;p30"/>
          <p:cNvSpPr txBox="1"/>
          <p:nvPr/>
        </p:nvSpPr>
        <p:spPr>
          <a:xfrm>
            <a:off x="3853876" y="3105038"/>
            <a:ext cx="575158" cy="387799"/>
          </a:xfrm>
          <a:prstGeom prst="rect">
            <a:avLst/>
          </a:prstGeom>
          <a:noFill/>
          <a:ln>
            <a:noFill/>
          </a:ln>
        </p:spPr>
        <p:txBody>
          <a:bodyPr spcFirstLastPara="1" wrap="square" lIns="137150" tIns="109725" rIns="137150" bIns="109725" anchor="t" anchorCtr="0">
            <a:spAutoFit/>
          </a:bodyPr>
          <a:lstStyle/>
          <a:p>
            <a:pPr marL="0" marR="0" lvl="0" indent="0" algn="l" rtl="0">
              <a:lnSpc>
                <a:spcPct val="90000"/>
              </a:lnSpc>
              <a:spcBef>
                <a:spcPts val="0"/>
              </a:spcBef>
              <a:spcAft>
                <a:spcPts val="0"/>
              </a:spcAft>
              <a:buClr>
                <a:srgbClr val="000000"/>
              </a:buClr>
              <a:buSzPts val="1200"/>
              <a:buFont typeface="Arial"/>
              <a:buNone/>
            </a:pPr>
            <a:r>
              <a:rPr lang="fr" sz="1200" b="1" i="0" u="none" strike="noStrike" cap="none">
                <a:solidFill>
                  <a:schemeClr val="lt1"/>
                </a:solidFill>
                <a:latin typeface="Calibri"/>
                <a:ea typeface="Calibri"/>
                <a:cs typeface="Calibri"/>
                <a:sym typeface="Calibri"/>
              </a:rPr>
              <a:t>OPS</a:t>
            </a:r>
            <a:endParaRPr sz="1100" b="0" i="0" u="none" strike="noStrike" cap="none">
              <a:solidFill>
                <a:srgbClr val="000000"/>
              </a:solidFill>
              <a:latin typeface="Arial"/>
              <a:ea typeface="Arial"/>
              <a:cs typeface="Arial"/>
              <a:sym typeface="Arial"/>
            </a:endParaRPr>
          </a:p>
        </p:txBody>
      </p:sp>
      <p:grpSp>
        <p:nvGrpSpPr>
          <p:cNvPr id="282" name="Google Shape;282;p30"/>
          <p:cNvGrpSpPr/>
          <p:nvPr/>
        </p:nvGrpSpPr>
        <p:grpSpPr>
          <a:xfrm>
            <a:off x="1386401" y="3017613"/>
            <a:ext cx="491343" cy="507032"/>
            <a:chOff x="2131981" y="4023484"/>
            <a:chExt cx="655124" cy="676042"/>
          </a:xfrm>
        </p:grpSpPr>
        <p:sp>
          <p:nvSpPr>
            <p:cNvPr id="283" name="Google Shape;283;p30"/>
            <p:cNvSpPr/>
            <p:nvPr/>
          </p:nvSpPr>
          <p:spPr>
            <a:xfrm>
              <a:off x="2150521" y="4053569"/>
              <a:ext cx="615863" cy="596815"/>
            </a:xfrm>
            <a:custGeom>
              <a:avLst/>
              <a:gdLst/>
              <a:ahLst/>
              <a:cxnLst/>
              <a:rect l="l" t="t" r="r" b="b"/>
              <a:pathLst>
                <a:path w="615950" h="596900" extrusionOk="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spcFirstLastPara="1" wrap="square" lIns="137150" tIns="109700" rIns="137150" bIns="109700" anchor="t" anchorCtr="0">
              <a:noAutofit/>
            </a:bodyPr>
            <a:lstStyle/>
            <a:p>
              <a:pPr marL="0" marR="0" lvl="0" indent="0" algn="ctr" rtl="0">
                <a:lnSpc>
                  <a:spcPct val="90000"/>
                </a:lnSpc>
                <a:spcBef>
                  <a:spcPts val="0"/>
                </a:spcBef>
                <a:spcAft>
                  <a:spcPts val="0"/>
                </a:spcAft>
                <a:buClr>
                  <a:schemeClr val="dk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284" name="Google Shape;284;p30"/>
            <p:cNvSpPr/>
            <p:nvPr/>
          </p:nvSpPr>
          <p:spPr>
            <a:xfrm>
              <a:off x="2131981" y="4023484"/>
              <a:ext cx="655124" cy="676042"/>
            </a:xfrm>
            <a:custGeom>
              <a:avLst/>
              <a:gdLst/>
              <a:ahLst/>
              <a:cxnLst/>
              <a:rect l="l" t="t" r="r" b="b"/>
              <a:pathLst>
                <a:path w="371" h="383" extrusionOk="0">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alibri"/>
                <a:ea typeface="Calibri"/>
                <a:cs typeface="Calibri"/>
                <a:sym typeface="Calibri"/>
              </a:endParaRPr>
            </a:p>
          </p:txBody>
        </p:sp>
      </p:grpSp>
      <p:sp>
        <p:nvSpPr>
          <p:cNvPr id="285" name="Google Shape;285;p30"/>
          <p:cNvSpPr txBox="1"/>
          <p:nvPr/>
        </p:nvSpPr>
        <p:spPr>
          <a:xfrm>
            <a:off x="179432" y="1137591"/>
            <a:ext cx="7281079" cy="39238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fr" sz="2100" b="1" i="0" u="none" strike="noStrike" cap="none">
                <a:solidFill>
                  <a:srgbClr val="FF0000"/>
                </a:solidFill>
                <a:latin typeface="Calibri"/>
                <a:ea typeface="Calibri"/>
                <a:cs typeface="Calibri"/>
                <a:sym typeface="Calibri"/>
              </a:rPr>
              <a:t>Processus traditionnel de développement des applications : </a:t>
            </a:r>
            <a:endParaRPr sz="2100" b="1" i="0" u="none" strike="noStrike" cap="none">
              <a:solidFill>
                <a:srgbClr val="FF0000"/>
              </a:solidFill>
              <a:latin typeface="Calibri"/>
              <a:ea typeface="Calibri"/>
              <a:cs typeface="Calibri"/>
              <a:sym typeface="Calibri"/>
            </a:endParaRPr>
          </a:p>
        </p:txBody>
      </p:sp>
      <p:sp>
        <p:nvSpPr>
          <p:cNvPr id="286" name="Google Shape;286;p30"/>
          <p:cNvSpPr/>
          <p:nvPr/>
        </p:nvSpPr>
        <p:spPr>
          <a:xfrm>
            <a:off x="8611477" y="461986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a:solidFill>
                  <a:schemeClr val="lt1"/>
                </a:solidFill>
                <a:latin typeface="Calibri"/>
                <a:ea typeface="Calibri"/>
                <a:cs typeface="Calibri"/>
                <a:sym typeface="Calibri"/>
              </a:rPr>
              <a:t>2</a:t>
            </a:r>
            <a:endParaRPr sz="2100" b="1" i="0" u="none" strike="noStrike" cap="none">
              <a:solidFill>
                <a:schemeClr val="dk1"/>
              </a:solidFill>
              <a:latin typeface="Calibri"/>
              <a:ea typeface="Calibri"/>
              <a:cs typeface="Calibri"/>
              <a:sym typeface="Calibri"/>
            </a:endParaRPr>
          </a:p>
        </p:txBody>
      </p:sp>
      <p:sp>
        <p:nvSpPr>
          <p:cNvPr id="287" name="Google Shape;287;p30"/>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8" name="Google Shape;288;p30"/>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289" name="Google Shape;289;p30"/>
          <p:cNvPicPr preferRelativeResize="0"/>
          <p:nvPr/>
        </p:nvPicPr>
        <p:blipFill rotWithShape="1">
          <a:blip r:embed="rId4">
            <a:alphaModFix/>
          </a:blip>
          <a:srcRect/>
          <a:stretch/>
        </p:blipFill>
        <p:spPr>
          <a:xfrm>
            <a:off x="2231650" y="89791"/>
            <a:ext cx="329933" cy="214567"/>
          </a:xfrm>
          <a:prstGeom prst="rect">
            <a:avLst/>
          </a:prstGeom>
          <a:noFill/>
          <a:ln>
            <a:noFill/>
          </a:ln>
        </p:spPr>
      </p:pic>
      <p:sp>
        <p:nvSpPr>
          <p:cNvPr id="290" name="Google Shape;290;p30"/>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sp>
        <p:nvSpPr>
          <p:cNvPr id="291" name="Google Shape;291;p30"/>
          <p:cNvSpPr txBox="1"/>
          <p:nvPr/>
        </p:nvSpPr>
        <p:spPr>
          <a:xfrm>
            <a:off x="642227" y="2151075"/>
            <a:ext cx="1308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Développeur</a:t>
            </a:r>
            <a:endParaRPr sz="1100"/>
          </a:p>
        </p:txBody>
      </p:sp>
      <p:sp>
        <p:nvSpPr>
          <p:cNvPr id="292" name="Google Shape;292;p30"/>
          <p:cNvSpPr txBox="1"/>
          <p:nvPr/>
        </p:nvSpPr>
        <p:spPr>
          <a:xfrm>
            <a:off x="3644234" y="2076945"/>
            <a:ext cx="1015261"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Opérateur</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par>
                          <p:cTn id="8" fill="hold">
                            <p:stCondLst>
                              <p:cond delay="500"/>
                            </p:stCondLst>
                            <p:childTnLst>
                              <p:par>
                                <p:cTn id="9" presetID="10" presetClass="entr" presetSubtype="0" fill="hold" nodeType="afterEffect">
                                  <p:stCondLst>
                                    <p:cond delay="30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500"/>
                                        <p:tgtEl>
                                          <p:spTgt spid="248"/>
                                        </p:tgtEl>
                                      </p:cBhvr>
                                    </p:animEffect>
                                  </p:childTnLst>
                                </p:cTn>
                              </p:par>
                              <p:par>
                                <p:cTn id="12" presetID="10" presetClass="entr" presetSubtype="0" fill="hold" nodeType="withEffect">
                                  <p:stCondLst>
                                    <p:cond delay="300"/>
                                  </p:stCondLst>
                                  <p:childTnLst>
                                    <p:set>
                                      <p:cBhvr>
                                        <p:cTn id="13" dur="1" fill="hold">
                                          <p:stCondLst>
                                            <p:cond delay="0"/>
                                          </p:stCondLst>
                                        </p:cTn>
                                        <p:tgtEl>
                                          <p:spTgt spid="256"/>
                                        </p:tgtEl>
                                        <p:attrNameLst>
                                          <p:attrName>style.visibility</p:attrName>
                                        </p:attrNameLst>
                                      </p:cBhvr>
                                      <p:to>
                                        <p:strVal val="visible"/>
                                      </p:to>
                                    </p:set>
                                    <p:animEffect transition="in" filter="fade">
                                      <p:cBhvr>
                                        <p:cTn id="14" dur="500"/>
                                        <p:tgtEl>
                                          <p:spTgt spid="256"/>
                                        </p:tgtEl>
                                      </p:cBhvr>
                                    </p:animEffect>
                                  </p:childTnLst>
                                </p:cTn>
                              </p:par>
                              <p:par>
                                <p:cTn id="15" presetID="10" presetClass="exit" presetSubtype="0" fill="hold" nodeType="withEffect">
                                  <p:stCondLst>
                                    <p:cond delay="300"/>
                                  </p:stCondLst>
                                  <p:childTnLst>
                                    <p:animEffect transition="out" filter="fade">
                                      <p:cBhvr>
                                        <p:cTn id="16" dur="3000"/>
                                        <p:tgtEl>
                                          <p:spTgt spid="256"/>
                                        </p:tgtEl>
                                      </p:cBhvr>
                                    </p:animEffect>
                                    <p:set>
                                      <p:cBhvr>
                                        <p:cTn id="17" dur="1" fill="hold">
                                          <p:stCondLst>
                                            <p:cond delay="3000"/>
                                          </p:stCondLst>
                                        </p:cTn>
                                        <p:tgtEl>
                                          <p:spTgt spid="256"/>
                                        </p:tgtEl>
                                        <p:attrNameLst>
                                          <p:attrName>style.visibility</p:attrName>
                                        </p:attrNameLst>
                                      </p:cBhvr>
                                      <p:to>
                                        <p:strVal val="hidden"/>
                                      </p:to>
                                    </p:set>
                                  </p:childTnLst>
                                </p:cTn>
                              </p:par>
                              <p:par>
                                <p:cTn id="18" presetID="10" presetClass="entr" presetSubtype="0" fill="hold" nodeType="withEffect">
                                  <p:stCondLst>
                                    <p:cond delay="300"/>
                                  </p:stCondLst>
                                  <p:childTnLst>
                                    <p:set>
                                      <p:cBhvr>
                                        <p:cTn id="19" dur="1" fill="hold">
                                          <p:stCondLst>
                                            <p:cond delay="0"/>
                                          </p:stCondLst>
                                        </p:cTn>
                                        <p:tgtEl>
                                          <p:spTgt spid="257"/>
                                        </p:tgtEl>
                                        <p:attrNameLst>
                                          <p:attrName>style.visibility</p:attrName>
                                        </p:attrNameLst>
                                      </p:cBhvr>
                                      <p:to>
                                        <p:strVal val="visible"/>
                                      </p:to>
                                    </p:set>
                                    <p:animEffect transition="in" filter="fade">
                                      <p:cBhvr>
                                        <p:cTn id="20" dur="500"/>
                                        <p:tgtEl>
                                          <p:spTgt spid="257"/>
                                        </p:tgtEl>
                                      </p:cBhvr>
                                    </p:animEffect>
                                  </p:childTnLst>
                                </p:cTn>
                              </p:par>
                            </p:childTnLst>
                          </p:cTn>
                        </p:par>
                        <p:par>
                          <p:cTn id="21" fill="hold">
                            <p:stCondLst>
                              <p:cond delay="3500"/>
                            </p:stCondLst>
                            <p:childTnLst>
                              <p:par>
                                <p:cTn id="22" presetID="23" presetClass="entr" presetSubtype="16" fill="hold" nodeType="afterEffect">
                                  <p:stCondLst>
                                    <p:cond delay="3200"/>
                                  </p:stCondLst>
                                  <p:childTnLst>
                                    <p:set>
                                      <p:cBhvr>
                                        <p:cTn id="23" dur="1" fill="hold">
                                          <p:stCondLst>
                                            <p:cond delay="0"/>
                                          </p:stCondLst>
                                        </p:cTn>
                                        <p:tgtEl>
                                          <p:spTgt spid="258"/>
                                        </p:tgtEl>
                                        <p:attrNameLst>
                                          <p:attrName>style.visibility</p:attrName>
                                        </p:attrNameLst>
                                      </p:cBhvr>
                                      <p:to>
                                        <p:strVal val="visible"/>
                                      </p:to>
                                    </p:set>
                                    <p:anim calcmode="lin" valueType="num">
                                      <p:cBhvr additive="base">
                                        <p:cTn id="24" dur="500"/>
                                        <p:tgtEl>
                                          <p:spTgt spid="258"/>
                                        </p:tgtEl>
                                        <p:attrNameLst>
                                          <p:attrName>ppt_w</p:attrName>
                                        </p:attrNameLst>
                                      </p:cBhvr>
                                      <p:tavLst>
                                        <p:tav tm="0">
                                          <p:val>
                                            <p:strVal val="0"/>
                                          </p:val>
                                        </p:tav>
                                        <p:tav tm="100000">
                                          <p:val>
                                            <p:strVal val="#ppt_w"/>
                                          </p:val>
                                        </p:tav>
                                      </p:tavLst>
                                    </p:anim>
                                    <p:anim calcmode="lin" valueType="num">
                                      <p:cBhvr additive="base">
                                        <p:cTn id="25" dur="500"/>
                                        <p:tgtEl>
                                          <p:spTgt spid="258"/>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3500"/>
                                  </p:stCondLst>
                                  <p:childTnLst>
                                    <p:set>
                                      <p:cBhvr>
                                        <p:cTn id="27" dur="1" fill="hold">
                                          <p:stCondLst>
                                            <p:cond delay="0"/>
                                          </p:stCondLst>
                                        </p:cTn>
                                        <p:tgtEl>
                                          <p:spTgt spid="259"/>
                                        </p:tgtEl>
                                        <p:attrNameLst>
                                          <p:attrName>style.visibility</p:attrName>
                                        </p:attrNameLst>
                                      </p:cBhvr>
                                      <p:to>
                                        <p:strVal val="visible"/>
                                      </p:to>
                                    </p:set>
                                    <p:anim calcmode="lin" valueType="num">
                                      <p:cBhvr additive="base">
                                        <p:cTn id="28" dur="500"/>
                                        <p:tgtEl>
                                          <p:spTgt spid="259"/>
                                        </p:tgtEl>
                                        <p:attrNameLst>
                                          <p:attrName>ppt_w</p:attrName>
                                        </p:attrNameLst>
                                      </p:cBhvr>
                                      <p:tavLst>
                                        <p:tav tm="0">
                                          <p:val>
                                            <p:strVal val="0"/>
                                          </p:val>
                                        </p:tav>
                                        <p:tav tm="100000">
                                          <p:val>
                                            <p:strVal val="#ppt_w"/>
                                          </p:val>
                                        </p:tav>
                                      </p:tavLst>
                                    </p:anim>
                                    <p:anim calcmode="lin" valueType="num">
                                      <p:cBhvr additive="base">
                                        <p:cTn id="29" dur="500"/>
                                        <p:tgtEl>
                                          <p:spTgt spid="2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68"/>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297" name="Google Shape;1297;p68"/>
          <p:cNvGrpSpPr/>
          <p:nvPr/>
        </p:nvGrpSpPr>
        <p:grpSpPr>
          <a:xfrm>
            <a:off x="-13961" y="-7597"/>
            <a:ext cx="3053015" cy="444853"/>
            <a:chOff x="2245748" y="4265672"/>
            <a:chExt cx="1451386" cy="722960"/>
          </a:xfrm>
        </p:grpSpPr>
        <p:sp>
          <p:nvSpPr>
            <p:cNvPr id="1298" name="Google Shape;1298;p68"/>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299" name="Google Shape;1299;p68"/>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00" name="Google Shape;1300;p68"/>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301" name="Google Shape;1301;p68"/>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02" name="Google Shape;1302;p68"/>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303" name="Google Shape;1303;p68"/>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304" name="Google Shape;1304;p68"/>
          <p:cNvSpPr/>
          <p:nvPr/>
        </p:nvSpPr>
        <p:spPr>
          <a:xfrm>
            <a:off x="8396883"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35</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7D4EF213-FDB5-4347-86E6-BB5C43602E98}"/>
              </a:ext>
            </a:extLst>
          </p:cNvPr>
          <p:cNvPicPr>
            <a:picLocks noChangeAspect="1"/>
          </p:cNvPicPr>
          <p:nvPr/>
        </p:nvPicPr>
        <p:blipFill>
          <a:blip r:embed="rId3"/>
          <a:stretch>
            <a:fillRect/>
          </a:stretch>
        </p:blipFill>
        <p:spPr>
          <a:xfrm>
            <a:off x="462584" y="1482284"/>
            <a:ext cx="8472694" cy="18130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69"/>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12" name="Google Shape;1312;p69"/>
          <p:cNvGrpSpPr/>
          <p:nvPr/>
        </p:nvGrpSpPr>
        <p:grpSpPr>
          <a:xfrm>
            <a:off x="-13961" y="-7597"/>
            <a:ext cx="3053015" cy="444853"/>
            <a:chOff x="2245748" y="4265672"/>
            <a:chExt cx="1451386" cy="722960"/>
          </a:xfrm>
        </p:grpSpPr>
        <p:sp>
          <p:nvSpPr>
            <p:cNvPr id="1313" name="Google Shape;1313;p69"/>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14" name="Google Shape;1314;p69"/>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15" name="Google Shape;1315;p69"/>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316" name="Google Shape;1316;p69"/>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17" name="Google Shape;1317;p69"/>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318" name="Google Shape;1318;p69"/>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319" name="Google Shape;1319;p69"/>
          <p:cNvSpPr/>
          <p:nvPr/>
        </p:nvSpPr>
        <p:spPr>
          <a:xfrm>
            <a:off x="8547099"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36</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BCAA018E-3BA0-4BDC-96CA-74F6ED156AE0}"/>
              </a:ext>
            </a:extLst>
          </p:cNvPr>
          <p:cNvPicPr>
            <a:picLocks noChangeAspect="1"/>
          </p:cNvPicPr>
          <p:nvPr/>
        </p:nvPicPr>
        <p:blipFill>
          <a:blip r:embed="rId3"/>
          <a:stretch>
            <a:fillRect/>
          </a:stretch>
        </p:blipFill>
        <p:spPr>
          <a:xfrm>
            <a:off x="102765" y="608485"/>
            <a:ext cx="8750670" cy="3995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70"/>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27" name="Google Shape;1327;p70"/>
          <p:cNvGrpSpPr/>
          <p:nvPr/>
        </p:nvGrpSpPr>
        <p:grpSpPr>
          <a:xfrm>
            <a:off x="-13961" y="-7597"/>
            <a:ext cx="3053015" cy="444853"/>
            <a:chOff x="2245748" y="4265672"/>
            <a:chExt cx="1451386" cy="722960"/>
          </a:xfrm>
        </p:grpSpPr>
        <p:sp>
          <p:nvSpPr>
            <p:cNvPr id="1328" name="Google Shape;1328;p70"/>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29" name="Google Shape;1329;p70"/>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30" name="Google Shape;1330;p70"/>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331" name="Google Shape;1331;p70"/>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32" name="Google Shape;1332;p70"/>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333" name="Google Shape;1333;p70"/>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334" name="Google Shape;1334;p70"/>
          <p:cNvSpPr/>
          <p:nvPr/>
        </p:nvSpPr>
        <p:spPr>
          <a:xfrm>
            <a:off x="8474445"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37</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B54A7CE6-47E5-46B9-83B3-17CA30288BCC}"/>
              </a:ext>
            </a:extLst>
          </p:cNvPr>
          <p:cNvPicPr>
            <a:picLocks noChangeAspect="1"/>
          </p:cNvPicPr>
          <p:nvPr/>
        </p:nvPicPr>
        <p:blipFill>
          <a:blip r:embed="rId3"/>
          <a:stretch>
            <a:fillRect/>
          </a:stretch>
        </p:blipFill>
        <p:spPr>
          <a:xfrm>
            <a:off x="0" y="494442"/>
            <a:ext cx="8696309" cy="40529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71"/>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42" name="Google Shape;1342;p71"/>
          <p:cNvGrpSpPr/>
          <p:nvPr/>
        </p:nvGrpSpPr>
        <p:grpSpPr>
          <a:xfrm>
            <a:off x="-13961" y="-7597"/>
            <a:ext cx="3053015" cy="444853"/>
            <a:chOff x="2245748" y="4265672"/>
            <a:chExt cx="1451386" cy="722960"/>
          </a:xfrm>
        </p:grpSpPr>
        <p:sp>
          <p:nvSpPr>
            <p:cNvPr id="1343" name="Google Shape;1343;p71"/>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44" name="Google Shape;1344;p71"/>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45" name="Google Shape;1345;p71"/>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346" name="Google Shape;1346;p71"/>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47" name="Google Shape;1347;p71"/>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348" name="Google Shape;1348;p71"/>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349" name="Google Shape;1349;p71"/>
          <p:cNvSpPr/>
          <p:nvPr/>
        </p:nvSpPr>
        <p:spPr>
          <a:xfrm>
            <a:off x="8474445"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38</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1350" name="Google Shape;1350;p71"/>
          <p:cNvPicPr preferRelativeResize="0"/>
          <p:nvPr/>
        </p:nvPicPr>
        <p:blipFill rotWithShape="1">
          <a:blip r:embed="rId3">
            <a:alphaModFix/>
          </a:blip>
          <a:srcRect/>
          <a:stretch/>
        </p:blipFill>
        <p:spPr>
          <a:xfrm>
            <a:off x="1251297" y="1787978"/>
            <a:ext cx="7362025" cy="23839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50"/>
                                        </p:tgtEl>
                                        <p:attrNameLst>
                                          <p:attrName>style.visibility</p:attrName>
                                        </p:attrNameLst>
                                      </p:cBhvr>
                                      <p:to>
                                        <p:strVal val="visible"/>
                                      </p:to>
                                    </p:set>
                                    <p:animEffect transition="in" filter="wipe(down)">
                                      <p:cBhvr>
                                        <p:cTn id="7" dur="500"/>
                                        <p:tgtEl>
                                          <p:spTgt spid="1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72"/>
          <p:cNvSpPr/>
          <p:nvPr/>
        </p:nvSpPr>
        <p:spPr>
          <a:xfrm>
            <a:off x="2060042" y="7444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57" name="Google Shape;1357;p72"/>
          <p:cNvGrpSpPr/>
          <p:nvPr/>
        </p:nvGrpSpPr>
        <p:grpSpPr>
          <a:xfrm>
            <a:off x="-13961" y="-7597"/>
            <a:ext cx="3053015" cy="444853"/>
            <a:chOff x="2245748" y="4265672"/>
            <a:chExt cx="1451386" cy="722960"/>
          </a:xfrm>
        </p:grpSpPr>
        <p:sp>
          <p:nvSpPr>
            <p:cNvPr id="1358" name="Google Shape;1358;p72"/>
            <p:cNvSpPr/>
            <p:nvPr/>
          </p:nvSpPr>
          <p:spPr>
            <a:xfrm>
              <a:off x="2245748" y="4279020"/>
              <a:ext cx="1244825" cy="709611"/>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59" name="Google Shape;1359;p72"/>
            <p:cNvSpPr/>
            <p:nvPr/>
          </p:nvSpPr>
          <p:spPr>
            <a:xfrm>
              <a:off x="3342241" y="4265672"/>
              <a:ext cx="354893" cy="72296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60" name="Google Shape;1360;p72"/>
          <p:cNvSpPr/>
          <p:nvPr/>
        </p:nvSpPr>
        <p:spPr>
          <a:xfrm>
            <a:off x="392098" y="114659"/>
            <a:ext cx="2315591" cy="200343"/>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Réalisation</a:t>
            </a:r>
            <a:endParaRPr sz="1200" b="1" i="0" u="none" strike="noStrike" cap="none" dirty="0">
              <a:solidFill>
                <a:schemeClr val="lt1"/>
              </a:solidFill>
              <a:latin typeface="Century Gothic"/>
              <a:ea typeface="Century Gothic"/>
              <a:cs typeface="Century Gothic"/>
              <a:sym typeface="Century Gothic"/>
            </a:endParaRPr>
          </a:p>
        </p:txBody>
      </p:sp>
      <p:sp>
        <p:nvSpPr>
          <p:cNvPr id="1361" name="Google Shape;1361;p72"/>
          <p:cNvSpPr/>
          <p:nvPr/>
        </p:nvSpPr>
        <p:spPr>
          <a:xfrm>
            <a:off x="2533501" y="82805"/>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62" name="Google Shape;1362;p72"/>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28</a:t>
            </a:r>
            <a:endParaRPr sz="1400" b="1" i="0" u="none" strike="noStrike" cap="none">
              <a:solidFill>
                <a:schemeClr val="dk1"/>
              </a:solidFill>
              <a:latin typeface="Calibri"/>
              <a:ea typeface="Calibri"/>
              <a:cs typeface="Calibri"/>
              <a:sym typeface="Calibri"/>
            </a:endParaRPr>
          </a:p>
        </p:txBody>
      </p:sp>
      <p:sp>
        <p:nvSpPr>
          <p:cNvPr id="1363" name="Google Shape;1363;p72"/>
          <p:cNvSpPr/>
          <p:nvPr/>
        </p:nvSpPr>
        <p:spPr>
          <a:xfrm>
            <a:off x="3390117" y="102027"/>
            <a:ext cx="2159486" cy="3924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 sz="2100" b="0" i="0" u="none" strike="noStrike" cap="none">
                <a:solidFill>
                  <a:schemeClr val="accent1"/>
                </a:solidFill>
                <a:latin typeface="Century Gothic"/>
                <a:ea typeface="Century Gothic"/>
                <a:cs typeface="Century Gothic"/>
                <a:sym typeface="Century Gothic"/>
              </a:rPr>
              <a:t>Mise en œuvre</a:t>
            </a:r>
            <a:endParaRPr sz="1100" b="0" i="0" u="none" strike="noStrike" cap="none">
              <a:solidFill>
                <a:srgbClr val="000000"/>
              </a:solidFill>
              <a:latin typeface="Arial"/>
              <a:ea typeface="Arial"/>
              <a:cs typeface="Arial"/>
              <a:sym typeface="Arial"/>
            </a:endParaRPr>
          </a:p>
        </p:txBody>
      </p:sp>
      <p:sp>
        <p:nvSpPr>
          <p:cNvPr id="1364" name="Google Shape;1364;p72"/>
          <p:cNvSpPr/>
          <p:nvPr/>
        </p:nvSpPr>
        <p:spPr>
          <a:xfrm>
            <a:off x="8474445"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dirty="0">
                <a:solidFill>
                  <a:schemeClr val="lt1"/>
                </a:solidFill>
                <a:latin typeface="Calibri"/>
                <a:ea typeface="Calibri"/>
                <a:cs typeface="Calibri"/>
                <a:sym typeface="Calibri"/>
              </a:rPr>
              <a:t>39</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pic>
        <p:nvPicPr>
          <p:cNvPr id="5" name="Image 4">
            <a:extLst>
              <a:ext uri="{FF2B5EF4-FFF2-40B4-BE49-F238E27FC236}">
                <a16:creationId xmlns:a16="http://schemas.microsoft.com/office/drawing/2014/main" id="{241E8D2D-7087-4E48-8A1C-BBF0975B29DF}"/>
              </a:ext>
            </a:extLst>
          </p:cNvPr>
          <p:cNvPicPr>
            <a:picLocks noChangeAspect="1"/>
          </p:cNvPicPr>
          <p:nvPr/>
        </p:nvPicPr>
        <p:blipFill>
          <a:blip r:embed="rId3"/>
          <a:stretch>
            <a:fillRect/>
          </a:stretch>
        </p:blipFill>
        <p:spPr>
          <a:xfrm>
            <a:off x="0" y="608486"/>
            <a:ext cx="8785682" cy="3962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grpSp>
        <p:nvGrpSpPr>
          <p:cNvPr id="1370" name="Google Shape;1370;p73"/>
          <p:cNvGrpSpPr/>
          <p:nvPr/>
        </p:nvGrpSpPr>
        <p:grpSpPr>
          <a:xfrm>
            <a:off x="2176713" y="1235353"/>
            <a:ext cx="699268" cy="846623"/>
            <a:chOff x="953040" y="1543810"/>
            <a:chExt cx="1243013" cy="1504950"/>
          </a:xfrm>
        </p:grpSpPr>
        <p:sp>
          <p:nvSpPr>
            <p:cNvPr id="1371" name="Google Shape;1371;p73"/>
            <p:cNvSpPr/>
            <p:nvPr/>
          </p:nvSpPr>
          <p:spPr>
            <a:xfrm>
              <a:off x="953040" y="1947035"/>
              <a:ext cx="620713" cy="1101725"/>
            </a:xfrm>
            <a:custGeom>
              <a:avLst/>
              <a:gdLst/>
              <a:ahLst/>
              <a:cxnLst/>
              <a:rect l="l" t="t" r="r" b="b"/>
              <a:pathLst>
                <a:path w="391" h="694" extrusionOk="0">
                  <a:moveTo>
                    <a:pt x="0" y="0"/>
                  </a:moveTo>
                  <a:lnTo>
                    <a:pt x="391" y="247"/>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72" name="Google Shape;1372;p73"/>
            <p:cNvSpPr/>
            <p:nvPr/>
          </p:nvSpPr>
          <p:spPr>
            <a:xfrm>
              <a:off x="1573752" y="1947035"/>
              <a:ext cx="622301" cy="1101725"/>
            </a:xfrm>
            <a:custGeom>
              <a:avLst/>
              <a:gdLst/>
              <a:ahLst/>
              <a:cxnLst/>
              <a:rect l="l" t="t" r="r" b="b"/>
              <a:pathLst>
                <a:path w="392" h="694" extrusionOk="0">
                  <a:moveTo>
                    <a:pt x="392" y="0"/>
                  </a:moveTo>
                  <a:lnTo>
                    <a:pt x="0" y="247"/>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73" name="Google Shape;1373;p73"/>
            <p:cNvSpPr/>
            <p:nvPr/>
          </p:nvSpPr>
          <p:spPr>
            <a:xfrm>
              <a:off x="953040" y="1543810"/>
              <a:ext cx="1243013" cy="795337"/>
            </a:xfrm>
            <a:custGeom>
              <a:avLst/>
              <a:gdLst/>
              <a:ahLst/>
              <a:cxnLst/>
              <a:rect l="l" t="t" r="r" b="b"/>
              <a:pathLst>
                <a:path w="783" h="501" extrusionOk="0">
                  <a:moveTo>
                    <a:pt x="0" y="254"/>
                  </a:moveTo>
                  <a:lnTo>
                    <a:pt x="391" y="501"/>
                  </a:lnTo>
                  <a:lnTo>
                    <a:pt x="783" y="254"/>
                  </a:lnTo>
                  <a:lnTo>
                    <a:pt x="0" y="254"/>
                  </a:lnTo>
                  <a:close/>
                  <a:moveTo>
                    <a:pt x="0" y="254"/>
                  </a:moveTo>
                  <a:lnTo>
                    <a:pt x="391" y="0"/>
                  </a:lnTo>
                  <a:lnTo>
                    <a:pt x="783" y="254"/>
                  </a:lnTo>
                  <a:lnTo>
                    <a:pt x="0" y="254"/>
                  </a:lnTo>
                  <a:close/>
                </a:path>
              </a:pathLst>
            </a:custGeom>
            <a:gradFill>
              <a:gsLst>
                <a:gs pos="0">
                  <a:srgbClr val="7C7C7C"/>
                </a:gs>
                <a:gs pos="50000">
                  <a:srgbClr val="B4B4B4"/>
                </a:gs>
                <a:gs pos="100000">
                  <a:srgbClr val="D8D8D8"/>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74" name="Google Shape;1374;p73"/>
          <p:cNvSpPr/>
          <p:nvPr/>
        </p:nvSpPr>
        <p:spPr>
          <a:xfrm>
            <a:off x="5692976" y="1462271"/>
            <a:ext cx="2768357" cy="320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Contexte du projet</a:t>
            </a:r>
            <a:endParaRPr sz="1100" b="0" i="0" u="none" strike="noStrike" cap="none">
              <a:solidFill>
                <a:srgbClr val="000000"/>
              </a:solidFill>
              <a:latin typeface="Arial"/>
              <a:ea typeface="Arial"/>
              <a:cs typeface="Arial"/>
              <a:sym typeface="Arial"/>
            </a:endParaRPr>
          </a:p>
        </p:txBody>
      </p:sp>
      <p:sp>
        <p:nvSpPr>
          <p:cNvPr id="1375" name="Google Shape;1375;p73"/>
          <p:cNvSpPr/>
          <p:nvPr/>
        </p:nvSpPr>
        <p:spPr>
          <a:xfrm>
            <a:off x="4727313" y="2386955"/>
            <a:ext cx="3108255"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Analyse des besoins et conception</a:t>
            </a:r>
            <a:endParaRPr sz="1100" b="0" i="0" u="none" strike="noStrike" cap="none">
              <a:solidFill>
                <a:srgbClr val="000000"/>
              </a:solidFill>
              <a:latin typeface="Arial"/>
              <a:ea typeface="Arial"/>
              <a:cs typeface="Arial"/>
              <a:sym typeface="Arial"/>
            </a:endParaRPr>
          </a:p>
        </p:txBody>
      </p:sp>
      <p:sp>
        <p:nvSpPr>
          <p:cNvPr id="1376" name="Google Shape;1376;p73"/>
          <p:cNvSpPr/>
          <p:nvPr/>
        </p:nvSpPr>
        <p:spPr>
          <a:xfrm>
            <a:off x="4349154" y="2858401"/>
            <a:ext cx="2798747" cy="5717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Réalisation &amp; choix techniques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595959"/>
              </a:solidFill>
              <a:latin typeface="Calibri"/>
              <a:ea typeface="Calibri"/>
              <a:cs typeface="Calibri"/>
              <a:sym typeface="Calibri"/>
            </a:endParaRPr>
          </a:p>
        </p:txBody>
      </p:sp>
      <p:grpSp>
        <p:nvGrpSpPr>
          <p:cNvPr id="1377" name="Google Shape;1377;p73"/>
          <p:cNvGrpSpPr/>
          <p:nvPr/>
        </p:nvGrpSpPr>
        <p:grpSpPr>
          <a:xfrm>
            <a:off x="2903666" y="1462191"/>
            <a:ext cx="2687536" cy="400092"/>
            <a:chOff x="2245749" y="1947035"/>
            <a:chExt cx="2464632" cy="711200"/>
          </a:xfrm>
        </p:grpSpPr>
        <p:sp>
          <p:nvSpPr>
            <p:cNvPr id="1378" name="Google Shape;1378;p73"/>
            <p:cNvSpPr/>
            <p:nvPr/>
          </p:nvSpPr>
          <p:spPr>
            <a:xfrm>
              <a:off x="2245749" y="1947035"/>
              <a:ext cx="2097086"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1379" name="Google Shape;1379;p73"/>
            <p:cNvSpPr/>
            <p:nvPr/>
          </p:nvSpPr>
          <p:spPr>
            <a:xfrm>
              <a:off x="4003943" y="1947035"/>
              <a:ext cx="706438"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grpSp>
      <p:pic>
        <p:nvPicPr>
          <p:cNvPr id="1380" name="Google Shape;1380;p73"/>
          <p:cNvPicPr preferRelativeResize="0"/>
          <p:nvPr/>
        </p:nvPicPr>
        <p:blipFill rotWithShape="1">
          <a:blip r:embed="rId3">
            <a:alphaModFix/>
          </a:blip>
          <a:srcRect/>
          <a:stretch/>
        </p:blipFill>
        <p:spPr>
          <a:xfrm>
            <a:off x="5073383" y="1557878"/>
            <a:ext cx="329933" cy="214567"/>
          </a:xfrm>
          <a:prstGeom prst="rect">
            <a:avLst/>
          </a:prstGeom>
          <a:noFill/>
          <a:ln>
            <a:noFill/>
          </a:ln>
        </p:spPr>
      </p:pic>
      <p:sp>
        <p:nvSpPr>
          <p:cNvPr id="1381" name="Google Shape;1381;p73"/>
          <p:cNvSpPr/>
          <p:nvPr/>
        </p:nvSpPr>
        <p:spPr>
          <a:xfrm>
            <a:off x="4545060" y="1970660"/>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82" name="Google Shape;1382;p73"/>
          <p:cNvSpPr/>
          <p:nvPr/>
        </p:nvSpPr>
        <p:spPr>
          <a:xfrm>
            <a:off x="4223660" y="2404967"/>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383" name="Google Shape;1383;p73"/>
          <p:cNvSpPr/>
          <p:nvPr/>
        </p:nvSpPr>
        <p:spPr>
          <a:xfrm>
            <a:off x="3811329" y="2843210"/>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1384" name="Google Shape;1384;p73"/>
          <p:cNvSpPr/>
          <p:nvPr/>
        </p:nvSpPr>
        <p:spPr>
          <a:xfrm>
            <a:off x="3900077" y="3274125"/>
            <a:ext cx="241349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chemeClr val="dk2"/>
                </a:solidFill>
                <a:latin typeface="Calibri"/>
                <a:ea typeface="Calibri"/>
                <a:cs typeface="Calibri"/>
                <a:sym typeface="Calibri"/>
              </a:rPr>
              <a:t>Conclusion &amp; perspectives</a:t>
            </a:r>
            <a:endParaRPr sz="1100" b="0" i="0" u="none" strike="noStrike" cap="none">
              <a:solidFill>
                <a:srgbClr val="000000"/>
              </a:solidFill>
              <a:latin typeface="Arial"/>
              <a:ea typeface="Arial"/>
              <a:cs typeface="Arial"/>
              <a:sym typeface="Arial"/>
            </a:endParaRPr>
          </a:p>
        </p:txBody>
      </p:sp>
      <p:grpSp>
        <p:nvGrpSpPr>
          <p:cNvPr id="1385" name="Google Shape;1385;p73"/>
          <p:cNvGrpSpPr/>
          <p:nvPr/>
        </p:nvGrpSpPr>
        <p:grpSpPr>
          <a:xfrm>
            <a:off x="2176713" y="1896220"/>
            <a:ext cx="699268" cy="619785"/>
            <a:chOff x="953040" y="2718560"/>
            <a:chExt cx="1243013" cy="1101725"/>
          </a:xfrm>
        </p:grpSpPr>
        <p:sp>
          <p:nvSpPr>
            <p:cNvPr id="1386" name="Google Shape;1386;p73"/>
            <p:cNvSpPr/>
            <p:nvPr/>
          </p:nvSpPr>
          <p:spPr>
            <a:xfrm>
              <a:off x="953040" y="2718560"/>
              <a:ext cx="620712" cy="1101725"/>
            </a:xfrm>
            <a:custGeom>
              <a:avLst/>
              <a:gdLst/>
              <a:ahLst/>
              <a:cxnLst/>
              <a:rect l="l" t="t" r="r" b="b"/>
              <a:pathLst>
                <a:path w="391" h="694" extrusionOk="0">
                  <a:moveTo>
                    <a:pt x="0" y="0"/>
                  </a:moveTo>
                  <a:lnTo>
                    <a:pt x="391" y="255"/>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87" name="Google Shape;1387;p73"/>
            <p:cNvSpPr/>
            <p:nvPr/>
          </p:nvSpPr>
          <p:spPr>
            <a:xfrm>
              <a:off x="1573752" y="2718560"/>
              <a:ext cx="622301" cy="1101725"/>
            </a:xfrm>
            <a:custGeom>
              <a:avLst/>
              <a:gdLst/>
              <a:ahLst/>
              <a:cxnLst/>
              <a:rect l="l" t="t" r="r" b="b"/>
              <a:pathLst>
                <a:path w="392" h="694" extrusionOk="0">
                  <a:moveTo>
                    <a:pt x="392" y="0"/>
                  </a:moveTo>
                  <a:lnTo>
                    <a:pt x="0" y="255"/>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388" name="Google Shape;1388;p73"/>
          <p:cNvGrpSpPr/>
          <p:nvPr/>
        </p:nvGrpSpPr>
        <p:grpSpPr>
          <a:xfrm>
            <a:off x="2902790" y="1896219"/>
            <a:ext cx="2134276" cy="400092"/>
            <a:chOff x="2245748" y="2718560"/>
            <a:chExt cx="1543327" cy="711200"/>
          </a:xfrm>
        </p:grpSpPr>
        <p:sp>
          <p:nvSpPr>
            <p:cNvPr id="1389" name="Google Shape;1389;p73"/>
            <p:cNvSpPr/>
            <p:nvPr/>
          </p:nvSpPr>
          <p:spPr>
            <a:xfrm>
              <a:off x="2245748" y="2718560"/>
              <a:ext cx="1244825"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90" name="Google Shape;1390;p73"/>
            <p:cNvSpPr/>
            <p:nvPr/>
          </p:nvSpPr>
          <p:spPr>
            <a:xfrm>
              <a:off x="3200254" y="2718560"/>
              <a:ext cx="588821"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91" name="Google Shape;1391;p73"/>
          <p:cNvSpPr/>
          <p:nvPr/>
        </p:nvSpPr>
        <p:spPr>
          <a:xfrm>
            <a:off x="4555117" y="1968645"/>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92" name="Google Shape;1392;p73"/>
          <p:cNvGrpSpPr/>
          <p:nvPr/>
        </p:nvGrpSpPr>
        <p:grpSpPr>
          <a:xfrm>
            <a:off x="2176713" y="2332521"/>
            <a:ext cx="699268" cy="619785"/>
            <a:chOff x="953040" y="3502785"/>
            <a:chExt cx="1243013" cy="1101725"/>
          </a:xfrm>
        </p:grpSpPr>
        <p:sp>
          <p:nvSpPr>
            <p:cNvPr id="1393" name="Google Shape;1393;p73"/>
            <p:cNvSpPr/>
            <p:nvPr/>
          </p:nvSpPr>
          <p:spPr>
            <a:xfrm>
              <a:off x="953040" y="3502785"/>
              <a:ext cx="620712" cy="1101725"/>
            </a:xfrm>
            <a:custGeom>
              <a:avLst/>
              <a:gdLst/>
              <a:ahLst/>
              <a:cxnLst/>
              <a:rect l="l" t="t" r="r" b="b"/>
              <a:pathLst>
                <a:path w="391" h="694" extrusionOk="0">
                  <a:moveTo>
                    <a:pt x="0" y="0"/>
                  </a:moveTo>
                  <a:lnTo>
                    <a:pt x="391" y="247"/>
                  </a:lnTo>
                  <a:lnTo>
                    <a:pt x="391" y="694"/>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94" name="Google Shape;1394;p73"/>
            <p:cNvSpPr/>
            <p:nvPr/>
          </p:nvSpPr>
          <p:spPr>
            <a:xfrm>
              <a:off x="1573752" y="3502785"/>
              <a:ext cx="622301" cy="1101725"/>
            </a:xfrm>
            <a:custGeom>
              <a:avLst/>
              <a:gdLst/>
              <a:ahLst/>
              <a:cxnLst/>
              <a:rect l="l" t="t" r="r" b="b"/>
              <a:pathLst>
                <a:path w="392" h="694" extrusionOk="0">
                  <a:moveTo>
                    <a:pt x="392" y="0"/>
                  </a:moveTo>
                  <a:lnTo>
                    <a:pt x="0" y="247"/>
                  </a:lnTo>
                  <a:lnTo>
                    <a:pt x="0" y="694"/>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395" name="Google Shape;1395;p73"/>
          <p:cNvGrpSpPr/>
          <p:nvPr/>
        </p:nvGrpSpPr>
        <p:grpSpPr>
          <a:xfrm>
            <a:off x="2902790" y="2329334"/>
            <a:ext cx="1721476" cy="399198"/>
            <a:chOff x="2245749" y="3502785"/>
            <a:chExt cx="2414937" cy="709613"/>
          </a:xfrm>
        </p:grpSpPr>
        <p:sp>
          <p:nvSpPr>
            <p:cNvPr id="1396" name="Google Shape;1396;p73"/>
            <p:cNvSpPr/>
            <p:nvPr/>
          </p:nvSpPr>
          <p:spPr>
            <a:xfrm>
              <a:off x="2245749" y="3502785"/>
              <a:ext cx="2097391"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97" name="Google Shape;1397;p73"/>
            <p:cNvSpPr/>
            <p:nvPr/>
          </p:nvSpPr>
          <p:spPr>
            <a:xfrm>
              <a:off x="3954147" y="3502785"/>
              <a:ext cx="706539"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398" name="Google Shape;1398;p73"/>
          <p:cNvSpPr/>
          <p:nvPr/>
        </p:nvSpPr>
        <p:spPr>
          <a:xfrm>
            <a:off x="4223660" y="2411304"/>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grpSp>
        <p:nvGrpSpPr>
          <p:cNvPr id="1399" name="Google Shape;1399;p73"/>
          <p:cNvGrpSpPr/>
          <p:nvPr/>
        </p:nvGrpSpPr>
        <p:grpSpPr>
          <a:xfrm>
            <a:off x="2183590" y="2771663"/>
            <a:ext cx="699268" cy="626930"/>
            <a:chOff x="953040" y="4261610"/>
            <a:chExt cx="1243013" cy="1114425"/>
          </a:xfrm>
        </p:grpSpPr>
        <p:sp>
          <p:nvSpPr>
            <p:cNvPr id="1400" name="Google Shape;1400;p73"/>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01" name="Google Shape;1401;p73"/>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402" name="Google Shape;1402;p73"/>
          <p:cNvGrpSpPr/>
          <p:nvPr/>
        </p:nvGrpSpPr>
        <p:grpSpPr>
          <a:xfrm>
            <a:off x="2902789" y="2770072"/>
            <a:ext cx="1319993" cy="399199"/>
            <a:chOff x="2245748" y="4261609"/>
            <a:chExt cx="1541047" cy="709614"/>
          </a:xfrm>
        </p:grpSpPr>
        <p:sp>
          <p:nvSpPr>
            <p:cNvPr id="1403" name="Google Shape;1403;p73"/>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04" name="Google Shape;1404;p73"/>
            <p:cNvSpPr/>
            <p:nvPr/>
          </p:nvSpPr>
          <p:spPr>
            <a:xfrm>
              <a:off x="3092932" y="4261609"/>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405" name="Google Shape;1405;p73"/>
          <p:cNvSpPr/>
          <p:nvPr/>
        </p:nvSpPr>
        <p:spPr>
          <a:xfrm>
            <a:off x="3802145" y="2831014"/>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grpSp>
        <p:nvGrpSpPr>
          <p:cNvPr id="1406" name="Google Shape;1406;p73"/>
          <p:cNvGrpSpPr/>
          <p:nvPr/>
        </p:nvGrpSpPr>
        <p:grpSpPr>
          <a:xfrm>
            <a:off x="2183590" y="3210806"/>
            <a:ext cx="699268" cy="626930"/>
            <a:chOff x="953040" y="4261610"/>
            <a:chExt cx="1243013" cy="1114425"/>
          </a:xfrm>
        </p:grpSpPr>
        <p:sp>
          <p:nvSpPr>
            <p:cNvPr id="1407" name="Google Shape;1407;p73"/>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08" name="Google Shape;1408;p73"/>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1409" name="Google Shape;1409;p73"/>
          <p:cNvGrpSpPr/>
          <p:nvPr/>
        </p:nvGrpSpPr>
        <p:grpSpPr>
          <a:xfrm>
            <a:off x="2910543" y="3214846"/>
            <a:ext cx="891602" cy="401412"/>
            <a:chOff x="2245748" y="4257676"/>
            <a:chExt cx="1585192" cy="713547"/>
          </a:xfrm>
        </p:grpSpPr>
        <p:sp>
          <p:nvSpPr>
            <p:cNvPr id="1410" name="Google Shape;1410;p73"/>
            <p:cNvSpPr/>
            <p:nvPr/>
          </p:nvSpPr>
          <p:spPr>
            <a:xfrm>
              <a:off x="2245748" y="4261610"/>
              <a:ext cx="1244825" cy="709613"/>
            </a:xfrm>
            <a:prstGeom prst="rect">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11" name="Google Shape;1411;p73"/>
            <p:cNvSpPr/>
            <p:nvPr/>
          </p:nvSpPr>
          <p:spPr>
            <a:xfrm>
              <a:off x="3115620" y="4257676"/>
              <a:ext cx="715320" cy="709613"/>
            </a:xfrm>
            <a:prstGeom prst="ellipse">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412" name="Google Shape;1412;p73"/>
          <p:cNvSpPr/>
          <p:nvPr/>
        </p:nvSpPr>
        <p:spPr>
          <a:xfrm>
            <a:off x="3515549" y="3291548"/>
            <a:ext cx="241308" cy="264049"/>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413" name="Google Shape;1413;p73"/>
          <p:cNvSpPr txBox="1"/>
          <p:nvPr/>
        </p:nvSpPr>
        <p:spPr>
          <a:xfrm>
            <a:off x="1997301" y="945484"/>
            <a:ext cx="5144040" cy="41973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262626"/>
              </a:buClr>
              <a:buSzPts val="6500"/>
              <a:buFont typeface="Alegreya Sans Black"/>
              <a:buNone/>
            </a:pPr>
            <a:r>
              <a:rPr lang="fr" sz="6500" b="1" i="0" u="none" strike="noStrike" cap="none">
                <a:solidFill>
                  <a:srgbClr val="262626"/>
                </a:solidFill>
                <a:latin typeface="Alegreya Sans Black"/>
                <a:ea typeface="Alegreya Sans Black"/>
                <a:cs typeface="Alegreya Sans Black"/>
                <a:sym typeface="Alegreya Sans Black"/>
              </a:rPr>
              <a:t>Plan</a:t>
            </a:r>
            <a:endParaRPr sz="1100" b="0" i="0" u="none" strike="noStrike" cap="none">
              <a:solidFill>
                <a:srgbClr val="000000"/>
              </a:solidFill>
              <a:latin typeface="Arial"/>
              <a:ea typeface="Arial"/>
              <a:cs typeface="Arial"/>
              <a:sym typeface="Arial"/>
            </a:endParaRPr>
          </a:p>
        </p:txBody>
      </p:sp>
      <p:sp>
        <p:nvSpPr>
          <p:cNvPr id="1414" name="Google Shape;1414;p73"/>
          <p:cNvSpPr/>
          <p:nvPr/>
        </p:nvSpPr>
        <p:spPr>
          <a:xfrm>
            <a:off x="5229766" y="1921716"/>
            <a:ext cx="1759280"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alibri"/>
                <a:ea typeface="Calibri"/>
                <a:cs typeface="Calibri"/>
                <a:sym typeface="Calibri"/>
              </a:rPr>
              <a:t>Concepts de base</a:t>
            </a:r>
            <a:endParaRPr sz="1600" b="1" i="0" u="none" strike="noStrike" cap="none">
              <a:solidFill>
                <a:srgbClr val="595959"/>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74"/>
          <p:cNvSpPr txBox="1">
            <a:spLocks noGrp="1"/>
          </p:cNvSpPr>
          <p:nvPr>
            <p:ph type="title"/>
          </p:nvPr>
        </p:nvSpPr>
        <p:spPr>
          <a:xfrm>
            <a:off x="3922827" y="214017"/>
            <a:ext cx="2088589" cy="36552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2"/>
              </a:buClr>
              <a:buSzPts val="2700"/>
              <a:buFont typeface="Century Gothic"/>
              <a:buNone/>
            </a:pPr>
            <a:r>
              <a:rPr lang="fr" sz="2700">
                <a:solidFill>
                  <a:schemeClr val="dk2"/>
                </a:solidFill>
                <a:latin typeface="Century Gothic"/>
                <a:ea typeface="Century Gothic"/>
                <a:cs typeface="Century Gothic"/>
                <a:sym typeface="Century Gothic"/>
              </a:rPr>
              <a:t>Conclusion</a:t>
            </a:r>
            <a:endParaRPr sz="2700">
              <a:solidFill>
                <a:schemeClr val="dk2"/>
              </a:solidFill>
              <a:latin typeface="Century Gothic"/>
              <a:ea typeface="Century Gothic"/>
              <a:cs typeface="Century Gothic"/>
              <a:sym typeface="Century Gothic"/>
            </a:endParaRPr>
          </a:p>
        </p:txBody>
      </p:sp>
      <p:grpSp>
        <p:nvGrpSpPr>
          <p:cNvPr id="1421" name="Google Shape;1421;p74"/>
          <p:cNvGrpSpPr/>
          <p:nvPr/>
        </p:nvGrpSpPr>
        <p:grpSpPr>
          <a:xfrm>
            <a:off x="3410705" y="1000125"/>
            <a:ext cx="2313556" cy="3828040"/>
            <a:chOff x="4547607" y="1333500"/>
            <a:chExt cx="3084742" cy="5104054"/>
          </a:xfrm>
        </p:grpSpPr>
        <p:sp>
          <p:nvSpPr>
            <p:cNvPr id="1422" name="Google Shape;1422;p74"/>
            <p:cNvSpPr/>
            <p:nvPr/>
          </p:nvSpPr>
          <p:spPr>
            <a:xfrm rot="273529">
              <a:off x="4579354" y="5408856"/>
              <a:ext cx="2907875" cy="914582"/>
            </a:xfrm>
            <a:custGeom>
              <a:avLst/>
              <a:gdLst/>
              <a:ahLst/>
              <a:cxnLst/>
              <a:rect l="l" t="t" r="r" b="b"/>
              <a:pathLst>
                <a:path w="718" h="313" extrusionOk="0">
                  <a:moveTo>
                    <a:pt x="709" y="113"/>
                  </a:moveTo>
                  <a:cubicBezTo>
                    <a:pt x="718" y="186"/>
                    <a:pt x="569" y="265"/>
                    <a:pt x="376" y="289"/>
                  </a:cubicBezTo>
                  <a:cubicBezTo>
                    <a:pt x="182" y="313"/>
                    <a:pt x="18" y="273"/>
                    <a:pt x="9" y="200"/>
                  </a:cubicBezTo>
                  <a:cubicBezTo>
                    <a:pt x="0" y="127"/>
                    <a:pt x="149" y="48"/>
                    <a:pt x="343" y="24"/>
                  </a:cubicBezTo>
                  <a:cubicBezTo>
                    <a:pt x="536" y="0"/>
                    <a:pt x="700" y="39"/>
                    <a:pt x="709" y="113"/>
                  </a:cubicBezTo>
                </a:path>
              </a:pathLst>
            </a:custGeom>
            <a:solidFill>
              <a:srgbClr val="323F4F">
                <a:alpha val="14509"/>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3" name="Google Shape;1423;p74"/>
            <p:cNvSpPr/>
            <p:nvPr/>
          </p:nvSpPr>
          <p:spPr>
            <a:xfrm>
              <a:off x="4802187" y="2852069"/>
              <a:ext cx="1962150" cy="3154363"/>
            </a:xfrm>
            <a:custGeom>
              <a:avLst/>
              <a:gdLst/>
              <a:ahLst/>
              <a:cxnLst/>
              <a:rect l="l" t="t" r="r" b="b"/>
              <a:pathLst>
                <a:path w="235" h="378" extrusionOk="0">
                  <a:moveTo>
                    <a:pt x="17" y="378"/>
                  </a:moveTo>
                  <a:cubicBezTo>
                    <a:pt x="14" y="378"/>
                    <a:pt x="12" y="378"/>
                    <a:pt x="9" y="376"/>
                  </a:cubicBezTo>
                  <a:cubicBezTo>
                    <a:pt x="2" y="372"/>
                    <a:pt x="0" y="363"/>
                    <a:pt x="4" y="356"/>
                  </a:cubicBezTo>
                  <a:cubicBezTo>
                    <a:pt x="205" y="8"/>
                    <a:pt x="205" y="8"/>
                    <a:pt x="205" y="8"/>
                  </a:cubicBezTo>
                  <a:cubicBezTo>
                    <a:pt x="208" y="3"/>
                    <a:pt x="213" y="0"/>
                    <a:pt x="218" y="0"/>
                  </a:cubicBezTo>
                  <a:cubicBezTo>
                    <a:pt x="221" y="0"/>
                    <a:pt x="223" y="1"/>
                    <a:pt x="225" y="2"/>
                  </a:cubicBezTo>
                  <a:cubicBezTo>
                    <a:pt x="232" y="6"/>
                    <a:pt x="235" y="15"/>
                    <a:pt x="231" y="22"/>
                  </a:cubicBezTo>
                  <a:cubicBezTo>
                    <a:pt x="30" y="371"/>
                    <a:pt x="30" y="371"/>
                    <a:pt x="30" y="371"/>
                  </a:cubicBezTo>
                  <a:cubicBezTo>
                    <a:pt x="27" y="376"/>
                    <a:pt x="22" y="378"/>
                    <a:pt x="17" y="378"/>
                  </a:cubicBezTo>
                </a:path>
              </a:pathLst>
            </a:custGeom>
            <a:solidFill>
              <a:srgbClr val="F0992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4" name="Google Shape;1424;p74"/>
            <p:cNvSpPr/>
            <p:nvPr/>
          </p:nvSpPr>
          <p:spPr>
            <a:xfrm>
              <a:off x="4802187" y="2852069"/>
              <a:ext cx="1870075" cy="3136900"/>
            </a:xfrm>
            <a:custGeom>
              <a:avLst/>
              <a:gdLst/>
              <a:ahLst/>
              <a:cxnLst/>
              <a:rect l="l" t="t" r="r" b="b"/>
              <a:pathLst>
                <a:path w="224" h="376" extrusionOk="0">
                  <a:moveTo>
                    <a:pt x="9" y="376"/>
                  </a:moveTo>
                  <a:cubicBezTo>
                    <a:pt x="2" y="372"/>
                    <a:pt x="0" y="363"/>
                    <a:pt x="4" y="356"/>
                  </a:cubicBezTo>
                  <a:cubicBezTo>
                    <a:pt x="205" y="8"/>
                    <a:pt x="205" y="8"/>
                    <a:pt x="205" y="8"/>
                  </a:cubicBezTo>
                  <a:cubicBezTo>
                    <a:pt x="208" y="3"/>
                    <a:pt x="212" y="1"/>
                    <a:pt x="217" y="0"/>
                  </a:cubicBezTo>
                  <a:cubicBezTo>
                    <a:pt x="224" y="5"/>
                    <a:pt x="224" y="5"/>
                    <a:pt x="224" y="5"/>
                  </a:cubicBezTo>
                  <a:cubicBezTo>
                    <a:pt x="9" y="376"/>
                    <a:pt x="9" y="376"/>
                    <a:pt x="9" y="376"/>
                  </a:cubicBezTo>
                </a:path>
              </a:pathLst>
            </a:custGeom>
            <a:solidFill>
              <a:srgbClr val="F0992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5" name="Google Shape;1425;p74"/>
            <p:cNvSpPr/>
            <p:nvPr/>
          </p:nvSpPr>
          <p:spPr>
            <a:xfrm>
              <a:off x="5294312" y="2852069"/>
              <a:ext cx="1962150" cy="3154363"/>
            </a:xfrm>
            <a:custGeom>
              <a:avLst/>
              <a:gdLst/>
              <a:ahLst/>
              <a:cxnLst/>
              <a:rect l="l" t="t" r="r" b="b"/>
              <a:pathLst>
                <a:path w="235" h="378" extrusionOk="0">
                  <a:moveTo>
                    <a:pt x="219" y="378"/>
                  </a:moveTo>
                  <a:cubicBezTo>
                    <a:pt x="221" y="378"/>
                    <a:pt x="224" y="378"/>
                    <a:pt x="226" y="376"/>
                  </a:cubicBezTo>
                  <a:cubicBezTo>
                    <a:pt x="233" y="372"/>
                    <a:pt x="235" y="363"/>
                    <a:pt x="231" y="356"/>
                  </a:cubicBezTo>
                  <a:cubicBezTo>
                    <a:pt x="30" y="8"/>
                    <a:pt x="30" y="8"/>
                    <a:pt x="30" y="8"/>
                  </a:cubicBezTo>
                  <a:cubicBezTo>
                    <a:pt x="27" y="3"/>
                    <a:pt x="22" y="0"/>
                    <a:pt x="17" y="0"/>
                  </a:cubicBezTo>
                  <a:cubicBezTo>
                    <a:pt x="15" y="0"/>
                    <a:pt x="12" y="1"/>
                    <a:pt x="10" y="2"/>
                  </a:cubicBezTo>
                  <a:cubicBezTo>
                    <a:pt x="3" y="6"/>
                    <a:pt x="0" y="15"/>
                    <a:pt x="5" y="22"/>
                  </a:cubicBezTo>
                  <a:cubicBezTo>
                    <a:pt x="206" y="371"/>
                    <a:pt x="206" y="371"/>
                    <a:pt x="206" y="371"/>
                  </a:cubicBezTo>
                  <a:cubicBezTo>
                    <a:pt x="209" y="376"/>
                    <a:pt x="213" y="378"/>
                    <a:pt x="219" y="378"/>
                  </a:cubicBezTo>
                </a:path>
              </a:pathLst>
            </a:custGeom>
            <a:solidFill>
              <a:srgbClr val="F0992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6" name="Google Shape;1426;p74"/>
            <p:cNvSpPr/>
            <p:nvPr/>
          </p:nvSpPr>
          <p:spPr>
            <a:xfrm>
              <a:off x="5386387" y="2852069"/>
              <a:ext cx="1870075" cy="3136900"/>
            </a:xfrm>
            <a:custGeom>
              <a:avLst/>
              <a:gdLst/>
              <a:ahLst/>
              <a:cxnLst/>
              <a:rect l="l" t="t" r="r" b="b"/>
              <a:pathLst>
                <a:path w="224" h="376" extrusionOk="0">
                  <a:moveTo>
                    <a:pt x="215" y="376"/>
                  </a:moveTo>
                  <a:cubicBezTo>
                    <a:pt x="222" y="372"/>
                    <a:pt x="224" y="363"/>
                    <a:pt x="220" y="356"/>
                  </a:cubicBezTo>
                  <a:cubicBezTo>
                    <a:pt x="19" y="8"/>
                    <a:pt x="19" y="8"/>
                    <a:pt x="19" y="8"/>
                  </a:cubicBezTo>
                  <a:cubicBezTo>
                    <a:pt x="16" y="3"/>
                    <a:pt x="12" y="1"/>
                    <a:pt x="8" y="0"/>
                  </a:cubicBezTo>
                  <a:cubicBezTo>
                    <a:pt x="0" y="5"/>
                    <a:pt x="0" y="5"/>
                    <a:pt x="0" y="5"/>
                  </a:cubicBezTo>
                  <a:cubicBezTo>
                    <a:pt x="215" y="376"/>
                    <a:pt x="215" y="376"/>
                    <a:pt x="215" y="376"/>
                  </a:cubicBezTo>
                </a:path>
              </a:pathLst>
            </a:custGeom>
            <a:solidFill>
              <a:srgbClr val="F0992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7" name="Google Shape;1427;p74"/>
            <p:cNvSpPr/>
            <p:nvPr/>
          </p:nvSpPr>
          <p:spPr>
            <a:xfrm>
              <a:off x="5970587" y="1333500"/>
              <a:ext cx="141192" cy="4163344"/>
            </a:xfrm>
            <a:prstGeom prst="rect">
              <a:avLst/>
            </a:prstGeom>
            <a:solidFill>
              <a:srgbClr val="C8740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8" name="Google Shape;1428;p74"/>
            <p:cNvSpPr/>
            <p:nvPr/>
          </p:nvSpPr>
          <p:spPr>
            <a:xfrm flipH="1">
              <a:off x="6210594" y="4419611"/>
              <a:ext cx="371388" cy="370707"/>
            </a:xfrm>
            <a:custGeom>
              <a:avLst/>
              <a:gdLst/>
              <a:ahLst/>
              <a:cxnLst/>
              <a:rect l="l" t="t" r="r" b="b"/>
              <a:pathLst>
                <a:path w="371388" h="370707" extrusionOk="0">
                  <a:moveTo>
                    <a:pt x="162286" y="0"/>
                  </a:moveTo>
                  <a:lnTo>
                    <a:pt x="277830" y="84190"/>
                  </a:lnTo>
                  <a:lnTo>
                    <a:pt x="371388" y="138246"/>
                  </a:lnTo>
                  <a:lnTo>
                    <a:pt x="361499" y="155407"/>
                  </a:lnTo>
                  <a:cubicBezTo>
                    <a:pt x="291230" y="277348"/>
                    <a:pt x="256095" y="338319"/>
                    <a:pt x="238528" y="368804"/>
                  </a:cubicBezTo>
                  <a:lnTo>
                    <a:pt x="237431" y="370707"/>
                  </a:lnTo>
                  <a:lnTo>
                    <a:pt x="157271" y="350096"/>
                  </a:lnTo>
                  <a:cubicBezTo>
                    <a:pt x="124669" y="339956"/>
                    <a:pt x="92754" y="328256"/>
                    <a:pt x="61613" y="315085"/>
                  </a:cubicBezTo>
                  <a:lnTo>
                    <a:pt x="0" y="285404"/>
                  </a:lnTo>
                  <a:lnTo>
                    <a:pt x="3871" y="274116"/>
                  </a:lnTo>
                  <a:cubicBezTo>
                    <a:pt x="56317" y="183366"/>
                    <a:pt x="107124" y="95451"/>
                    <a:pt x="156343" y="10284"/>
                  </a:cubicBezTo>
                  <a:close/>
                </a:path>
              </a:pathLst>
            </a:custGeom>
            <a:solidFill>
              <a:srgbClr val="C9750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29" name="Google Shape;1429;p74"/>
            <p:cNvSpPr/>
            <p:nvPr/>
          </p:nvSpPr>
          <p:spPr>
            <a:xfrm>
              <a:off x="5503653" y="4390699"/>
              <a:ext cx="371388" cy="370707"/>
            </a:xfrm>
            <a:custGeom>
              <a:avLst/>
              <a:gdLst/>
              <a:ahLst/>
              <a:cxnLst/>
              <a:rect l="l" t="t" r="r" b="b"/>
              <a:pathLst>
                <a:path w="371388" h="370707" extrusionOk="0">
                  <a:moveTo>
                    <a:pt x="162286" y="0"/>
                  </a:moveTo>
                  <a:lnTo>
                    <a:pt x="277830" y="84190"/>
                  </a:lnTo>
                  <a:lnTo>
                    <a:pt x="371388" y="138246"/>
                  </a:lnTo>
                  <a:lnTo>
                    <a:pt x="361499" y="155407"/>
                  </a:lnTo>
                  <a:cubicBezTo>
                    <a:pt x="291230" y="277348"/>
                    <a:pt x="256095" y="338319"/>
                    <a:pt x="238528" y="368804"/>
                  </a:cubicBezTo>
                  <a:lnTo>
                    <a:pt x="237431" y="370707"/>
                  </a:lnTo>
                  <a:lnTo>
                    <a:pt x="157271" y="350096"/>
                  </a:lnTo>
                  <a:cubicBezTo>
                    <a:pt x="124669" y="339956"/>
                    <a:pt x="92754" y="328256"/>
                    <a:pt x="61613" y="315085"/>
                  </a:cubicBezTo>
                  <a:lnTo>
                    <a:pt x="0" y="285404"/>
                  </a:lnTo>
                  <a:lnTo>
                    <a:pt x="3871" y="274116"/>
                  </a:lnTo>
                  <a:cubicBezTo>
                    <a:pt x="56317" y="183366"/>
                    <a:pt x="107124" y="95451"/>
                    <a:pt x="156343" y="10284"/>
                  </a:cubicBezTo>
                  <a:close/>
                </a:path>
              </a:pathLst>
            </a:custGeom>
            <a:solidFill>
              <a:srgbClr val="C9750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sp>
          <p:nvSpPr>
            <p:cNvPr id="1430" name="Google Shape;1430;p74"/>
            <p:cNvSpPr/>
            <p:nvPr/>
          </p:nvSpPr>
          <p:spPr>
            <a:xfrm>
              <a:off x="5970587" y="2385344"/>
              <a:ext cx="125413" cy="3111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Roboto"/>
                <a:ea typeface="Roboto"/>
                <a:cs typeface="Roboto"/>
                <a:sym typeface="Roboto"/>
              </a:endParaRPr>
            </a:p>
          </p:txBody>
        </p:sp>
        <p:grpSp>
          <p:nvGrpSpPr>
            <p:cNvPr id="1431" name="Google Shape;1431;p74"/>
            <p:cNvGrpSpPr/>
            <p:nvPr/>
          </p:nvGrpSpPr>
          <p:grpSpPr>
            <a:xfrm>
              <a:off x="4559650" y="1712059"/>
              <a:ext cx="3072699" cy="3072166"/>
              <a:chOff x="2116873" y="2201895"/>
              <a:chExt cx="3500825" cy="3500217"/>
            </a:xfrm>
          </p:grpSpPr>
          <p:sp>
            <p:nvSpPr>
              <p:cNvPr id="1432" name="Google Shape;1432;p74"/>
              <p:cNvSpPr/>
              <p:nvPr/>
            </p:nvSpPr>
            <p:spPr>
              <a:xfrm>
                <a:off x="2116873" y="2201895"/>
                <a:ext cx="3500825" cy="3500217"/>
              </a:xfrm>
              <a:prstGeom prst="ellipse">
                <a:avLst/>
              </a:prstGeom>
              <a:solidFill>
                <a:srgbClr val="F0992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3" name="Google Shape;1433;p74"/>
              <p:cNvSpPr/>
              <p:nvPr/>
            </p:nvSpPr>
            <p:spPr>
              <a:xfrm>
                <a:off x="2377993" y="2463014"/>
                <a:ext cx="2979193" cy="2978585"/>
              </a:xfrm>
              <a:prstGeom prst="ellipse">
                <a:avLst/>
              </a:pr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4" name="Google Shape;1434;p74"/>
              <p:cNvSpPr/>
              <p:nvPr/>
            </p:nvSpPr>
            <p:spPr>
              <a:xfrm>
                <a:off x="2693765" y="2778180"/>
                <a:ext cx="2347648" cy="2347648"/>
              </a:xfrm>
              <a:prstGeom prst="ellipse">
                <a:avLst/>
              </a:prstGeom>
              <a:solidFill>
                <a:srgbClr val="F0992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5" name="Google Shape;1435;p74"/>
              <p:cNvSpPr/>
              <p:nvPr/>
            </p:nvSpPr>
            <p:spPr>
              <a:xfrm>
                <a:off x="2996179" y="3079985"/>
                <a:ext cx="1742822" cy="1744036"/>
              </a:xfrm>
              <a:prstGeom prst="ellipse">
                <a:avLst/>
              </a:pr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6" name="Google Shape;1436;p74"/>
              <p:cNvSpPr/>
              <p:nvPr/>
            </p:nvSpPr>
            <p:spPr>
              <a:xfrm>
                <a:off x="3284018" y="3368432"/>
                <a:ext cx="1166537" cy="1167144"/>
              </a:xfrm>
              <a:prstGeom prst="ellipse">
                <a:avLst/>
              </a:prstGeom>
              <a:solidFill>
                <a:srgbClr val="F0992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7" name="Google Shape;1437;p74"/>
              <p:cNvSpPr/>
              <p:nvPr/>
            </p:nvSpPr>
            <p:spPr>
              <a:xfrm>
                <a:off x="3530563" y="3615584"/>
                <a:ext cx="672839" cy="672838"/>
              </a:xfrm>
              <a:prstGeom prst="ellipse">
                <a:avLst/>
              </a:prstGeom>
              <a:solidFill>
                <a:srgbClr val="FFFFF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38" name="Google Shape;1438;p74"/>
              <p:cNvSpPr/>
              <p:nvPr/>
            </p:nvSpPr>
            <p:spPr>
              <a:xfrm>
                <a:off x="3709096" y="3794117"/>
                <a:ext cx="315773" cy="315773"/>
              </a:xfrm>
              <a:prstGeom prst="ellipse">
                <a:avLst/>
              </a:prstGeom>
              <a:solidFill>
                <a:srgbClr val="F0992F"/>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grpSp>
      </p:grpSp>
      <p:grpSp>
        <p:nvGrpSpPr>
          <p:cNvPr id="1439" name="Google Shape;1439;p74"/>
          <p:cNvGrpSpPr/>
          <p:nvPr/>
        </p:nvGrpSpPr>
        <p:grpSpPr>
          <a:xfrm flipH="1">
            <a:off x="4550697" y="1837598"/>
            <a:ext cx="662088" cy="676436"/>
            <a:chOff x="5920323" y="2302554"/>
            <a:chExt cx="2180669" cy="2227927"/>
          </a:xfrm>
        </p:grpSpPr>
        <p:sp>
          <p:nvSpPr>
            <p:cNvPr id="1440" name="Google Shape;1440;p74"/>
            <p:cNvSpPr/>
            <p:nvPr/>
          </p:nvSpPr>
          <p:spPr>
            <a:xfrm>
              <a:off x="7879324" y="4300937"/>
              <a:ext cx="221668" cy="229544"/>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1" name="Google Shape;1441;p74"/>
            <p:cNvSpPr/>
            <p:nvPr/>
          </p:nvSpPr>
          <p:spPr>
            <a:xfrm>
              <a:off x="7375227" y="3756332"/>
              <a:ext cx="554732" cy="640248"/>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2" name="Google Shape;1442;p74"/>
            <p:cNvSpPr/>
            <p:nvPr/>
          </p:nvSpPr>
          <p:spPr>
            <a:xfrm>
              <a:off x="7363975" y="3746206"/>
              <a:ext cx="155280" cy="247548"/>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3" name="Google Shape;1443;p74"/>
            <p:cNvSpPr/>
            <p:nvPr/>
          </p:nvSpPr>
          <p:spPr>
            <a:xfrm>
              <a:off x="5920323" y="2783021"/>
              <a:ext cx="534478" cy="459088"/>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196EB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4" name="Google Shape;1444;p74"/>
            <p:cNvSpPr/>
            <p:nvPr/>
          </p:nvSpPr>
          <p:spPr>
            <a:xfrm>
              <a:off x="6315274" y="2361065"/>
              <a:ext cx="198038" cy="517599"/>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196EB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5" name="Google Shape;1445;p74"/>
            <p:cNvSpPr/>
            <p:nvPr/>
          </p:nvSpPr>
          <p:spPr>
            <a:xfrm>
              <a:off x="6072227" y="2841532"/>
              <a:ext cx="569359" cy="690883"/>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83BDED"/>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6" name="Google Shape;1446;p74"/>
            <p:cNvSpPr/>
            <p:nvPr/>
          </p:nvSpPr>
          <p:spPr>
            <a:xfrm>
              <a:off x="6363658" y="2302554"/>
              <a:ext cx="541229" cy="755020"/>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83BDED"/>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47" name="Google Shape;1447;p74"/>
            <p:cNvSpPr/>
            <p:nvPr/>
          </p:nvSpPr>
          <p:spPr>
            <a:xfrm>
              <a:off x="6451425" y="2878664"/>
              <a:ext cx="1019446" cy="1046451"/>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196EB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grpSp>
      <p:grpSp>
        <p:nvGrpSpPr>
          <p:cNvPr id="1448" name="Google Shape;1448;p74"/>
          <p:cNvGrpSpPr/>
          <p:nvPr/>
        </p:nvGrpSpPr>
        <p:grpSpPr>
          <a:xfrm>
            <a:off x="3898133" y="2122863"/>
            <a:ext cx="662088" cy="676436"/>
            <a:chOff x="5920323" y="2302554"/>
            <a:chExt cx="2180669" cy="2227927"/>
          </a:xfrm>
        </p:grpSpPr>
        <p:sp>
          <p:nvSpPr>
            <p:cNvPr id="1449" name="Google Shape;1449;p74"/>
            <p:cNvSpPr/>
            <p:nvPr/>
          </p:nvSpPr>
          <p:spPr>
            <a:xfrm>
              <a:off x="7879324" y="4300937"/>
              <a:ext cx="221668" cy="229544"/>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0" name="Google Shape;1450;p74"/>
            <p:cNvSpPr/>
            <p:nvPr/>
          </p:nvSpPr>
          <p:spPr>
            <a:xfrm>
              <a:off x="7375227" y="3756332"/>
              <a:ext cx="554732" cy="640248"/>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1" name="Google Shape;1451;p74"/>
            <p:cNvSpPr/>
            <p:nvPr/>
          </p:nvSpPr>
          <p:spPr>
            <a:xfrm>
              <a:off x="7363975" y="3746206"/>
              <a:ext cx="155280" cy="247548"/>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2" name="Google Shape;1452;p74"/>
            <p:cNvSpPr/>
            <p:nvPr/>
          </p:nvSpPr>
          <p:spPr>
            <a:xfrm>
              <a:off x="5920323" y="2783021"/>
              <a:ext cx="534478" cy="459088"/>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B61227"/>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3" name="Google Shape;1453;p74"/>
            <p:cNvSpPr/>
            <p:nvPr/>
          </p:nvSpPr>
          <p:spPr>
            <a:xfrm>
              <a:off x="6315274" y="2361065"/>
              <a:ext cx="198038" cy="517599"/>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B61227"/>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4" name="Google Shape;1454;p74"/>
            <p:cNvSpPr/>
            <p:nvPr/>
          </p:nvSpPr>
          <p:spPr>
            <a:xfrm>
              <a:off x="6072227" y="2841532"/>
              <a:ext cx="569359" cy="690883"/>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F27989"/>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5" name="Google Shape;1455;p74"/>
            <p:cNvSpPr/>
            <p:nvPr/>
          </p:nvSpPr>
          <p:spPr>
            <a:xfrm>
              <a:off x="6363658" y="2302554"/>
              <a:ext cx="541229" cy="755020"/>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F27989"/>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6" name="Google Shape;1456;p74"/>
            <p:cNvSpPr/>
            <p:nvPr/>
          </p:nvSpPr>
          <p:spPr>
            <a:xfrm>
              <a:off x="6451425" y="2878664"/>
              <a:ext cx="1019446" cy="1046451"/>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B61227"/>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grpSp>
      <p:grpSp>
        <p:nvGrpSpPr>
          <p:cNvPr id="1457" name="Google Shape;1457;p74"/>
          <p:cNvGrpSpPr/>
          <p:nvPr/>
        </p:nvGrpSpPr>
        <p:grpSpPr>
          <a:xfrm flipH="1">
            <a:off x="4554142" y="2527830"/>
            <a:ext cx="662088" cy="676436"/>
            <a:chOff x="5920323" y="2302554"/>
            <a:chExt cx="2180669" cy="2227927"/>
          </a:xfrm>
        </p:grpSpPr>
        <p:sp>
          <p:nvSpPr>
            <p:cNvPr id="1458" name="Google Shape;1458;p74"/>
            <p:cNvSpPr/>
            <p:nvPr/>
          </p:nvSpPr>
          <p:spPr>
            <a:xfrm>
              <a:off x="7879324" y="4300937"/>
              <a:ext cx="221668" cy="229544"/>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59" name="Google Shape;1459;p74"/>
            <p:cNvSpPr/>
            <p:nvPr/>
          </p:nvSpPr>
          <p:spPr>
            <a:xfrm>
              <a:off x="7375227" y="3756332"/>
              <a:ext cx="554732" cy="640248"/>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0" name="Google Shape;1460;p74"/>
            <p:cNvSpPr/>
            <p:nvPr/>
          </p:nvSpPr>
          <p:spPr>
            <a:xfrm>
              <a:off x="7363975" y="3746206"/>
              <a:ext cx="155280" cy="247548"/>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1" name="Google Shape;1461;p74"/>
            <p:cNvSpPr/>
            <p:nvPr/>
          </p:nvSpPr>
          <p:spPr>
            <a:xfrm>
              <a:off x="5920323" y="2783021"/>
              <a:ext cx="534478" cy="459088"/>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628438"/>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2" name="Google Shape;1462;p74"/>
            <p:cNvSpPr/>
            <p:nvPr/>
          </p:nvSpPr>
          <p:spPr>
            <a:xfrm>
              <a:off x="6315274" y="2361065"/>
              <a:ext cx="198038" cy="517599"/>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628438"/>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3" name="Google Shape;1463;p74"/>
            <p:cNvSpPr/>
            <p:nvPr/>
          </p:nvSpPr>
          <p:spPr>
            <a:xfrm>
              <a:off x="6072227" y="2841532"/>
              <a:ext cx="569359" cy="690883"/>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B4D092"/>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4" name="Google Shape;1464;p74"/>
            <p:cNvSpPr/>
            <p:nvPr/>
          </p:nvSpPr>
          <p:spPr>
            <a:xfrm>
              <a:off x="6363658" y="2302554"/>
              <a:ext cx="541229" cy="755020"/>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B4D092"/>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sp>
          <p:nvSpPr>
            <p:cNvPr id="1465" name="Google Shape;1465;p74"/>
            <p:cNvSpPr/>
            <p:nvPr/>
          </p:nvSpPr>
          <p:spPr>
            <a:xfrm>
              <a:off x="6451425" y="2878664"/>
              <a:ext cx="1019446" cy="1046451"/>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628438"/>
            </a:solidFill>
            <a:ln>
              <a:noFill/>
            </a:ln>
            <a:effectLst>
              <a:outerShdw blurRad="177800" sy="23000" kx="-1200000" algn="bl" rotWithShape="0">
                <a:srgbClr val="000000">
                  <a:alpha val="28235"/>
                </a:srgbClr>
              </a:outerShdw>
            </a:effectLst>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Roboto"/>
                <a:ea typeface="Roboto"/>
                <a:cs typeface="Roboto"/>
                <a:sym typeface="Roboto"/>
              </a:endParaRPr>
            </a:p>
          </p:txBody>
        </p:sp>
      </p:grpSp>
      <p:sp>
        <p:nvSpPr>
          <p:cNvPr id="1466" name="Google Shape;1466;p74"/>
          <p:cNvSpPr txBox="1"/>
          <p:nvPr/>
        </p:nvSpPr>
        <p:spPr>
          <a:xfrm>
            <a:off x="5896152" y="1224820"/>
            <a:ext cx="2832907" cy="569387"/>
          </a:xfrm>
          <a:prstGeom prst="rect">
            <a:avLst/>
          </a:prstGeom>
          <a:noFill/>
          <a:ln>
            <a:noFill/>
          </a:ln>
        </p:spPr>
        <p:txBody>
          <a:bodyPr spcFirstLastPara="1" wrap="square" lIns="38100" tIns="38100" rIns="38100" bIns="38100" anchor="ctr" anchorCtr="0">
            <a:spAutoFit/>
          </a:bodyPr>
          <a:lstStyle/>
          <a:p>
            <a:pPr lvl="0">
              <a:buSzPts val="1500"/>
            </a:pPr>
            <a:r>
              <a:rPr lang="fr" sz="1600" b="1" dirty="0">
                <a:latin typeface="Calibri"/>
                <a:ea typeface="Calibri"/>
                <a:cs typeface="Calibri"/>
                <a:sym typeface="Calibri"/>
              </a:rPr>
              <a:t>Savoir manipuler de nouvelles technologies </a:t>
            </a:r>
            <a:endParaRPr sz="1500" b="1" i="0" u="none" strike="noStrike" cap="none" dirty="0">
              <a:solidFill>
                <a:srgbClr val="000000"/>
              </a:solidFill>
              <a:latin typeface="Calibri"/>
              <a:ea typeface="Calibri"/>
              <a:cs typeface="Calibri"/>
              <a:sym typeface="Calibri"/>
            </a:endParaRPr>
          </a:p>
        </p:txBody>
      </p:sp>
      <p:sp>
        <p:nvSpPr>
          <p:cNvPr id="1467" name="Google Shape;1467;p74"/>
          <p:cNvSpPr txBox="1"/>
          <p:nvPr/>
        </p:nvSpPr>
        <p:spPr>
          <a:xfrm>
            <a:off x="177973" y="2813095"/>
            <a:ext cx="2680200" cy="53880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None/>
            </a:pPr>
            <a:r>
              <a:rPr lang="fr" sz="1500" b="1" i="0" u="none" strike="noStrike" cap="none" dirty="0">
                <a:solidFill>
                  <a:srgbClr val="000000"/>
                </a:solidFill>
                <a:latin typeface="Calibri"/>
                <a:ea typeface="Calibri"/>
                <a:cs typeface="Calibri"/>
                <a:sym typeface="Calibri"/>
              </a:rPr>
              <a:t>Apprendre à </a:t>
            </a:r>
            <a:r>
              <a:rPr lang="fr" sz="1500" b="1" dirty="0">
                <a:latin typeface="Calibri"/>
                <a:ea typeface="Calibri"/>
                <a:cs typeface="Calibri"/>
                <a:sym typeface="Calibri"/>
              </a:rPr>
              <a:t>développer</a:t>
            </a:r>
            <a:r>
              <a:rPr lang="fr" sz="1500" b="1" i="0" u="none" strike="noStrike" cap="none" dirty="0">
                <a:solidFill>
                  <a:srgbClr val="000000"/>
                </a:solidFill>
                <a:latin typeface="Calibri"/>
                <a:ea typeface="Calibri"/>
                <a:cs typeface="Calibri"/>
                <a:sym typeface="Calibri"/>
              </a:rPr>
              <a:t> avec Spring boot et Angular</a:t>
            </a:r>
            <a:endParaRPr sz="1100" b="0" i="0" u="none" strike="noStrike" cap="none" dirty="0">
              <a:solidFill>
                <a:srgbClr val="000000"/>
              </a:solidFill>
              <a:latin typeface="Arial"/>
              <a:ea typeface="Arial"/>
              <a:cs typeface="Arial"/>
              <a:sym typeface="Arial"/>
            </a:endParaRPr>
          </a:p>
        </p:txBody>
      </p:sp>
      <p:sp>
        <p:nvSpPr>
          <p:cNvPr id="1468" name="Google Shape;1468;p74"/>
          <p:cNvSpPr txBox="1"/>
          <p:nvPr/>
        </p:nvSpPr>
        <p:spPr>
          <a:xfrm>
            <a:off x="5976046" y="2682923"/>
            <a:ext cx="2989980" cy="815608"/>
          </a:xfrm>
          <a:prstGeom prst="rect">
            <a:avLst/>
          </a:prstGeom>
          <a:noFill/>
          <a:ln>
            <a:noFill/>
          </a:ln>
        </p:spPr>
        <p:txBody>
          <a:bodyPr spcFirstLastPara="1" wrap="square" lIns="38100" tIns="38100" rIns="38100" bIns="38100" anchor="ctr" anchorCtr="0">
            <a:spAutoFit/>
          </a:bodyPr>
          <a:lstStyle/>
          <a:p>
            <a:pPr marL="457200" lvl="0" indent="-228600">
              <a:buSzPts val="2000"/>
            </a:pPr>
            <a:r>
              <a:rPr lang="fr-FR" sz="1600" b="1" dirty="0">
                <a:latin typeface="Calibri"/>
                <a:ea typeface="Calibri"/>
                <a:cs typeface="Calibri"/>
                <a:sym typeface="Calibri"/>
              </a:rPr>
              <a:t>Comprendre les notions du Cloud </a:t>
            </a:r>
            <a:r>
              <a:rPr lang="fr-FR" sz="1600" b="1" dirty="0" err="1">
                <a:latin typeface="Calibri"/>
                <a:ea typeface="Calibri"/>
                <a:cs typeface="Calibri"/>
                <a:sym typeface="Calibri"/>
              </a:rPr>
              <a:t>Computing</a:t>
            </a:r>
            <a:endParaRPr lang="fr-FR" sz="1600" b="1" dirty="0">
              <a:latin typeface="Calibri"/>
              <a:ea typeface="Calibri"/>
              <a:cs typeface="Calibri"/>
              <a:sym typeface="Calibri"/>
            </a:endParaRPr>
          </a:p>
          <a:p>
            <a:pPr lvl="0">
              <a:buSzPts val="1400"/>
            </a:pPr>
            <a:endParaRPr lang="fr-FR" sz="1600" dirty="0"/>
          </a:p>
        </p:txBody>
      </p:sp>
      <p:grpSp>
        <p:nvGrpSpPr>
          <p:cNvPr id="1469" name="Google Shape;1469;p74"/>
          <p:cNvGrpSpPr/>
          <p:nvPr/>
        </p:nvGrpSpPr>
        <p:grpSpPr>
          <a:xfrm>
            <a:off x="-313509" y="-30477"/>
            <a:ext cx="3174275" cy="441957"/>
            <a:chOff x="2245748" y="4270378"/>
            <a:chExt cx="1509032" cy="718253"/>
          </a:xfrm>
        </p:grpSpPr>
        <p:sp>
          <p:nvSpPr>
            <p:cNvPr id="1470" name="Google Shape;1470;p74"/>
            <p:cNvSpPr/>
            <p:nvPr/>
          </p:nvSpPr>
          <p:spPr>
            <a:xfrm>
              <a:off x="2245748" y="4279020"/>
              <a:ext cx="1244825" cy="709611"/>
            </a:xfrm>
            <a:prstGeom prst="rect">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71" name="Google Shape;1471;p74"/>
            <p:cNvSpPr/>
            <p:nvPr/>
          </p:nvSpPr>
          <p:spPr>
            <a:xfrm>
              <a:off x="3284596" y="4270378"/>
              <a:ext cx="470184" cy="713547"/>
            </a:xfrm>
            <a:prstGeom prst="ellipse">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472" name="Google Shape;1472;p74"/>
          <p:cNvSpPr/>
          <p:nvPr/>
        </p:nvSpPr>
        <p:spPr>
          <a:xfrm>
            <a:off x="2226623" y="6523"/>
            <a:ext cx="402176" cy="328183"/>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473" name="Google Shape;1473;p74"/>
          <p:cNvSpPr/>
          <p:nvPr/>
        </p:nvSpPr>
        <p:spPr>
          <a:xfrm>
            <a:off x="68276" y="88781"/>
            <a:ext cx="2315591" cy="22159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1" i="0" u="none" strike="noStrike" cap="none" dirty="0">
                <a:solidFill>
                  <a:schemeClr val="lt1"/>
                </a:solidFill>
                <a:latin typeface="Century Gothic"/>
                <a:ea typeface="Century Gothic"/>
                <a:cs typeface="Century Gothic"/>
                <a:sym typeface="Century Gothic"/>
              </a:rPr>
              <a:t> Conclusion &amp; perspectives</a:t>
            </a:r>
            <a:endParaRPr sz="1100" b="1" i="0" u="none" strike="noStrike" cap="none" dirty="0">
              <a:solidFill>
                <a:srgbClr val="000000"/>
              </a:solidFill>
              <a:sym typeface="Arial"/>
            </a:endParaRPr>
          </a:p>
        </p:txBody>
      </p:sp>
      <p:sp>
        <p:nvSpPr>
          <p:cNvPr id="1474" name="Google Shape;1474;p74"/>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34</a:t>
            </a:r>
            <a:endParaRPr sz="1400" b="1" i="0" u="none" strike="noStrike" cap="none">
              <a:solidFill>
                <a:schemeClr val="dk1"/>
              </a:solidFill>
              <a:latin typeface="Calibri"/>
              <a:ea typeface="Calibri"/>
              <a:cs typeface="Calibri"/>
              <a:sym typeface="Calibri"/>
            </a:endParaRPr>
          </a:p>
        </p:txBody>
      </p:sp>
      <p:sp>
        <p:nvSpPr>
          <p:cNvPr id="1475" name="Google Shape;1475;p74"/>
          <p:cNvSpPr/>
          <p:nvPr/>
        </p:nvSpPr>
        <p:spPr>
          <a:xfrm>
            <a:off x="8452857" y="4570505"/>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dirty="0">
                <a:solidFill>
                  <a:schemeClr val="lt1"/>
                </a:solidFill>
                <a:latin typeface="Calibri"/>
                <a:ea typeface="Calibri"/>
                <a:cs typeface="Calibri"/>
                <a:sym typeface="Calibri"/>
              </a:rPr>
              <a:t>40</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1476" name="Google Shape;1476;p74"/>
          <p:cNvSpPr txBox="1"/>
          <p:nvPr/>
        </p:nvSpPr>
        <p:spPr>
          <a:xfrm>
            <a:off x="199747" y="1356614"/>
            <a:ext cx="5095875" cy="323165"/>
          </a:xfrm>
          <a:prstGeom prst="rect">
            <a:avLst/>
          </a:prstGeom>
          <a:noFill/>
          <a:ln>
            <a:noFill/>
          </a:ln>
        </p:spPr>
        <p:txBody>
          <a:bodyPr spcFirstLastPara="1" wrap="square" lIns="38100" tIns="38100" rIns="38100" bIns="38100" anchor="ctr" anchorCtr="0">
            <a:spAutoFit/>
          </a:bodyPr>
          <a:lstStyle/>
          <a:p>
            <a:pPr lvl="0"/>
            <a:r>
              <a:rPr lang="fr" sz="1600" b="1" dirty="0">
                <a:latin typeface="Calibri"/>
                <a:ea typeface="Calibri"/>
                <a:cs typeface="Calibri"/>
                <a:sym typeface="Calibri"/>
              </a:rPr>
              <a:t>Comprendre la notion de DevOps</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21"/>
                                        </p:tgtEl>
                                        <p:attrNameLst>
                                          <p:attrName>style.visibility</p:attrName>
                                        </p:attrNameLst>
                                      </p:cBhvr>
                                      <p:to>
                                        <p:strVal val="visible"/>
                                      </p:to>
                                    </p:set>
                                    <p:anim calcmode="lin" valueType="num">
                                      <p:cBhvr additive="base">
                                        <p:cTn id="7" dur="500"/>
                                        <p:tgtEl>
                                          <p:spTgt spid="1421"/>
                                        </p:tgtEl>
                                        <p:attrNameLst>
                                          <p:attrName>ppt_w</p:attrName>
                                        </p:attrNameLst>
                                      </p:cBhvr>
                                      <p:tavLst>
                                        <p:tav tm="0">
                                          <p:val>
                                            <p:strVal val="0"/>
                                          </p:val>
                                        </p:tav>
                                        <p:tav tm="100000">
                                          <p:val>
                                            <p:strVal val="#ppt_w"/>
                                          </p:val>
                                        </p:tav>
                                      </p:tavLst>
                                    </p:anim>
                                    <p:anim calcmode="lin" valueType="num">
                                      <p:cBhvr additive="base">
                                        <p:cTn id="8" dur="500"/>
                                        <p:tgtEl>
                                          <p:spTgt spid="142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439"/>
                                        </p:tgtEl>
                                        <p:attrNameLst>
                                          <p:attrName>style.visibility</p:attrName>
                                        </p:attrNameLst>
                                      </p:cBhvr>
                                      <p:to>
                                        <p:strVal val="visible"/>
                                      </p:to>
                                    </p:set>
                                    <p:anim calcmode="lin" valueType="num">
                                      <p:cBhvr additive="base">
                                        <p:cTn id="12" dur="500"/>
                                        <p:tgtEl>
                                          <p:spTgt spid="1439"/>
                                        </p:tgtEl>
                                        <p:attrNameLst>
                                          <p:attrName>ppt_x</p:attrName>
                                        </p:attrNameLst>
                                      </p:cBhvr>
                                      <p:tavLst>
                                        <p:tav tm="0">
                                          <p:val>
                                            <p:strVal val="#ppt_x-1"/>
                                          </p:val>
                                        </p:tav>
                                        <p:tav tm="100000">
                                          <p:val>
                                            <p:strVal val="#ppt_x"/>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448"/>
                                        </p:tgtEl>
                                        <p:attrNameLst>
                                          <p:attrName>style.visibility</p:attrName>
                                        </p:attrNameLst>
                                      </p:cBhvr>
                                      <p:to>
                                        <p:strVal val="visible"/>
                                      </p:to>
                                    </p:set>
                                    <p:anim calcmode="lin" valueType="num">
                                      <p:cBhvr additive="base">
                                        <p:cTn id="16" dur="500"/>
                                        <p:tgtEl>
                                          <p:spTgt spid="1448"/>
                                        </p:tgtEl>
                                        <p:attrNameLst>
                                          <p:attrName>ppt_x</p:attrName>
                                        </p:attrNameLst>
                                      </p:cBhvr>
                                      <p:tavLst>
                                        <p:tav tm="0">
                                          <p:val>
                                            <p:strVal val="#ppt_x-1"/>
                                          </p:val>
                                        </p:tav>
                                        <p:tav tm="100000">
                                          <p:val>
                                            <p:strVal val="#ppt_x"/>
                                          </p:val>
                                        </p:tav>
                                      </p:tavLst>
                                    </p:anim>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1457"/>
                                        </p:tgtEl>
                                        <p:attrNameLst>
                                          <p:attrName>style.visibility</p:attrName>
                                        </p:attrNameLst>
                                      </p:cBhvr>
                                      <p:to>
                                        <p:strVal val="visible"/>
                                      </p:to>
                                    </p:set>
                                    <p:anim calcmode="lin" valueType="num">
                                      <p:cBhvr additive="base">
                                        <p:cTn id="20" dur="500"/>
                                        <p:tgtEl>
                                          <p:spTgt spid="1457"/>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76"/>
                                        </p:tgtEl>
                                        <p:attrNameLst>
                                          <p:attrName>style.visibility</p:attrName>
                                        </p:attrNameLst>
                                      </p:cBhvr>
                                      <p:to>
                                        <p:strVal val="visible"/>
                                      </p:to>
                                    </p:set>
                                    <p:anim calcmode="lin" valueType="num">
                                      <p:cBhvr additive="base">
                                        <p:cTn id="25" dur="500"/>
                                        <p:tgtEl>
                                          <p:spTgt spid="1476"/>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467"/>
                                        </p:tgtEl>
                                        <p:attrNameLst>
                                          <p:attrName>style.visibility</p:attrName>
                                        </p:attrNameLst>
                                      </p:cBhvr>
                                      <p:to>
                                        <p:strVal val="visible"/>
                                      </p:to>
                                    </p:set>
                                    <p:anim calcmode="lin" valueType="num">
                                      <p:cBhvr additive="base">
                                        <p:cTn id="30" dur="500"/>
                                        <p:tgtEl>
                                          <p:spTgt spid="1467"/>
                                        </p:tgtEl>
                                        <p:attrNameLst>
                                          <p:attrName>ppt_x</p:attrName>
                                        </p:attrNameLst>
                                      </p:cBhvr>
                                      <p:tavLst>
                                        <p:tav tm="0">
                                          <p:val>
                                            <p:strVal val="#ppt_x-1"/>
                                          </p:val>
                                        </p:tav>
                                        <p:tav tm="100000">
                                          <p:val>
                                            <p:strVal val="#ppt_x"/>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466"/>
                                        </p:tgtEl>
                                        <p:attrNameLst>
                                          <p:attrName>style.visibility</p:attrName>
                                        </p:attrNameLst>
                                      </p:cBhvr>
                                      <p:to>
                                        <p:strVal val="visible"/>
                                      </p:to>
                                    </p:set>
                                    <p:anim calcmode="lin" valueType="num">
                                      <p:cBhvr additive="base">
                                        <p:cTn id="35" dur="500"/>
                                        <p:tgtEl>
                                          <p:spTgt spid="1466"/>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468"/>
                                        </p:tgtEl>
                                        <p:attrNameLst>
                                          <p:attrName>style.visibility</p:attrName>
                                        </p:attrNameLst>
                                      </p:cBhvr>
                                      <p:to>
                                        <p:strVal val="visible"/>
                                      </p:to>
                                    </p:set>
                                    <p:anim calcmode="lin" valueType="num">
                                      <p:cBhvr additive="base">
                                        <p:cTn id="40" dur="500"/>
                                        <p:tgtEl>
                                          <p:spTgt spid="14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75"/>
          <p:cNvSpPr txBox="1">
            <a:spLocks noGrp="1"/>
          </p:cNvSpPr>
          <p:nvPr>
            <p:ph type="title"/>
          </p:nvPr>
        </p:nvSpPr>
        <p:spPr>
          <a:xfrm>
            <a:off x="3922827" y="214017"/>
            <a:ext cx="2533490" cy="36552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2"/>
              </a:buClr>
              <a:buSzPts val="2700"/>
              <a:buFont typeface="Century Gothic"/>
              <a:buNone/>
            </a:pPr>
            <a:r>
              <a:rPr lang="fr" sz="2700">
                <a:solidFill>
                  <a:schemeClr val="dk2"/>
                </a:solidFill>
                <a:latin typeface="Century Gothic"/>
                <a:ea typeface="Century Gothic"/>
                <a:cs typeface="Century Gothic"/>
                <a:sym typeface="Century Gothic"/>
              </a:rPr>
              <a:t>Perspectives</a:t>
            </a:r>
            <a:endParaRPr sz="2700">
              <a:solidFill>
                <a:schemeClr val="dk2"/>
              </a:solidFill>
              <a:latin typeface="Century Gothic"/>
              <a:ea typeface="Century Gothic"/>
              <a:cs typeface="Century Gothic"/>
              <a:sym typeface="Century Gothic"/>
            </a:endParaRPr>
          </a:p>
        </p:txBody>
      </p:sp>
      <p:grpSp>
        <p:nvGrpSpPr>
          <p:cNvPr id="1483" name="Google Shape;1483;p75"/>
          <p:cNvGrpSpPr/>
          <p:nvPr/>
        </p:nvGrpSpPr>
        <p:grpSpPr>
          <a:xfrm>
            <a:off x="-313509" y="-30477"/>
            <a:ext cx="3174275" cy="441957"/>
            <a:chOff x="2245748" y="4270378"/>
            <a:chExt cx="1509032" cy="718253"/>
          </a:xfrm>
        </p:grpSpPr>
        <p:sp>
          <p:nvSpPr>
            <p:cNvPr id="1484" name="Google Shape;1484;p75"/>
            <p:cNvSpPr/>
            <p:nvPr/>
          </p:nvSpPr>
          <p:spPr>
            <a:xfrm>
              <a:off x="2245748" y="4279020"/>
              <a:ext cx="1244825" cy="709611"/>
            </a:xfrm>
            <a:prstGeom prst="rect">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485" name="Google Shape;1485;p75"/>
            <p:cNvSpPr/>
            <p:nvPr/>
          </p:nvSpPr>
          <p:spPr>
            <a:xfrm>
              <a:off x="3284596" y="4270378"/>
              <a:ext cx="470184" cy="713547"/>
            </a:xfrm>
            <a:prstGeom prst="ellipse">
              <a:avLst/>
            </a:prstGeom>
            <a:solidFill>
              <a:srgbClr val="1F38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1486" name="Google Shape;1486;p75"/>
          <p:cNvSpPr/>
          <p:nvPr/>
        </p:nvSpPr>
        <p:spPr>
          <a:xfrm>
            <a:off x="2226623" y="6523"/>
            <a:ext cx="402176" cy="328183"/>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1487" name="Google Shape;1487;p75"/>
          <p:cNvSpPr/>
          <p:nvPr/>
        </p:nvSpPr>
        <p:spPr>
          <a:xfrm>
            <a:off x="68276" y="88781"/>
            <a:ext cx="2315591" cy="22159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1200"/>
              <a:buFont typeface="Arial"/>
              <a:buNone/>
            </a:pPr>
            <a:r>
              <a:rPr lang="fr" sz="1200" b="0" i="0" u="none" strike="noStrike" cap="none" dirty="0">
                <a:solidFill>
                  <a:schemeClr val="lt1"/>
                </a:solidFill>
                <a:latin typeface="Century Gothic"/>
                <a:ea typeface="Century Gothic"/>
                <a:cs typeface="Century Gothic"/>
                <a:sym typeface="Century Gothic"/>
              </a:rPr>
              <a:t> </a:t>
            </a:r>
            <a:r>
              <a:rPr lang="fr" sz="1200" b="1" i="0" u="none" strike="noStrike" cap="none" dirty="0">
                <a:solidFill>
                  <a:schemeClr val="lt1"/>
                </a:solidFill>
                <a:latin typeface="Century Gothic"/>
                <a:ea typeface="Century Gothic"/>
                <a:cs typeface="Century Gothic"/>
                <a:sym typeface="Century Gothic"/>
              </a:rPr>
              <a:t>Conclusion &amp; perspectives</a:t>
            </a:r>
            <a:endParaRPr sz="1100" b="1" i="0" u="none" strike="noStrike" cap="none" dirty="0">
              <a:solidFill>
                <a:srgbClr val="000000"/>
              </a:solidFill>
              <a:sym typeface="Arial"/>
            </a:endParaRPr>
          </a:p>
        </p:txBody>
      </p:sp>
      <p:sp>
        <p:nvSpPr>
          <p:cNvPr id="1488" name="Google Shape;1488;p75"/>
          <p:cNvSpPr/>
          <p:nvPr/>
        </p:nvSpPr>
        <p:spPr>
          <a:xfrm>
            <a:off x="4790561" y="1310785"/>
            <a:ext cx="170860" cy="3832715"/>
          </a:xfrm>
          <a:custGeom>
            <a:avLst/>
            <a:gdLst/>
            <a:ahLst/>
            <a:cxnLst/>
            <a:rect l="l" t="t" r="r" b="b"/>
            <a:pathLst>
              <a:path w="53" h="908" extrusionOk="0">
                <a:moveTo>
                  <a:pt x="0" y="905"/>
                </a:moveTo>
                <a:cubicBezTo>
                  <a:pt x="0" y="905"/>
                  <a:pt x="12" y="908"/>
                  <a:pt x="28" y="908"/>
                </a:cubicBezTo>
                <a:cubicBezTo>
                  <a:pt x="43" y="908"/>
                  <a:pt x="53" y="905"/>
                  <a:pt x="53" y="905"/>
                </a:cubicBezTo>
                <a:cubicBezTo>
                  <a:pt x="53" y="6"/>
                  <a:pt x="53" y="6"/>
                  <a:pt x="53" y="6"/>
                </a:cubicBezTo>
                <a:cubicBezTo>
                  <a:pt x="53" y="6"/>
                  <a:pt x="42" y="0"/>
                  <a:pt x="25" y="0"/>
                </a:cubicBezTo>
                <a:cubicBezTo>
                  <a:pt x="9" y="0"/>
                  <a:pt x="0" y="6"/>
                  <a:pt x="0" y="6"/>
                </a:cubicBezTo>
                <a:lnTo>
                  <a:pt x="0" y="905"/>
                </a:lnTo>
                <a:close/>
              </a:path>
            </a:pathLst>
          </a:custGeom>
          <a:gradFill>
            <a:gsLst>
              <a:gs pos="0">
                <a:srgbClr val="C5C2C2"/>
              </a:gs>
              <a:gs pos="100000">
                <a:srgbClr val="AEABAB"/>
              </a:gs>
            </a:gsLst>
            <a:lin ang="54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489" name="Google Shape;1489;p75"/>
          <p:cNvGrpSpPr/>
          <p:nvPr/>
        </p:nvGrpSpPr>
        <p:grpSpPr>
          <a:xfrm>
            <a:off x="3284339" y="4008811"/>
            <a:ext cx="1693074" cy="390754"/>
            <a:chOff x="4004907" y="4562117"/>
            <a:chExt cx="2257432" cy="736943"/>
          </a:xfrm>
        </p:grpSpPr>
        <p:sp>
          <p:nvSpPr>
            <p:cNvPr id="1490" name="Google Shape;1490;p75"/>
            <p:cNvSpPr/>
            <p:nvPr/>
          </p:nvSpPr>
          <p:spPr>
            <a:xfrm>
              <a:off x="5944780" y="4613893"/>
              <a:ext cx="317559" cy="605779"/>
            </a:xfrm>
            <a:custGeom>
              <a:avLst/>
              <a:gdLst/>
              <a:ahLst/>
              <a:cxnLst/>
              <a:rect l="l" t="t" r="r" b="b"/>
              <a:pathLst>
                <a:path w="68" h="130" extrusionOk="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491" name="Google Shape;1491;p75"/>
            <p:cNvGrpSpPr/>
            <p:nvPr/>
          </p:nvGrpSpPr>
          <p:grpSpPr>
            <a:xfrm>
              <a:off x="4004907" y="4562117"/>
              <a:ext cx="2000279" cy="736943"/>
              <a:chOff x="4004907" y="4562117"/>
              <a:chExt cx="2000279" cy="736943"/>
            </a:xfrm>
          </p:grpSpPr>
          <p:sp>
            <p:nvSpPr>
              <p:cNvPr id="1492" name="Google Shape;1492;p75"/>
              <p:cNvSpPr/>
              <p:nvPr/>
            </p:nvSpPr>
            <p:spPr>
              <a:xfrm>
                <a:off x="4004907" y="4594907"/>
                <a:ext cx="2000279" cy="704153"/>
              </a:xfrm>
              <a:custGeom>
                <a:avLst/>
                <a:gdLst/>
                <a:ahLst/>
                <a:cxnLst/>
                <a:rect l="l" t="t" r="r" b="b"/>
                <a:pathLst>
                  <a:path w="1159" h="408" extrusionOk="0">
                    <a:moveTo>
                      <a:pt x="246" y="0"/>
                    </a:moveTo>
                    <a:lnTo>
                      <a:pt x="1159" y="70"/>
                    </a:lnTo>
                    <a:lnTo>
                      <a:pt x="1159" y="324"/>
                    </a:lnTo>
                    <a:lnTo>
                      <a:pt x="246" y="408"/>
                    </a:lnTo>
                    <a:lnTo>
                      <a:pt x="0" y="216"/>
                    </a:lnTo>
                    <a:lnTo>
                      <a:pt x="0" y="197"/>
                    </a:lnTo>
                    <a:lnTo>
                      <a:pt x="246"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93" name="Google Shape;1493;p75"/>
              <p:cNvSpPr/>
              <p:nvPr/>
            </p:nvSpPr>
            <p:spPr>
              <a:xfrm>
                <a:off x="4004907" y="4562117"/>
                <a:ext cx="2000279" cy="704153"/>
              </a:xfrm>
              <a:custGeom>
                <a:avLst/>
                <a:gdLst/>
                <a:ahLst/>
                <a:cxnLst/>
                <a:rect l="l" t="t" r="r" b="b"/>
                <a:pathLst>
                  <a:path w="1159" h="408" extrusionOk="0">
                    <a:moveTo>
                      <a:pt x="251" y="0"/>
                    </a:moveTo>
                    <a:lnTo>
                      <a:pt x="1159" y="70"/>
                    </a:lnTo>
                    <a:lnTo>
                      <a:pt x="1159" y="324"/>
                    </a:lnTo>
                    <a:lnTo>
                      <a:pt x="251" y="408"/>
                    </a:lnTo>
                    <a:lnTo>
                      <a:pt x="0" y="216"/>
                    </a:lnTo>
                    <a:lnTo>
                      <a:pt x="251" y="0"/>
                    </a:lnTo>
                    <a:close/>
                  </a:path>
                </a:pathLst>
              </a:custGeom>
              <a:solidFill>
                <a:srgbClr val="C55A1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1494" name="Google Shape;1494;p75"/>
            <p:cNvSpPr txBox="1"/>
            <p:nvPr/>
          </p:nvSpPr>
          <p:spPr>
            <a:xfrm>
              <a:off x="5293604" y="4717033"/>
              <a:ext cx="242374" cy="338554"/>
            </a:xfrm>
            <a:prstGeom prst="rect">
              <a:avLst/>
            </a:prstGeom>
            <a:solidFill>
              <a:srgbClr val="C55A1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fr" sz="1200" b="1" i="0" u="none" strike="noStrike" cap="none">
                  <a:solidFill>
                    <a:srgbClr val="FFFFFF"/>
                  </a:solidFill>
                  <a:latin typeface="Roboto"/>
                  <a:ea typeface="Roboto"/>
                  <a:cs typeface="Roboto"/>
                  <a:sym typeface="Roboto"/>
                </a:rPr>
                <a:t> </a:t>
              </a:r>
              <a:endParaRPr sz="1200" b="1" i="0" u="none" strike="noStrike" cap="none">
                <a:solidFill>
                  <a:srgbClr val="FFFFFF"/>
                </a:solidFill>
                <a:latin typeface="Roboto"/>
                <a:ea typeface="Roboto"/>
                <a:cs typeface="Roboto"/>
                <a:sym typeface="Roboto"/>
              </a:endParaRPr>
            </a:p>
          </p:txBody>
        </p:sp>
      </p:grpSp>
      <p:grpSp>
        <p:nvGrpSpPr>
          <p:cNvPr id="1495" name="Google Shape;1495;p75"/>
          <p:cNvGrpSpPr/>
          <p:nvPr/>
        </p:nvGrpSpPr>
        <p:grpSpPr>
          <a:xfrm>
            <a:off x="4108715" y="1555300"/>
            <a:ext cx="891537" cy="454334"/>
            <a:chOff x="5073623" y="2218325"/>
            <a:chExt cx="1188716" cy="605779"/>
          </a:xfrm>
        </p:grpSpPr>
        <p:grpSp>
          <p:nvGrpSpPr>
            <p:cNvPr id="1496" name="Google Shape;1496;p75"/>
            <p:cNvGrpSpPr/>
            <p:nvPr/>
          </p:nvGrpSpPr>
          <p:grpSpPr>
            <a:xfrm flipH="1">
              <a:off x="5073623" y="2300045"/>
              <a:ext cx="931563" cy="442338"/>
              <a:chOff x="6162346" y="3212901"/>
              <a:chExt cx="1111989" cy="489768"/>
            </a:xfrm>
          </p:grpSpPr>
          <p:sp>
            <p:nvSpPr>
              <p:cNvPr id="1497" name="Google Shape;1497;p75"/>
              <p:cNvSpPr/>
              <p:nvPr/>
            </p:nvSpPr>
            <p:spPr>
              <a:xfrm flipH="1">
                <a:off x="6162347" y="3231951"/>
                <a:ext cx="1111987" cy="470718"/>
              </a:xfrm>
              <a:custGeom>
                <a:avLst/>
                <a:gdLst/>
                <a:ahLst/>
                <a:cxnLst/>
                <a:rect l="l" t="t" r="r" b="b"/>
                <a:pathLst>
                  <a:path w="1111987" h="470718" extrusionOk="0">
                    <a:moveTo>
                      <a:pt x="1111987" y="0"/>
                    </a:moveTo>
                    <a:lnTo>
                      <a:pt x="218189" y="30148"/>
                    </a:lnTo>
                    <a:lnTo>
                      <a:pt x="218189" y="30483"/>
                    </a:lnTo>
                    <a:lnTo>
                      <a:pt x="214006" y="30148"/>
                    </a:lnTo>
                    <a:lnTo>
                      <a:pt x="0" y="221495"/>
                    </a:lnTo>
                    <a:lnTo>
                      <a:pt x="0" y="268710"/>
                    </a:lnTo>
                    <a:lnTo>
                      <a:pt x="214006" y="438797"/>
                    </a:lnTo>
                    <a:lnTo>
                      <a:pt x="218189" y="438394"/>
                    </a:lnTo>
                    <a:lnTo>
                      <a:pt x="218189" y="438797"/>
                    </a:lnTo>
                    <a:lnTo>
                      <a:pt x="1111987" y="470718"/>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98" name="Google Shape;1498;p75"/>
              <p:cNvSpPr/>
              <p:nvPr/>
            </p:nvSpPr>
            <p:spPr>
              <a:xfrm flipH="1">
                <a:off x="6162346" y="3212901"/>
                <a:ext cx="1111987" cy="470718"/>
              </a:xfrm>
              <a:custGeom>
                <a:avLst/>
                <a:gdLst/>
                <a:ahLst/>
                <a:cxnLst/>
                <a:rect l="l" t="t" r="r" b="b"/>
                <a:pathLst>
                  <a:path w="2040881" h="811107" extrusionOk="0">
                    <a:moveTo>
                      <a:pt x="2040881" y="0"/>
                    </a:moveTo>
                    <a:lnTo>
                      <a:pt x="440681" y="51949"/>
                    </a:lnTo>
                    <a:lnTo>
                      <a:pt x="440681" y="52526"/>
                    </a:lnTo>
                    <a:lnTo>
                      <a:pt x="433192" y="51949"/>
                    </a:lnTo>
                    <a:lnTo>
                      <a:pt x="0" y="424736"/>
                    </a:lnTo>
                    <a:lnTo>
                      <a:pt x="433192" y="756102"/>
                    </a:lnTo>
                    <a:lnTo>
                      <a:pt x="440681" y="755409"/>
                    </a:lnTo>
                    <a:lnTo>
                      <a:pt x="440681" y="756102"/>
                    </a:lnTo>
                    <a:lnTo>
                      <a:pt x="2040881" y="811107"/>
                    </a:lnTo>
                    <a:lnTo>
                      <a:pt x="2040881"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1499" name="Google Shape;1499;p75"/>
            <p:cNvSpPr/>
            <p:nvPr/>
          </p:nvSpPr>
          <p:spPr>
            <a:xfrm>
              <a:off x="5944780" y="2218325"/>
              <a:ext cx="317559" cy="605779"/>
            </a:xfrm>
            <a:custGeom>
              <a:avLst/>
              <a:gdLst/>
              <a:ahLst/>
              <a:cxnLst/>
              <a:rect l="l" t="t" r="r" b="b"/>
              <a:pathLst>
                <a:path w="68" h="130" extrusionOk="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00" name="Google Shape;1500;p75"/>
            <p:cNvSpPr txBox="1"/>
            <p:nvPr/>
          </p:nvSpPr>
          <p:spPr>
            <a:xfrm>
              <a:off x="5265910" y="2389447"/>
              <a:ext cx="219932" cy="24622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fr" sz="800" b="1" i="0" u="none" strike="noStrike" cap="none">
                  <a:solidFill>
                    <a:srgbClr val="FFFFFF"/>
                  </a:solidFill>
                  <a:latin typeface="Roboto"/>
                  <a:ea typeface="Roboto"/>
                  <a:cs typeface="Roboto"/>
                  <a:sym typeface="Roboto"/>
                </a:rPr>
                <a:t> </a:t>
              </a:r>
              <a:endParaRPr sz="800" b="1" i="0" u="none" strike="noStrike" cap="none">
                <a:solidFill>
                  <a:srgbClr val="FFFFFF"/>
                </a:solidFill>
                <a:latin typeface="Roboto"/>
                <a:ea typeface="Roboto"/>
                <a:cs typeface="Roboto"/>
                <a:sym typeface="Roboto"/>
              </a:endParaRPr>
            </a:p>
          </p:txBody>
        </p:sp>
      </p:grpSp>
      <p:grpSp>
        <p:nvGrpSpPr>
          <p:cNvPr id="1501" name="Google Shape;1501;p75"/>
          <p:cNvGrpSpPr/>
          <p:nvPr/>
        </p:nvGrpSpPr>
        <p:grpSpPr>
          <a:xfrm>
            <a:off x="4762083" y="2874408"/>
            <a:ext cx="1467103" cy="454334"/>
            <a:chOff x="5944780" y="3029548"/>
            <a:chExt cx="1956137" cy="605779"/>
          </a:xfrm>
        </p:grpSpPr>
        <p:grpSp>
          <p:nvGrpSpPr>
            <p:cNvPr id="1502" name="Google Shape;1502;p75"/>
            <p:cNvGrpSpPr/>
            <p:nvPr/>
          </p:nvGrpSpPr>
          <p:grpSpPr>
            <a:xfrm>
              <a:off x="6248533" y="3119281"/>
              <a:ext cx="1652384" cy="442340"/>
              <a:chOff x="6162345" y="3212899"/>
              <a:chExt cx="1652384" cy="489770"/>
            </a:xfrm>
          </p:grpSpPr>
          <p:sp>
            <p:nvSpPr>
              <p:cNvPr id="1503" name="Google Shape;1503;p75"/>
              <p:cNvSpPr/>
              <p:nvPr/>
            </p:nvSpPr>
            <p:spPr>
              <a:xfrm flipH="1">
                <a:off x="6162347" y="3231951"/>
                <a:ext cx="1111987" cy="470718"/>
              </a:xfrm>
              <a:custGeom>
                <a:avLst/>
                <a:gdLst/>
                <a:ahLst/>
                <a:cxnLst/>
                <a:rect l="l" t="t" r="r" b="b"/>
                <a:pathLst>
                  <a:path w="1111987" h="470718" extrusionOk="0">
                    <a:moveTo>
                      <a:pt x="1111987" y="0"/>
                    </a:moveTo>
                    <a:lnTo>
                      <a:pt x="218189" y="30148"/>
                    </a:lnTo>
                    <a:lnTo>
                      <a:pt x="218189" y="30483"/>
                    </a:lnTo>
                    <a:lnTo>
                      <a:pt x="214006" y="30148"/>
                    </a:lnTo>
                    <a:lnTo>
                      <a:pt x="0" y="221495"/>
                    </a:lnTo>
                    <a:lnTo>
                      <a:pt x="0" y="268710"/>
                    </a:lnTo>
                    <a:lnTo>
                      <a:pt x="214006" y="438797"/>
                    </a:lnTo>
                    <a:lnTo>
                      <a:pt x="218189" y="438394"/>
                    </a:lnTo>
                    <a:lnTo>
                      <a:pt x="218189" y="438797"/>
                    </a:lnTo>
                    <a:lnTo>
                      <a:pt x="1111987" y="470718"/>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04" name="Google Shape;1504;p75"/>
              <p:cNvSpPr/>
              <p:nvPr/>
            </p:nvSpPr>
            <p:spPr>
              <a:xfrm flipH="1">
                <a:off x="6162345" y="3212899"/>
                <a:ext cx="1652384" cy="470718"/>
              </a:xfrm>
              <a:custGeom>
                <a:avLst/>
                <a:gdLst/>
                <a:ahLst/>
                <a:cxnLst/>
                <a:rect l="l" t="t" r="r" b="b"/>
                <a:pathLst>
                  <a:path w="2040881" h="811107" extrusionOk="0">
                    <a:moveTo>
                      <a:pt x="2040881" y="0"/>
                    </a:moveTo>
                    <a:lnTo>
                      <a:pt x="440681" y="51949"/>
                    </a:lnTo>
                    <a:lnTo>
                      <a:pt x="440681" y="52526"/>
                    </a:lnTo>
                    <a:lnTo>
                      <a:pt x="433192" y="51949"/>
                    </a:lnTo>
                    <a:lnTo>
                      <a:pt x="0" y="424736"/>
                    </a:lnTo>
                    <a:lnTo>
                      <a:pt x="433192" y="756102"/>
                    </a:lnTo>
                    <a:lnTo>
                      <a:pt x="440681" y="755409"/>
                    </a:lnTo>
                    <a:lnTo>
                      <a:pt x="440681" y="756102"/>
                    </a:lnTo>
                    <a:lnTo>
                      <a:pt x="2040881" y="811107"/>
                    </a:lnTo>
                    <a:lnTo>
                      <a:pt x="2040881"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1505" name="Google Shape;1505;p75"/>
            <p:cNvSpPr/>
            <p:nvPr/>
          </p:nvSpPr>
          <p:spPr>
            <a:xfrm>
              <a:off x="5944780" y="3029548"/>
              <a:ext cx="317559" cy="605779"/>
            </a:xfrm>
            <a:custGeom>
              <a:avLst/>
              <a:gdLst/>
              <a:ahLst/>
              <a:cxnLst/>
              <a:rect l="l" t="t" r="r" b="b"/>
              <a:pathLst>
                <a:path w="68" h="130" extrusionOk="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06" name="Google Shape;1506;p75"/>
            <p:cNvSpPr txBox="1"/>
            <p:nvPr/>
          </p:nvSpPr>
          <p:spPr>
            <a:xfrm>
              <a:off x="6357145" y="3224068"/>
              <a:ext cx="223138" cy="261610"/>
            </a:xfrm>
            <a:prstGeom prst="rect">
              <a:avLst/>
            </a:prstGeom>
            <a:solidFill>
              <a:schemeClr val="accent4"/>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fr" sz="800" b="1" i="0" u="none" strike="noStrike" cap="none">
                  <a:solidFill>
                    <a:srgbClr val="FFFFFF"/>
                  </a:solidFill>
                  <a:latin typeface="Roboto"/>
                  <a:ea typeface="Roboto"/>
                  <a:cs typeface="Roboto"/>
                  <a:sym typeface="Roboto"/>
                </a:rPr>
                <a:t> </a:t>
              </a:r>
              <a:endParaRPr sz="800" b="1" i="0" u="none" strike="noStrike" cap="none">
                <a:solidFill>
                  <a:srgbClr val="FFFFFF"/>
                </a:solidFill>
                <a:latin typeface="Roboto"/>
                <a:ea typeface="Roboto"/>
                <a:cs typeface="Roboto"/>
                <a:sym typeface="Roboto"/>
              </a:endParaRPr>
            </a:p>
          </p:txBody>
        </p:sp>
      </p:grpSp>
      <p:sp>
        <p:nvSpPr>
          <p:cNvPr id="1507" name="Google Shape;1507;p75"/>
          <p:cNvSpPr txBox="1"/>
          <p:nvPr/>
        </p:nvSpPr>
        <p:spPr>
          <a:xfrm>
            <a:off x="8686800" y="479725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chemeClr val="dk1"/>
                </a:solidFill>
                <a:latin typeface="Calibri"/>
                <a:ea typeface="Calibri"/>
                <a:cs typeface="Calibri"/>
                <a:sym typeface="Calibri"/>
              </a:rPr>
              <a:t>35</a:t>
            </a:r>
            <a:endParaRPr sz="1400" b="1" i="0" u="none" strike="noStrike" cap="none">
              <a:solidFill>
                <a:schemeClr val="dk1"/>
              </a:solidFill>
              <a:latin typeface="Calibri"/>
              <a:ea typeface="Calibri"/>
              <a:cs typeface="Calibri"/>
              <a:sym typeface="Calibri"/>
            </a:endParaRPr>
          </a:p>
        </p:txBody>
      </p:sp>
      <p:sp>
        <p:nvSpPr>
          <p:cNvPr id="1508" name="Google Shape;1508;p75"/>
          <p:cNvSpPr txBox="1"/>
          <p:nvPr/>
        </p:nvSpPr>
        <p:spPr>
          <a:xfrm>
            <a:off x="1064882" y="1564171"/>
            <a:ext cx="2624761" cy="792494"/>
          </a:xfrm>
          <a:prstGeom prst="rect">
            <a:avLst/>
          </a:prstGeom>
          <a:noFill/>
          <a:ln>
            <a:noFill/>
          </a:ln>
        </p:spPr>
        <p:txBody>
          <a:bodyPr spcFirstLastPara="1" wrap="square" lIns="68575" tIns="34275" rIns="68575" bIns="34275" anchor="t" anchorCtr="0">
            <a:spAutoFit/>
          </a:bodyPr>
          <a:lstStyle/>
          <a:p>
            <a:pPr marL="285750" lvl="0" indent="-285750" algn="just">
              <a:spcAft>
                <a:spcPts val="1800"/>
              </a:spcAft>
              <a:buFont typeface="Arial" panose="020B0604020202020204" pitchFamily="34" charset="0"/>
              <a:buChar char="•"/>
            </a:pPr>
            <a:r>
              <a:rPr lang="fr-FR" sz="1600" b="1" dirty="0">
                <a:solidFill>
                  <a:sysClr val="windowText" lastClr="000000">
                    <a:lumMod val="65000"/>
                    <a:lumOff val="35000"/>
                  </a:sysClr>
                </a:solidFill>
                <a:latin typeface="Livvic Light" pitchFamily="2" charset="0"/>
              </a:rPr>
              <a:t>Intégration continue de </a:t>
            </a:r>
            <a:r>
              <a:rPr lang="fr-FR" sz="1600" b="1" dirty="0" err="1">
                <a:solidFill>
                  <a:sysClr val="windowText" lastClr="000000">
                    <a:lumMod val="65000"/>
                    <a:lumOff val="35000"/>
                  </a:sysClr>
                </a:solidFill>
                <a:latin typeface="Livvic Light" pitchFamily="2" charset="0"/>
              </a:rPr>
              <a:t>Gitlab</a:t>
            </a:r>
            <a:r>
              <a:rPr lang="fr-FR" sz="1600" b="1" dirty="0">
                <a:solidFill>
                  <a:sysClr val="windowText" lastClr="000000">
                    <a:lumMod val="65000"/>
                    <a:lumOff val="35000"/>
                  </a:sysClr>
                </a:solidFill>
                <a:latin typeface="Livvic Light" pitchFamily="2" charset="0"/>
              </a:rPr>
              <a:t> avec </a:t>
            </a:r>
            <a:r>
              <a:rPr lang="fr-FR" sz="1600" b="1" dirty="0" err="1">
                <a:solidFill>
                  <a:sysClr val="windowText" lastClr="000000">
                    <a:lumMod val="65000"/>
                    <a:lumOff val="35000"/>
                  </a:sysClr>
                </a:solidFill>
                <a:latin typeface="Livvic Light" pitchFamily="2" charset="0"/>
              </a:rPr>
              <a:t>Kubernetes</a:t>
            </a:r>
            <a:endParaRPr lang="fr-FR" sz="1600" b="1" dirty="0">
              <a:solidFill>
                <a:sysClr val="windowText" lastClr="000000">
                  <a:lumMod val="65000"/>
                  <a:lumOff val="35000"/>
                </a:sysClr>
              </a:solidFill>
              <a:latin typeface="Livvic Light" pitchFamily="2" charset="0"/>
            </a:endParaRPr>
          </a:p>
        </p:txBody>
      </p:sp>
      <p:sp>
        <p:nvSpPr>
          <p:cNvPr id="1509" name="Google Shape;1509;p75"/>
          <p:cNvSpPr txBox="1"/>
          <p:nvPr/>
        </p:nvSpPr>
        <p:spPr>
          <a:xfrm>
            <a:off x="5998258" y="2697147"/>
            <a:ext cx="3097442" cy="1038716"/>
          </a:xfrm>
          <a:prstGeom prst="rect">
            <a:avLst/>
          </a:prstGeom>
          <a:noFill/>
          <a:ln>
            <a:noFill/>
          </a:ln>
        </p:spPr>
        <p:txBody>
          <a:bodyPr spcFirstLastPara="1" wrap="square" lIns="68575" tIns="34275" rIns="68575" bIns="34275" anchor="t" anchorCtr="0">
            <a:spAutoFit/>
          </a:bodyPr>
          <a:lstStyle/>
          <a:p>
            <a:pPr marL="285750" lvl="0" indent="-285750" algn="just">
              <a:spcAft>
                <a:spcPts val="1800"/>
              </a:spcAft>
              <a:buFont typeface="Arial" panose="020B0604020202020204" pitchFamily="34" charset="0"/>
              <a:buChar char="•"/>
            </a:pPr>
            <a:r>
              <a:rPr lang="fr-FR" sz="1600" b="1" dirty="0">
                <a:solidFill>
                  <a:sysClr val="windowText" lastClr="000000">
                    <a:lumMod val="65000"/>
                    <a:lumOff val="35000"/>
                  </a:sysClr>
                </a:solidFill>
                <a:latin typeface="Livvic Light" pitchFamily="2" charset="0"/>
              </a:rPr>
              <a:t>Crypter les variables et les fichiers pour protéger leurs contenus</a:t>
            </a:r>
          </a:p>
        </p:txBody>
      </p:sp>
      <p:sp>
        <p:nvSpPr>
          <p:cNvPr id="1510" name="Google Shape;1510;p75"/>
          <p:cNvSpPr txBox="1"/>
          <p:nvPr/>
        </p:nvSpPr>
        <p:spPr>
          <a:xfrm>
            <a:off x="8275" y="3640018"/>
            <a:ext cx="4702490" cy="792494"/>
          </a:xfrm>
          <a:prstGeom prst="rect">
            <a:avLst/>
          </a:prstGeom>
          <a:noFill/>
          <a:ln>
            <a:noFill/>
          </a:ln>
        </p:spPr>
        <p:txBody>
          <a:bodyPr spcFirstLastPara="1" wrap="square" lIns="68575" tIns="34275" rIns="68575" bIns="34275" anchor="t" anchorCtr="0">
            <a:spAutoFit/>
          </a:bodyPr>
          <a:lstStyle/>
          <a:p>
            <a:pPr marL="285750" lvl="0" indent="-285750" algn="just">
              <a:spcAft>
                <a:spcPts val="1800"/>
              </a:spcAft>
              <a:buFont typeface="Arial" panose="020B0604020202020204" pitchFamily="34" charset="0"/>
              <a:buChar char="•"/>
            </a:pPr>
            <a:r>
              <a:rPr lang="fr-FR" sz="1600" b="1" dirty="0">
                <a:solidFill>
                  <a:sysClr val="windowText" lastClr="000000">
                    <a:lumMod val="65000"/>
                    <a:lumOff val="35000"/>
                  </a:sysClr>
                </a:solidFill>
                <a:latin typeface="Livvic Light" pitchFamily="2" charset="0"/>
              </a:rPr>
              <a:t>Amélioration du code source de l’application en optimisation et complexité.</a:t>
            </a:r>
          </a:p>
        </p:txBody>
      </p:sp>
      <p:sp>
        <p:nvSpPr>
          <p:cNvPr id="1511" name="Google Shape;1511;p75"/>
          <p:cNvSpPr/>
          <p:nvPr/>
        </p:nvSpPr>
        <p:spPr>
          <a:xfrm>
            <a:off x="8445592" y="4573377"/>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dirty="0">
                <a:solidFill>
                  <a:schemeClr val="lt1"/>
                </a:solidFill>
                <a:latin typeface="Calibri"/>
                <a:ea typeface="Calibri"/>
                <a:cs typeface="Calibri"/>
                <a:sym typeface="Calibri"/>
              </a:rPr>
              <a:t>41</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88"/>
                                        </p:tgtEl>
                                        <p:attrNameLst>
                                          <p:attrName>style.visibility</p:attrName>
                                        </p:attrNameLst>
                                      </p:cBhvr>
                                      <p:to>
                                        <p:strVal val="visible"/>
                                      </p:to>
                                    </p:set>
                                    <p:anim calcmode="lin" valueType="num">
                                      <p:cBhvr additive="base">
                                        <p:cTn id="7" dur="500"/>
                                        <p:tgtEl>
                                          <p:spTgt spid="14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5"/>
                                        </p:tgtEl>
                                        <p:attrNameLst>
                                          <p:attrName>style.visibility</p:attrName>
                                        </p:attrNameLst>
                                      </p:cBhvr>
                                      <p:to>
                                        <p:strVal val="visible"/>
                                      </p:to>
                                    </p:set>
                                    <p:animEffect transition="in" filter="fade">
                                      <p:cBhvr>
                                        <p:cTn id="12" dur="500"/>
                                        <p:tgtEl>
                                          <p:spTgt spid="1495"/>
                                        </p:tgtEl>
                                      </p:cBhvr>
                                    </p:animEffect>
                                  </p:childTnLst>
                                </p:cTn>
                              </p:par>
                              <p:par>
                                <p:cTn id="13" presetID="10" presetClass="entr" presetSubtype="0" fill="hold" nodeType="withEffect">
                                  <p:stCondLst>
                                    <p:cond delay="0"/>
                                  </p:stCondLst>
                                  <p:childTnLst>
                                    <p:set>
                                      <p:cBhvr>
                                        <p:cTn id="14" dur="1" fill="hold">
                                          <p:stCondLst>
                                            <p:cond delay="0"/>
                                          </p:stCondLst>
                                        </p:cTn>
                                        <p:tgtEl>
                                          <p:spTgt spid="1508"/>
                                        </p:tgtEl>
                                        <p:attrNameLst>
                                          <p:attrName>style.visibility</p:attrName>
                                        </p:attrNameLst>
                                      </p:cBhvr>
                                      <p:to>
                                        <p:strVal val="visible"/>
                                      </p:to>
                                    </p:set>
                                    <p:animEffect transition="in" filter="fade">
                                      <p:cBhvr>
                                        <p:cTn id="15" dur="500"/>
                                        <p:tgtEl>
                                          <p:spTgt spid="15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1"/>
                                        </p:tgtEl>
                                        <p:attrNameLst>
                                          <p:attrName>style.visibility</p:attrName>
                                        </p:attrNameLst>
                                      </p:cBhvr>
                                      <p:to>
                                        <p:strVal val="visible"/>
                                      </p:to>
                                    </p:set>
                                    <p:animEffect transition="in" filter="fade">
                                      <p:cBhvr>
                                        <p:cTn id="20" dur="500"/>
                                        <p:tgtEl>
                                          <p:spTgt spid="1501"/>
                                        </p:tgtEl>
                                      </p:cBhvr>
                                    </p:animEffect>
                                  </p:childTnLst>
                                </p:cTn>
                              </p:par>
                              <p:par>
                                <p:cTn id="21" presetID="10" presetClass="entr" presetSubtype="0" fill="hold" nodeType="withEffect">
                                  <p:stCondLst>
                                    <p:cond delay="0"/>
                                  </p:stCondLst>
                                  <p:childTnLst>
                                    <p:set>
                                      <p:cBhvr>
                                        <p:cTn id="22" dur="1" fill="hold">
                                          <p:stCondLst>
                                            <p:cond delay="0"/>
                                          </p:stCondLst>
                                        </p:cTn>
                                        <p:tgtEl>
                                          <p:spTgt spid="1509"/>
                                        </p:tgtEl>
                                        <p:attrNameLst>
                                          <p:attrName>style.visibility</p:attrName>
                                        </p:attrNameLst>
                                      </p:cBhvr>
                                      <p:to>
                                        <p:strVal val="visible"/>
                                      </p:to>
                                    </p:set>
                                    <p:animEffect transition="in" filter="fade">
                                      <p:cBhvr>
                                        <p:cTn id="23" dur="500"/>
                                        <p:tgtEl>
                                          <p:spTgt spid="150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89"/>
                                        </p:tgtEl>
                                        <p:attrNameLst>
                                          <p:attrName>style.visibility</p:attrName>
                                        </p:attrNameLst>
                                      </p:cBhvr>
                                      <p:to>
                                        <p:strVal val="visible"/>
                                      </p:to>
                                    </p:set>
                                    <p:animEffect transition="in" filter="fade">
                                      <p:cBhvr>
                                        <p:cTn id="28" dur="500"/>
                                        <p:tgtEl>
                                          <p:spTgt spid="1489"/>
                                        </p:tgtEl>
                                      </p:cBhvr>
                                    </p:animEffect>
                                  </p:childTnLst>
                                </p:cTn>
                              </p:par>
                              <p:par>
                                <p:cTn id="29" presetID="10" presetClass="entr" presetSubtype="0" fill="hold" nodeType="withEffect">
                                  <p:stCondLst>
                                    <p:cond delay="0"/>
                                  </p:stCondLst>
                                  <p:childTnLst>
                                    <p:set>
                                      <p:cBhvr>
                                        <p:cTn id="30" dur="1" fill="hold">
                                          <p:stCondLst>
                                            <p:cond delay="0"/>
                                          </p:stCondLst>
                                        </p:cTn>
                                        <p:tgtEl>
                                          <p:spTgt spid="1510"/>
                                        </p:tgtEl>
                                        <p:attrNameLst>
                                          <p:attrName>style.visibility</p:attrName>
                                        </p:attrNameLst>
                                      </p:cBhvr>
                                      <p:to>
                                        <p:strVal val="visible"/>
                                      </p:to>
                                    </p:set>
                                    <p:animEffect transition="in" filter="fade">
                                      <p:cBhvr>
                                        <p:cTn id="31" dur="5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grpSp>
        <p:nvGrpSpPr>
          <p:cNvPr id="3" name="Group 25">
            <a:extLst>
              <a:ext uri="{FF2B5EF4-FFF2-40B4-BE49-F238E27FC236}">
                <a16:creationId xmlns:a16="http://schemas.microsoft.com/office/drawing/2014/main" id="{2FEF8A53-7240-46A2-B057-936A39FF6D2C}"/>
              </a:ext>
            </a:extLst>
          </p:cNvPr>
          <p:cNvGrpSpPr/>
          <p:nvPr/>
        </p:nvGrpSpPr>
        <p:grpSpPr>
          <a:xfrm>
            <a:off x="5516524" y="160221"/>
            <a:ext cx="3458510" cy="4823057"/>
            <a:chOff x="1105009" y="665240"/>
            <a:chExt cx="3688534" cy="5244116"/>
          </a:xfrm>
        </p:grpSpPr>
        <p:sp>
          <p:nvSpPr>
            <p:cNvPr id="4" name="Freeform: Shape 24">
              <a:extLst>
                <a:ext uri="{FF2B5EF4-FFF2-40B4-BE49-F238E27FC236}">
                  <a16:creationId xmlns:a16="http://schemas.microsoft.com/office/drawing/2014/main" id="{448B36ED-8E36-4ED6-A4FE-C9FE04FEA7A2}"/>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a:p>
          </p:txBody>
        </p:sp>
        <p:sp>
          <p:nvSpPr>
            <p:cNvPr id="5" name="Freeform: Shape 14">
              <a:extLst>
                <a:ext uri="{FF2B5EF4-FFF2-40B4-BE49-F238E27FC236}">
                  <a16:creationId xmlns:a16="http://schemas.microsoft.com/office/drawing/2014/main" id="{CCE3CFAA-EF90-4460-B5C5-B060D72179A9}"/>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
        <p:nvSpPr>
          <p:cNvPr id="6" name="TextBox 33">
            <a:extLst>
              <a:ext uri="{FF2B5EF4-FFF2-40B4-BE49-F238E27FC236}">
                <a16:creationId xmlns:a16="http://schemas.microsoft.com/office/drawing/2014/main" id="{F4425054-A464-4DDA-967F-06C8D396E71E}"/>
              </a:ext>
            </a:extLst>
          </p:cNvPr>
          <p:cNvSpPr txBox="1"/>
          <p:nvPr/>
        </p:nvSpPr>
        <p:spPr>
          <a:xfrm>
            <a:off x="342941" y="2603800"/>
            <a:ext cx="5569540" cy="1292662"/>
          </a:xfrm>
          <a:prstGeom prst="rect">
            <a:avLst/>
          </a:prstGeom>
          <a:noFill/>
        </p:spPr>
        <p:txBody>
          <a:bodyPr wrap="square" lIns="48000" tIns="0" rIns="24000" bIns="0" rtlCol="0">
            <a:spAutoFit/>
          </a:bodyPr>
          <a:lstStyle/>
          <a:p>
            <a:pPr algn="ctr"/>
            <a:r>
              <a:rPr lang="en-US" altLang="ko-KR" sz="4200" dirty="0">
                <a:latin typeface="Livvic Medium" pitchFamily="2" charset="0"/>
                <a:cs typeface="Arial" pitchFamily="34" charset="0"/>
              </a:rPr>
              <a:t>Merci de </a:t>
            </a:r>
            <a:r>
              <a:rPr lang="en-US" altLang="ko-KR" sz="4200" dirty="0" err="1">
                <a:latin typeface="Livvic Medium" pitchFamily="2" charset="0"/>
                <a:cs typeface="Arial" pitchFamily="34" charset="0"/>
              </a:rPr>
              <a:t>votre</a:t>
            </a:r>
            <a:r>
              <a:rPr lang="en-US" altLang="ko-KR" sz="4200" dirty="0">
                <a:latin typeface="Livvic Medium" pitchFamily="2" charset="0"/>
                <a:cs typeface="Arial" pitchFamily="34" charset="0"/>
              </a:rPr>
              <a:t> attention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1"/>
          <p:cNvPicPr preferRelativeResize="0"/>
          <p:nvPr/>
        </p:nvPicPr>
        <p:blipFill rotWithShape="1">
          <a:blip r:embed="rId3">
            <a:alphaModFix/>
          </a:blip>
          <a:srcRect/>
          <a:stretch/>
        </p:blipFill>
        <p:spPr>
          <a:xfrm>
            <a:off x="7336945" y="2749788"/>
            <a:ext cx="877875" cy="875899"/>
          </a:xfrm>
          <a:prstGeom prst="rect">
            <a:avLst/>
          </a:prstGeom>
          <a:noFill/>
          <a:ln>
            <a:noFill/>
          </a:ln>
        </p:spPr>
      </p:pic>
      <p:pic>
        <p:nvPicPr>
          <p:cNvPr id="299" name="Google Shape;299;p31"/>
          <p:cNvPicPr preferRelativeResize="0"/>
          <p:nvPr/>
        </p:nvPicPr>
        <p:blipFill rotWithShape="1">
          <a:blip r:embed="rId4">
            <a:alphaModFix/>
          </a:blip>
          <a:srcRect/>
          <a:stretch/>
        </p:blipFill>
        <p:spPr>
          <a:xfrm>
            <a:off x="2652012" y="1658831"/>
            <a:ext cx="266647" cy="2979224"/>
          </a:xfrm>
          <a:prstGeom prst="rect">
            <a:avLst/>
          </a:prstGeom>
          <a:noFill/>
          <a:ln>
            <a:noFill/>
          </a:ln>
        </p:spPr>
      </p:pic>
      <p:pic>
        <p:nvPicPr>
          <p:cNvPr id="300" name="Google Shape;300;p31"/>
          <p:cNvPicPr preferRelativeResize="0"/>
          <p:nvPr/>
        </p:nvPicPr>
        <p:blipFill rotWithShape="1">
          <a:blip r:embed="rId5">
            <a:alphaModFix/>
          </a:blip>
          <a:srcRect/>
          <a:stretch/>
        </p:blipFill>
        <p:spPr>
          <a:xfrm>
            <a:off x="1006191" y="2536726"/>
            <a:ext cx="1372750" cy="2170096"/>
          </a:xfrm>
          <a:prstGeom prst="rect">
            <a:avLst/>
          </a:prstGeom>
          <a:noFill/>
          <a:ln>
            <a:noFill/>
          </a:ln>
        </p:spPr>
      </p:pic>
      <p:sp>
        <p:nvSpPr>
          <p:cNvPr id="301" name="Google Shape;301;p31"/>
          <p:cNvSpPr txBox="1"/>
          <p:nvPr/>
        </p:nvSpPr>
        <p:spPr>
          <a:xfrm>
            <a:off x="568300" y="4379447"/>
            <a:ext cx="698912" cy="470836"/>
          </a:xfrm>
          <a:prstGeom prst="rect">
            <a:avLst/>
          </a:prstGeom>
          <a:noFill/>
          <a:ln>
            <a:noFill/>
          </a:ln>
        </p:spPr>
        <p:txBody>
          <a:bodyPr spcFirstLastPara="1" wrap="square" lIns="137125" tIns="109700" rIns="137125" bIns="109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fr" sz="1800" b="0" i="0" u="none" strike="noStrike" cap="none">
                <a:solidFill>
                  <a:schemeClr val="lt1"/>
                </a:solidFill>
                <a:latin typeface="Calibri"/>
                <a:ea typeface="Calibri"/>
                <a:cs typeface="Calibri"/>
                <a:sym typeface="Calibri"/>
              </a:rPr>
              <a:t>DEV</a:t>
            </a:r>
            <a:endParaRPr sz="1100" b="0" i="0" u="none" strike="noStrike" cap="none">
              <a:solidFill>
                <a:srgbClr val="000000"/>
              </a:solidFill>
              <a:latin typeface="Arial"/>
              <a:ea typeface="Arial"/>
              <a:cs typeface="Arial"/>
              <a:sym typeface="Arial"/>
            </a:endParaRPr>
          </a:p>
        </p:txBody>
      </p:sp>
      <p:sp>
        <p:nvSpPr>
          <p:cNvPr id="302" name="Google Shape;302;p31"/>
          <p:cNvSpPr txBox="1"/>
          <p:nvPr/>
        </p:nvSpPr>
        <p:spPr>
          <a:xfrm>
            <a:off x="5262686" y="3297114"/>
            <a:ext cx="703721" cy="470836"/>
          </a:xfrm>
          <a:prstGeom prst="rect">
            <a:avLst/>
          </a:prstGeom>
          <a:noFill/>
          <a:ln>
            <a:noFill/>
          </a:ln>
        </p:spPr>
        <p:txBody>
          <a:bodyPr spcFirstLastPara="1" wrap="square" lIns="137125" tIns="109700" rIns="137125" bIns="109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fr" sz="1800" b="0" i="0" u="none" strike="noStrike" cap="none">
                <a:solidFill>
                  <a:schemeClr val="lt1"/>
                </a:solidFill>
                <a:latin typeface="Calibri"/>
                <a:ea typeface="Calibri"/>
                <a:cs typeface="Calibri"/>
                <a:sym typeface="Calibri"/>
              </a:rPr>
              <a:t>OPS</a:t>
            </a:r>
            <a:endParaRPr sz="1100" b="0" i="0" u="none" strike="noStrike" cap="none">
              <a:solidFill>
                <a:srgbClr val="000000"/>
              </a:solidFill>
              <a:latin typeface="Arial"/>
              <a:ea typeface="Arial"/>
              <a:cs typeface="Arial"/>
              <a:sym typeface="Arial"/>
            </a:endParaRPr>
          </a:p>
        </p:txBody>
      </p:sp>
      <p:grpSp>
        <p:nvGrpSpPr>
          <p:cNvPr id="303" name="Google Shape;303;p31"/>
          <p:cNvGrpSpPr/>
          <p:nvPr/>
        </p:nvGrpSpPr>
        <p:grpSpPr>
          <a:xfrm>
            <a:off x="5912767" y="1725755"/>
            <a:ext cx="3242455" cy="4894127"/>
            <a:chOff x="6720748" y="-132707"/>
            <a:chExt cx="4324498" cy="6527354"/>
          </a:xfrm>
        </p:grpSpPr>
        <p:grpSp>
          <p:nvGrpSpPr>
            <p:cNvPr id="304" name="Google Shape;304;p31"/>
            <p:cNvGrpSpPr/>
            <p:nvPr/>
          </p:nvGrpSpPr>
          <p:grpSpPr>
            <a:xfrm>
              <a:off x="6720748" y="4721398"/>
              <a:ext cx="1368152" cy="723258"/>
              <a:chOff x="6002213" y="3425254"/>
              <a:chExt cx="1587625" cy="723258"/>
            </a:xfrm>
          </p:grpSpPr>
          <p:sp>
            <p:nvSpPr>
              <p:cNvPr id="305" name="Google Shape;305;p31"/>
              <p:cNvSpPr/>
              <p:nvPr/>
            </p:nvSpPr>
            <p:spPr>
              <a:xfrm>
                <a:off x="6002213" y="3425254"/>
                <a:ext cx="1587625" cy="216024"/>
              </a:xfrm>
              <a:prstGeom prst="rect">
                <a:avLst/>
              </a:prstGeom>
              <a:solidFill>
                <a:schemeClr val="accent1"/>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6" name="Google Shape;306;p31"/>
              <p:cNvSpPr/>
              <p:nvPr/>
            </p:nvSpPr>
            <p:spPr>
              <a:xfrm>
                <a:off x="6002213" y="3932488"/>
                <a:ext cx="1587625" cy="216024"/>
              </a:xfrm>
              <a:prstGeom prst="rect">
                <a:avLst/>
              </a:prstGeom>
              <a:solidFill>
                <a:schemeClr val="accent1"/>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07" name="Google Shape;307;p31"/>
            <p:cNvGrpSpPr/>
            <p:nvPr/>
          </p:nvGrpSpPr>
          <p:grpSpPr>
            <a:xfrm>
              <a:off x="8860829" y="4243616"/>
              <a:ext cx="2184418" cy="2151031"/>
              <a:chOff x="8860829" y="4243616"/>
              <a:chExt cx="2184418" cy="2151031"/>
            </a:xfrm>
          </p:grpSpPr>
          <p:sp>
            <p:nvSpPr>
              <p:cNvPr id="308" name="Google Shape;308;p31"/>
              <p:cNvSpPr/>
              <p:nvPr/>
            </p:nvSpPr>
            <p:spPr>
              <a:xfrm>
                <a:off x="8860829" y="5970914"/>
                <a:ext cx="2174098" cy="275311"/>
              </a:xfrm>
              <a:prstGeom prst="ellipse">
                <a:avLst/>
              </a:prstGeom>
              <a:solidFill>
                <a:schemeClr val="lt1">
                  <a:alpha val="20000"/>
                </a:schemeClr>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09" name="Google Shape;309;p31"/>
              <p:cNvGrpSpPr/>
              <p:nvPr/>
            </p:nvGrpSpPr>
            <p:grpSpPr>
              <a:xfrm rot="2001771">
                <a:off x="9266604" y="4509886"/>
                <a:ext cx="1453360" cy="1618491"/>
                <a:chOff x="8504238" y="4584705"/>
                <a:chExt cx="1236752" cy="1377271"/>
              </a:xfrm>
            </p:grpSpPr>
            <p:sp>
              <p:nvSpPr>
                <p:cNvPr id="310" name="Google Shape;310;p31"/>
                <p:cNvSpPr/>
                <p:nvPr/>
              </p:nvSpPr>
              <p:spPr>
                <a:xfrm>
                  <a:off x="8504238" y="4725224"/>
                  <a:ext cx="1236752" cy="1236752"/>
                </a:xfrm>
                <a:prstGeom prst="ellipse">
                  <a:avLst/>
                </a:prstGeom>
                <a:solidFill>
                  <a:srgbClr val="FEFEFE"/>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1" name="Google Shape;311;p31"/>
                <p:cNvSpPr/>
                <p:nvPr/>
              </p:nvSpPr>
              <p:spPr>
                <a:xfrm>
                  <a:off x="8618558" y="5282139"/>
                  <a:ext cx="504056" cy="504056"/>
                </a:xfrm>
                <a:prstGeom prst="ellipse">
                  <a:avLst/>
                </a:prstGeom>
                <a:solidFill>
                  <a:schemeClr val="dk1">
                    <a:alpha val="9411"/>
                  </a:schemeClr>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12" name="Google Shape;312;p31"/>
                <p:cNvGrpSpPr/>
                <p:nvPr/>
              </p:nvGrpSpPr>
              <p:grpSpPr>
                <a:xfrm>
                  <a:off x="8952456" y="4584705"/>
                  <a:ext cx="340316" cy="220585"/>
                  <a:chOff x="8964163" y="4017555"/>
                  <a:chExt cx="340316" cy="366035"/>
                </a:xfrm>
              </p:grpSpPr>
              <p:sp>
                <p:nvSpPr>
                  <p:cNvPr id="313" name="Google Shape;313;p31"/>
                  <p:cNvSpPr/>
                  <p:nvPr/>
                </p:nvSpPr>
                <p:spPr>
                  <a:xfrm>
                    <a:off x="8964163" y="4051662"/>
                    <a:ext cx="340316" cy="331928"/>
                  </a:xfrm>
                  <a:custGeom>
                    <a:avLst/>
                    <a:gdLst/>
                    <a:ahLst/>
                    <a:cxnLst/>
                    <a:rect l="l" t="t" r="r" b="b"/>
                    <a:pathLst>
                      <a:path w="340316" h="331928" extrusionOk="0">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dk1"/>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4" name="Google Shape;314;p31"/>
                  <p:cNvSpPr/>
                  <p:nvPr/>
                </p:nvSpPr>
                <p:spPr>
                  <a:xfrm>
                    <a:off x="8964163" y="4017555"/>
                    <a:ext cx="340316" cy="82493"/>
                  </a:xfrm>
                  <a:prstGeom prst="ellipse">
                    <a:avLst/>
                  </a:prstGeom>
                  <a:solidFill>
                    <a:srgbClr val="FEFEFE"/>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grpSp>
        <p:sp>
          <p:nvSpPr>
            <p:cNvPr id="315" name="Google Shape;315;p31"/>
            <p:cNvSpPr/>
            <p:nvPr/>
          </p:nvSpPr>
          <p:spPr>
            <a:xfrm>
              <a:off x="10262885" y="3860293"/>
              <a:ext cx="423736" cy="408026"/>
            </a:xfrm>
            <a:custGeom>
              <a:avLst/>
              <a:gdLst/>
              <a:ahLst/>
              <a:cxnLst/>
              <a:rect l="l" t="t" r="r" b="b"/>
              <a:pathLst>
                <a:path w="388" h="374" extrusionOk="0">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316" name="Google Shape;316;p31"/>
            <p:cNvSpPr/>
            <p:nvPr/>
          </p:nvSpPr>
          <p:spPr>
            <a:xfrm>
              <a:off x="7282027" y="-132707"/>
              <a:ext cx="3672408" cy="3672408"/>
            </a:xfrm>
            <a:prstGeom prst="irregularSeal1">
              <a:avLst/>
            </a:prstGeom>
            <a:solidFill>
              <a:srgbClr val="FFF100">
                <a:alpha val="69411"/>
              </a:srgbClr>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7" name="Google Shape;317;p31"/>
            <p:cNvSpPr/>
            <p:nvPr/>
          </p:nvSpPr>
          <p:spPr>
            <a:xfrm rot="9900000">
              <a:off x="7909210" y="465842"/>
              <a:ext cx="2700491" cy="2700491"/>
            </a:xfrm>
            <a:prstGeom prst="irregularSeal1">
              <a:avLst/>
            </a:prstGeom>
            <a:solidFill>
              <a:srgbClr val="FFB900">
                <a:alpha val="80000"/>
              </a:srgbClr>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31"/>
            <p:cNvSpPr/>
            <p:nvPr/>
          </p:nvSpPr>
          <p:spPr>
            <a:xfrm rot="5400000">
              <a:off x="8182458" y="857638"/>
              <a:ext cx="1916898" cy="1916898"/>
            </a:xfrm>
            <a:prstGeom prst="irregularSeal1">
              <a:avLst/>
            </a:prstGeom>
            <a:solidFill>
              <a:srgbClr val="DC3C00">
                <a:alpha val="80000"/>
              </a:srgbClr>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319" name="Google Shape;319;p31"/>
          <p:cNvPicPr preferRelativeResize="0"/>
          <p:nvPr/>
        </p:nvPicPr>
        <p:blipFill rotWithShape="1">
          <a:blip r:embed="rId6">
            <a:alphaModFix/>
          </a:blip>
          <a:srcRect/>
          <a:stretch/>
        </p:blipFill>
        <p:spPr>
          <a:xfrm>
            <a:off x="3657593" y="2676937"/>
            <a:ext cx="945016" cy="2007147"/>
          </a:xfrm>
          <a:prstGeom prst="rect">
            <a:avLst/>
          </a:prstGeom>
          <a:noFill/>
          <a:ln>
            <a:noFill/>
          </a:ln>
        </p:spPr>
      </p:pic>
      <p:sp>
        <p:nvSpPr>
          <p:cNvPr id="320" name="Google Shape;320;p31"/>
          <p:cNvSpPr/>
          <p:nvPr/>
        </p:nvSpPr>
        <p:spPr>
          <a:xfrm>
            <a:off x="3015094" y="4814353"/>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 name="Google Shape;321;p31"/>
          <p:cNvSpPr/>
          <p:nvPr/>
        </p:nvSpPr>
        <p:spPr>
          <a:xfrm>
            <a:off x="3424787" y="4927000"/>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 name="Google Shape;322;p31"/>
          <p:cNvSpPr/>
          <p:nvPr/>
        </p:nvSpPr>
        <p:spPr>
          <a:xfrm>
            <a:off x="3986650" y="4835976"/>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 name="Google Shape;323;p31"/>
          <p:cNvSpPr/>
          <p:nvPr/>
        </p:nvSpPr>
        <p:spPr>
          <a:xfrm rot="2447649">
            <a:off x="3729952" y="4756775"/>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4" name="Google Shape;324;p31"/>
          <p:cNvSpPr/>
          <p:nvPr/>
        </p:nvSpPr>
        <p:spPr>
          <a:xfrm rot="-2281000">
            <a:off x="2425787" y="4852476"/>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5" name="Google Shape;325;p31"/>
          <p:cNvSpPr/>
          <p:nvPr/>
        </p:nvSpPr>
        <p:spPr>
          <a:xfrm rot="-2221482">
            <a:off x="2897456" y="4696292"/>
            <a:ext cx="209731" cy="112645"/>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 name="Google Shape;326;p31"/>
          <p:cNvSpPr/>
          <p:nvPr/>
        </p:nvSpPr>
        <p:spPr>
          <a:xfrm>
            <a:off x="1850336" y="4815197"/>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 name="Google Shape;327;p31"/>
          <p:cNvSpPr/>
          <p:nvPr/>
        </p:nvSpPr>
        <p:spPr>
          <a:xfrm rot="-1739739">
            <a:off x="2286014" y="4779655"/>
            <a:ext cx="209731" cy="112646"/>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328" name="Google Shape;328;p31"/>
          <p:cNvGrpSpPr/>
          <p:nvPr/>
        </p:nvGrpSpPr>
        <p:grpSpPr>
          <a:xfrm>
            <a:off x="1006191" y="4757421"/>
            <a:ext cx="5815852" cy="386079"/>
            <a:chOff x="1059564" y="6263681"/>
            <a:chExt cx="8520340" cy="488660"/>
          </a:xfrm>
        </p:grpSpPr>
        <p:sp>
          <p:nvSpPr>
            <p:cNvPr id="329" name="Google Shape;329;p31"/>
            <p:cNvSpPr/>
            <p:nvPr/>
          </p:nvSpPr>
          <p:spPr>
            <a:xfrm>
              <a:off x="4756888" y="646779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0" name="Google Shape;330;p31"/>
            <p:cNvSpPr/>
            <p:nvPr/>
          </p:nvSpPr>
          <p:spPr>
            <a:xfrm>
              <a:off x="3482116" y="6579582"/>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1" name="Google Shape;331;p31"/>
            <p:cNvSpPr/>
            <p:nvPr/>
          </p:nvSpPr>
          <p:spPr>
            <a:xfrm>
              <a:off x="3805829" y="6579582"/>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2" name="Google Shape;332;p31"/>
            <p:cNvSpPr/>
            <p:nvPr/>
          </p:nvSpPr>
          <p:spPr>
            <a:xfrm>
              <a:off x="3576646" y="642628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3" name="Google Shape;333;p31"/>
            <p:cNvSpPr/>
            <p:nvPr/>
          </p:nvSpPr>
          <p:spPr>
            <a:xfrm>
              <a:off x="4140850" y="6579582"/>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4" name="Google Shape;334;p31"/>
            <p:cNvSpPr/>
            <p:nvPr/>
          </p:nvSpPr>
          <p:spPr>
            <a:xfrm>
              <a:off x="2920502" y="6579582"/>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5" name="Google Shape;335;p31"/>
            <p:cNvSpPr/>
            <p:nvPr/>
          </p:nvSpPr>
          <p:spPr>
            <a:xfrm>
              <a:off x="4908031" y="6576518"/>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6" name="Google Shape;336;p31"/>
            <p:cNvSpPr/>
            <p:nvPr/>
          </p:nvSpPr>
          <p:spPr>
            <a:xfrm>
              <a:off x="5136108"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a:off x="5459821"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8" name="Google Shape;338;p31"/>
            <p:cNvSpPr/>
            <p:nvPr/>
          </p:nvSpPr>
          <p:spPr>
            <a:xfrm>
              <a:off x="1907660" y="6440077"/>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9" name="Google Shape;339;p31"/>
            <p:cNvSpPr/>
            <p:nvPr/>
          </p:nvSpPr>
          <p:spPr>
            <a:xfrm>
              <a:off x="1716684" y="6542489"/>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a:off x="2058803" y="6548804"/>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1" name="Google Shape;341;p31"/>
            <p:cNvSpPr/>
            <p:nvPr/>
          </p:nvSpPr>
          <p:spPr>
            <a:xfrm>
              <a:off x="2286880" y="657439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2" name="Google Shape;342;p31"/>
            <p:cNvSpPr/>
            <p:nvPr/>
          </p:nvSpPr>
          <p:spPr>
            <a:xfrm>
              <a:off x="2610593" y="657439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rot="2447649">
              <a:off x="2733412" y="6336809"/>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4" name="Google Shape;344;p31"/>
            <p:cNvSpPr/>
            <p:nvPr/>
          </p:nvSpPr>
          <p:spPr>
            <a:xfrm>
              <a:off x="1182443" y="6526986"/>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5" name="Google Shape;345;p31"/>
            <p:cNvSpPr/>
            <p:nvPr/>
          </p:nvSpPr>
          <p:spPr>
            <a:xfrm>
              <a:off x="7852836" y="6440077"/>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6" name="Google Shape;346;p31"/>
            <p:cNvSpPr/>
            <p:nvPr/>
          </p:nvSpPr>
          <p:spPr>
            <a:xfrm>
              <a:off x="7661860" y="6542489"/>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7" name="Google Shape;347;p31"/>
            <p:cNvSpPr/>
            <p:nvPr/>
          </p:nvSpPr>
          <p:spPr>
            <a:xfrm>
              <a:off x="8003979" y="6548804"/>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8" name="Google Shape;348;p31"/>
            <p:cNvSpPr/>
            <p:nvPr/>
          </p:nvSpPr>
          <p:spPr>
            <a:xfrm>
              <a:off x="8232056" y="657439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9" name="Google Shape;349;p31"/>
            <p:cNvSpPr/>
            <p:nvPr/>
          </p:nvSpPr>
          <p:spPr>
            <a:xfrm>
              <a:off x="8734151"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0" name="Google Shape;350;p31"/>
            <p:cNvSpPr/>
            <p:nvPr/>
          </p:nvSpPr>
          <p:spPr>
            <a:xfrm>
              <a:off x="9057864"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1" name="Google Shape;351;p31"/>
            <p:cNvSpPr/>
            <p:nvPr/>
          </p:nvSpPr>
          <p:spPr>
            <a:xfrm rot="2447649">
              <a:off x="9285083" y="6507963"/>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2" name="Google Shape;352;p31"/>
            <p:cNvSpPr/>
            <p:nvPr/>
          </p:nvSpPr>
          <p:spPr>
            <a:xfrm rot="-1739739">
              <a:off x="8532367" y="6458990"/>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3" name="Google Shape;353;p31"/>
            <p:cNvSpPr/>
            <p:nvPr/>
          </p:nvSpPr>
          <p:spPr>
            <a:xfrm>
              <a:off x="6621782" y="6542489"/>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4" name="Google Shape;354;p31"/>
            <p:cNvSpPr/>
            <p:nvPr/>
          </p:nvSpPr>
          <p:spPr>
            <a:xfrm>
              <a:off x="6375336"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5" name="Google Shape;355;p31"/>
            <p:cNvSpPr/>
            <p:nvPr/>
          </p:nvSpPr>
          <p:spPr>
            <a:xfrm>
              <a:off x="6881797" y="6602105"/>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6" name="Google Shape;356;p31"/>
            <p:cNvSpPr/>
            <p:nvPr/>
          </p:nvSpPr>
          <p:spPr>
            <a:xfrm>
              <a:off x="1784781" y="6440077"/>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7" name="Google Shape;357;p31"/>
            <p:cNvSpPr/>
            <p:nvPr/>
          </p:nvSpPr>
          <p:spPr>
            <a:xfrm>
              <a:off x="1593806" y="6542489"/>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8" name="Google Shape;358;p31"/>
            <p:cNvSpPr/>
            <p:nvPr/>
          </p:nvSpPr>
          <p:spPr>
            <a:xfrm>
              <a:off x="2164001" y="6574391"/>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9" name="Google Shape;359;p31"/>
            <p:cNvSpPr/>
            <p:nvPr/>
          </p:nvSpPr>
          <p:spPr>
            <a:xfrm>
              <a:off x="1059564" y="6526986"/>
              <a:ext cx="279721" cy="150237"/>
            </a:xfrm>
            <a:prstGeom prst="rect">
              <a:avLst/>
            </a:prstGeom>
            <a:solidFill>
              <a:schemeClr val="accent1"/>
            </a:solidFill>
            <a:ln w="12700" cap="flat" cmpd="sng">
              <a:solidFill>
                <a:srgbClr val="F78D1F"/>
              </a:solidFill>
              <a:prstDash val="solid"/>
              <a:miter lim="800000"/>
              <a:headEnd type="none" w="sm" len="sm"/>
              <a:tailEnd type="none" w="sm" len="sm"/>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360" name="Google Shape;360;p31"/>
          <p:cNvPicPr preferRelativeResize="0"/>
          <p:nvPr/>
        </p:nvPicPr>
        <p:blipFill rotWithShape="1">
          <a:blip r:embed="rId7">
            <a:alphaModFix/>
          </a:blip>
          <a:srcRect/>
          <a:stretch/>
        </p:blipFill>
        <p:spPr>
          <a:xfrm>
            <a:off x="1256162" y="2655118"/>
            <a:ext cx="969349" cy="2039758"/>
          </a:xfrm>
          <a:prstGeom prst="rect">
            <a:avLst/>
          </a:prstGeom>
          <a:noFill/>
          <a:ln>
            <a:noFill/>
          </a:ln>
        </p:spPr>
      </p:pic>
      <p:sp>
        <p:nvSpPr>
          <p:cNvPr id="361" name="Google Shape;361;p31"/>
          <p:cNvSpPr txBox="1"/>
          <p:nvPr/>
        </p:nvSpPr>
        <p:spPr>
          <a:xfrm>
            <a:off x="7184215" y="4395389"/>
            <a:ext cx="1395593" cy="470836"/>
          </a:xfrm>
          <a:prstGeom prst="rect">
            <a:avLst/>
          </a:prstGeom>
          <a:noFill/>
          <a:ln>
            <a:noFill/>
          </a:ln>
        </p:spPr>
        <p:txBody>
          <a:bodyPr spcFirstLastPara="1" wrap="square" lIns="137125" tIns="109700" rIns="137125" bIns="109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fr" sz="1800" b="0" i="0" u="none" strike="noStrike" cap="none">
                <a:solidFill>
                  <a:schemeClr val="lt1"/>
                </a:solidFill>
                <a:latin typeface="Calibri"/>
                <a:ea typeface="Calibri"/>
                <a:cs typeface="Calibri"/>
                <a:sym typeface="Calibri"/>
              </a:rPr>
              <a:t>Production</a:t>
            </a:r>
            <a:endParaRPr sz="1100" b="0" i="0" u="none" strike="noStrike" cap="none">
              <a:solidFill>
                <a:srgbClr val="000000"/>
              </a:solidFill>
              <a:latin typeface="Arial"/>
              <a:ea typeface="Arial"/>
              <a:cs typeface="Arial"/>
              <a:sym typeface="Arial"/>
            </a:endParaRPr>
          </a:p>
        </p:txBody>
      </p:sp>
      <p:grpSp>
        <p:nvGrpSpPr>
          <p:cNvPr id="362" name="Google Shape;362;p31"/>
          <p:cNvGrpSpPr/>
          <p:nvPr/>
        </p:nvGrpSpPr>
        <p:grpSpPr>
          <a:xfrm>
            <a:off x="2133305" y="2924557"/>
            <a:ext cx="491273" cy="506960"/>
            <a:chOff x="4700201" y="3899524"/>
            <a:chExt cx="655217" cy="676137"/>
          </a:xfrm>
        </p:grpSpPr>
        <p:sp>
          <p:nvSpPr>
            <p:cNvPr id="363" name="Google Shape;363;p31"/>
            <p:cNvSpPr/>
            <p:nvPr/>
          </p:nvSpPr>
          <p:spPr>
            <a:xfrm>
              <a:off x="4726897" y="3920166"/>
              <a:ext cx="615950" cy="596900"/>
            </a:xfrm>
            <a:custGeom>
              <a:avLst/>
              <a:gdLst/>
              <a:ahLst/>
              <a:cxnLst/>
              <a:rect l="l" t="t" r="r" b="b"/>
              <a:pathLst>
                <a:path w="615950" h="596900" extrusionOk="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4" name="Google Shape;364;p31" descr="Custom:  Freeform 57"/>
            <p:cNvSpPr/>
            <p:nvPr/>
          </p:nvSpPr>
          <p:spPr>
            <a:xfrm>
              <a:off x="4700201" y="3899524"/>
              <a:ext cx="655217" cy="676137"/>
            </a:xfrm>
            <a:custGeom>
              <a:avLst/>
              <a:gdLst/>
              <a:ahLst/>
              <a:cxnLst/>
              <a:rect l="l" t="t" r="r" b="b"/>
              <a:pathLst>
                <a:path w="371" h="383" extrusionOk="0">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dk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p:txBody>
        </p:sp>
      </p:grpSp>
      <p:grpSp>
        <p:nvGrpSpPr>
          <p:cNvPr id="365" name="Google Shape;365;p31"/>
          <p:cNvGrpSpPr/>
          <p:nvPr/>
        </p:nvGrpSpPr>
        <p:grpSpPr>
          <a:xfrm>
            <a:off x="2110754" y="2929888"/>
            <a:ext cx="491273" cy="506960"/>
            <a:chOff x="4700201" y="3899524"/>
            <a:chExt cx="655217" cy="676137"/>
          </a:xfrm>
        </p:grpSpPr>
        <p:sp>
          <p:nvSpPr>
            <p:cNvPr id="366" name="Google Shape;366;p31"/>
            <p:cNvSpPr/>
            <p:nvPr/>
          </p:nvSpPr>
          <p:spPr>
            <a:xfrm>
              <a:off x="4726897" y="3920166"/>
              <a:ext cx="615950" cy="596900"/>
            </a:xfrm>
            <a:custGeom>
              <a:avLst/>
              <a:gdLst/>
              <a:ahLst/>
              <a:cxnLst/>
              <a:rect l="l" t="t" r="r" b="b"/>
              <a:pathLst>
                <a:path w="615950" h="596900" extrusionOk="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ln>
          </p:spPr>
          <p:txBody>
            <a:bodyPr spcFirstLastPara="1" wrap="square" lIns="137125" tIns="109700" rIns="137125" bIns="109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7" name="Google Shape;367;p31" descr="Custom:  Freeform 57"/>
            <p:cNvSpPr/>
            <p:nvPr/>
          </p:nvSpPr>
          <p:spPr>
            <a:xfrm>
              <a:off x="4700201" y="3899524"/>
              <a:ext cx="655217" cy="676137"/>
            </a:xfrm>
            <a:custGeom>
              <a:avLst/>
              <a:gdLst/>
              <a:ahLst/>
              <a:cxnLst/>
              <a:rect l="l" t="t" r="r" b="b"/>
              <a:pathLst>
                <a:path w="371" h="383" extrusionOk="0">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dk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p:txBody>
        </p:sp>
      </p:grpSp>
      <p:sp>
        <p:nvSpPr>
          <p:cNvPr id="368" name="Google Shape;368;p31"/>
          <p:cNvSpPr/>
          <p:nvPr/>
        </p:nvSpPr>
        <p:spPr>
          <a:xfrm>
            <a:off x="3670405" y="3094"/>
            <a:ext cx="3048802" cy="457018"/>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Problématique(2/2)</a:t>
            </a:r>
            <a:endParaRPr sz="2100" b="0" i="0" u="none" strike="noStrike" cap="none">
              <a:solidFill>
                <a:srgbClr val="1F3864"/>
              </a:solidFill>
              <a:latin typeface="Century Gothic"/>
              <a:ea typeface="Century Gothic"/>
              <a:cs typeface="Century Gothic"/>
              <a:sym typeface="Century Gothic"/>
            </a:endParaRPr>
          </a:p>
        </p:txBody>
      </p:sp>
      <p:sp>
        <p:nvSpPr>
          <p:cNvPr id="369" name="Google Shape;369;p31"/>
          <p:cNvSpPr txBox="1"/>
          <p:nvPr/>
        </p:nvSpPr>
        <p:spPr>
          <a:xfrm>
            <a:off x="209219" y="923609"/>
            <a:ext cx="4620126" cy="39241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fr" sz="2100" b="1" i="0" u="none" strike="noStrike" cap="none">
                <a:solidFill>
                  <a:srgbClr val="92D050"/>
                </a:solidFill>
                <a:latin typeface="Calibri"/>
                <a:ea typeface="Calibri"/>
                <a:cs typeface="Calibri"/>
                <a:sym typeface="Calibri"/>
              </a:rPr>
              <a:t>Apparition de l’approche  DevOps: </a:t>
            </a:r>
            <a:endParaRPr sz="2100" b="1" i="0" u="none" strike="noStrike" cap="none">
              <a:solidFill>
                <a:srgbClr val="92D050"/>
              </a:solidFill>
              <a:latin typeface="Calibri"/>
              <a:ea typeface="Calibri"/>
              <a:cs typeface="Calibri"/>
              <a:sym typeface="Calibri"/>
            </a:endParaRPr>
          </a:p>
        </p:txBody>
      </p:sp>
      <p:sp>
        <p:nvSpPr>
          <p:cNvPr id="370" name="Google Shape;370;p31"/>
          <p:cNvSpPr/>
          <p:nvPr/>
        </p:nvSpPr>
        <p:spPr>
          <a:xfrm>
            <a:off x="8468049" y="455501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 sz="2100" b="1" i="0" u="none" strike="noStrike" cap="none">
                <a:solidFill>
                  <a:schemeClr val="lt1"/>
                </a:solidFill>
                <a:latin typeface="Calibri"/>
                <a:ea typeface="Calibri"/>
                <a:cs typeface="Calibri"/>
                <a:sym typeface="Calibri"/>
              </a:rPr>
              <a:t>3</a:t>
            </a:r>
            <a:endParaRPr sz="2100" b="1" i="0" u="none" strike="noStrike" cap="none">
              <a:solidFill>
                <a:schemeClr val="dk1"/>
              </a:solidFill>
              <a:latin typeface="Calibri"/>
              <a:ea typeface="Calibri"/>
              <a:cs typeface="Calibri"/>
              <a:sym typeface="Calibri"/>
            </a:endParaRPr>
          </a:p>
        </p:txBody>
      </p:sp>
      <p:sp>
        <p:nvSpPr>
          <p:cNvPr id="371" name="Google Shape;371;p31"/>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2" name="Google Shape;372;p31"/>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373" name="Google Shape;373;p31"/>
          <p:cNvPicPr preferRelativeResize="0"/>
          <p:nvPr/>
        </p:nvPicPr>
        <p:blipFill rotWithShape="1">
          <a:blip r:embed="rId8">
            <a:alphaModFix/>
          </a:blip>
          <a:srcRect/>
          <a:stretch/>
        </p:blipFill>
        <p:spPr>
          <a:xfrm>
            <a:off x="2231650" y="89791"/>
            <a:ext cx="329933" cy="214567"/>
          </a:xfrm>
          <a:prstGeom prst="rect">
            <a:avLst/>
          </a:prstGeom>
          <a:noFill/>
          <a:ln>
            <a:noFill/>
          </a:ln>
        </p:spPr>
      </p:pic>
      <p:sp>
        <p:nvSpPr>
          <p:cNvPr id="374" name="Google Shape;374;p31"/>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sp>
        <p:nvSpPr>
          <p:cNvPr id="375" name="Google Shape;375;p31"/>
          <p:cNvSpPr txBox="1"/>
          <p:nvPr/>
        </p:nvSpPr>
        <p:spPr>
          <a:xfrm>
            <a:off x="1032761" y="2150119"/>
            <a:ext cx="1380586" cy="28466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dirty="0">
                <a:solidFill>
                  <a:srgbClr val="000000"/>
                </a:solidFill>
                <a:latin typeface="Arial"/>
                <a:ea typeface="Arial"/>
                <a:cs typeface="Arial"/>
                <a:sym typeface="Arial"/>
              </a:rPr>
              <a:t>Développeur</a:t>
            </a:r>
            <a:endParaRPr sz="1100" dirty="0"/>
          </a:p>
        </p:txBody>
      </p:sp>
      <p:sp>
        <p:nvSpPr>
          <p:cNvPr id="376" name="Google Shape;376;p31"/>
          <p:cNvSpPr txBox="1"/>
          <p:nvPr/>
        </p:nvSpPr>
        <p:spPr>
          <a:xfrm>
            <a:off x="3883081" y="2120726"/>
            <a:ext cx="1015261"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400" b="0" i="0" u="none" strike="noStrike" cap="none">
                <a:solidFill>
                  <a:srgbClr val="000000"/>
                </a:solidFill>
                <a:latin typeface="Arial"/>
                <a:ea typeface="Arial"/>
                <a:cs typeface="Arial"/>
                <a:sym typeface="Arial"/>
              </a:rPr>
              <a:t>Opérateur</a:t>
            </a:r>
            <a:endParaRPr sz="1100"/>
          </a:p>
        </p:txBody>
      </p:sp>
      <p:sp>
        <p:nvSpPr>
          <p:cNvPr id="377" name="Google Shape;377;p31"/>
          <p:cNvSpPr txBox="1"/>
          <p:nvPr/>
        </p:nvSpPr>
        <p:spPr>
          <a:xfrm rot="-1593970">
            <a:off x="5616543" y="685425"/>
            <a:ext cx="1638271" cy="57708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3300" b="1" i="0" u="none" strike="noStrike" cap="none" dirty="0">
                <a:solidFill>
                  <a:srgbClr val="FFC000"/>
                </a:solidFill>
                <a:latin typeface="Arial"/>
                <a:ea typeface="Arial"/>
                <a:cs typeface="Arial"/>
                <a:sym typeface="Arial"/>
              </a:rPr>
              <a:t>2007</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500"/>
                                        <p:tgtEl>
                                          <p:spTgt spid="3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3"/>
                                        </p:tgtEl>
                                      </p:cBhvr>
                                    </p:animEffect>
                                    <p:set>
                                      <p:cBhvr>
                                        <p:cTn id="12" dur="1" fill="hold">
                                          <p:stCondLst>
                                            <p:cond delay="500"/>
                                          </p:stCondLst>
                                        </p:cTn>
                                        <p:tgtEl>
                                          <p:spTgt spid="3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400"/>
                                  </p:stCondLst>
                                  <p:childTnLst>
                                    <p:animEffect transition="out" filter="fade">
                                      <p:cBhvr>
                                        <p:cTn id="16" dur="500"/>
                                        <p:tgtEl>
                                          <p:spTgt spid="299"/>
                                        </p:tgtEl>
                                      </p:cBhvr>
                                    </p:animEffect>
                                    <p:set>
                                      <p:cBhvr>
                                        <p:cTn id="17" dur="1" fill="hold">
                                          <p:stCondLst>
                                            <p:cond delay="500"/>
                                          </p:stCondLst>
                                        </p:cTn>
                                        <p:tgtEl>
                                          <p:spTgt spid="299"/>
                                        </p:tgtEl>
                                        <p:attrNameLst>
                                          <p:attrName>style.visibility</p:attrName>
                                        </p:attrNameLst>
                                      </p:cBhvr>
                                      <p:to>
                                        <p:strVal val="hidden"/>
                                      </p:to>
                                    </p:set>
                                  </p:childTnLst>
                                </p:cTn>
                              </p:par>
                              <p:par>
                                <p:cTn id="18" presetID="10" presetClass="entr" presetSubtype="0" fill="hold" nodeType="withEffect">
                                  <p:stCondLst>
                                    <p:cond delay="600"/>
                                  </p:stCondLst>
                                  <p:childTnLst>
                                    <p:set>
                                      <p:cBhvr>
                                        <p:cTn id="19" dur="1" fill="hold">
                                          <p:stCondLst>
                                            <p:cond delay="0"/>
                                          </p:stCondLst>
                                        </p:cTn>
                                        <p:tgtEl>
                                          <p:spTgt spid="328"/>
                                        </p:tgtEl>
                                        <p:attrNameLst>
                                          <p:attrName>style.visibility</p:attrName>
                                        </p:attrNameLst>
                                      </p:cBhvr>
                                      <p:to>
                                        <p:strVal val="visible"/>
                                      </p:to>
                                    </p:set>
                                    <p:animEffect transition="in" filter="fade">
                                      <p:cBhvr>
                                        <p:cTn id="20" dur="500"/>
                                        <p:tgtEl>
                                          <p:spTgt spid="328"/>
                                        </p:tgtEl>
                                      </p:cBhvr>
                                    </p:animEffect>
                                  </p:childTnLst>
                                </p:cTn>
                              </p:par>
                            </p:childTnLst>
                          </p:cTn>
                        </p:par>
                        <p:par>
                          <p:cTn id="21" fill="hold">
                            <p:stCondLst>
                              <p:cond delay="500"/>
                            </p:stCondLst>
                            <p:childTnLst>
                              <p:par>
                                <p:cTn id="22" presetID="10" presetClass="entr" presetSubtype="0" fill="hold" nodeType="afterEffect">
                                  <p:stCondLst>
                                    <p:cond delay="500"/>
                                  </p:stCondLst>
                                  <p:childTnLst>
                                    <p:set>
                                      <p:cBhvr>
                                        <p:cTn id="23" dur="1" fill="hold">
                                          <p:stCondLst>
                                            <p:cond delay="0"/>
                                          </p:stCondLst>
                                        </p:cTn>
                                        <p:tgtEl>
                                          <p:spTgt spid="360"/>
                                        </p:tgtEl>
                                        <p:attrNameLst>
                                          <p:attrName>style.visibility</p:attrName>
                                        </p:attrNameLst>
                                      </p:cBhvr>
                                      <p:to>
                                        <p:strVal val="visible"/>
                                      </p:to>
                                    </p:set>
                                    <p:animEffect transition="in" filter="fade">
                                      <p:cBhvr>
                                        <p:cTn id="24" dur="500"/>
                                        <p:tgtEl>
                                          <p:spTgt spid="360"/>
                                        </p:tgtEl>
                                      </p:cBhvr>
                                    </p:animEffect>
                                  </p:childTnLst>
                                </p:cTn>
                              </p:par>
                              <p:par>
                                <p:cTn id="25" presetID="10" presetClass="exit" presetSubtype="0" fill="hold" nodeType="withEffect">
                                  <p:stCondLst>
                                    <p:cond delay="500"/>
                                  </p:stCondLst>
                                  <p:childTnLst>
                                    <p:animEffect transition="out" filter="fade">
                                      <p:cBhvr>
                                        <p:cTn id="26" dur="500"/>
                                        <p:tgtEl>
                                          <p:spTgt spid="300"/>
                                        </p:tgtEl>
                                      </p:cBhvr>
                                    </p:animEffect>
                                    <p:set>
                                      <p:cBhvr>
                                        <p:cTn id="27" dur="1" fill="hold">
                                          <p:stCondLst>
                                            <p:cond delay="500"/>
                                          </p:stCondLst>
                                        </p:cTn>
                                        <p:tgtEl>
                                          <p:spTgt spid="30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362"/>
                                        </p:tgtEl>
                                        <p:attrNameLst>
                                          <p:attrName>style.visibility</p:attrName>
                                        </p:attrNameLst>
                                      </p:cBhvr>
                                      <p:to>
                                        <p:strVal val="visible"/>
                                      </p:to>
                                    </p:set>
                                    <p:animEffect transition="in" filter="fade">
                                      <p:cBhvr>
                                        <p:cTn id="31" dur="500"/>
                                        <p:tgtEl>
                                          <p:spTgt spid="36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361"/>
                                        </p:tgtEl>
                                        <p:attrNameLst>
                                          <p:attrName>style.visibility</p:attrName>
                                        </p:attrNameLst>
                                      </p:cBhvr>
                                      <p:to>
                                        <p:strVal val="visible"/>
                                      </p:to>
                                    </p:set>
                                    <p:animEffect transition="in" filter="fade">
                                      <p:cBhvr>
                                        <p:cTn id="35" dur="500"/>
                                        <p:tgtEl>
                                          <p:spTgt spid="361"/>
                                        </p:tgtEl>
                                      </p:cBhvr>
                                    </p:animEffect>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500"/>
                                        <p:tgtEl>
                                          <p:spTgt spid="362"/>
                                        </p:tgtEl>
                                      </p:cBhvr>
                                    </p:animEffect>
                                    <p:set>
                                      <p:cBhvr>
                                        <p:cTn id="39" dur="1" fill="hold">
                                          <p:stCondLst>
                                            <p:cond delay="500"/>
                                          </p:stCondLst>
                                        </p:cTn>
                                        <p:tgtEl>
                                          <p:spTgt spid="36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65"/>
                                        </p:tgtEl>
                                        <p:attrNameLst>
                                          <p:attrName>style.visibility</p:attrName>
                                        </p:attrNameLst>
                                      </p:cBhvr>
                                      <p:to>
                                        <p:strVal val="visible"/>
                                      </p:to>
                                    </p:set>
                                    <p:animEffect transition="in" filter="fade">
                                      <p:cBhvr>
                                        <p:cTn id="44" dur="500"/>
                                        <p:tgtEl>
                                          <p:spTgt spid="365"/>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98"/>
                                        </p:tgtEl>
                                        <p:attrNameLst>
                                          <p:attrName>style.visibility</p:attrName>
                                        </p:attrNameLst>
                                      </p:cBhvr>
                                      <p:to>
                                        <p:strVal val="visible"/>
                                      </p:to>
                                    </p:set>
                                    <p:animEffect transition="in" filter="fade">
                                      <p:cBhvr>
                                        <p:cTn id="48" dur="500"/>
                                        <p:tgtEl>
                                          <p:spTgt spid="298"/>
                                        </p:tgtEl>
                                      </p:cBhvr>
                                    </p:animEffect>
                                  </p:childTnLst>
                                </p:cTn>
                              </p:par>
                            </p:childTnLst>
                          </p:cTn>
                        </p:par>
                        <p:par>
                          <p:cTn id="49" fill="hold">
                            <p:stCondLst>
                              <p:cond delay="1000"/>
                            </p:stCondLst>
                            <p:childTnLst>
                              <p:par>
                                <p:cTn id="50" presetID="10" presetClass="exit" presetSubtype="0" fill="hold" nodeType="afterEffect">
                                  <p:stCondLst>
                                    <p:cond delay="300"/>
                                  </p:stCondLst>
                                  <p:childTnLst>
                                    <p:animEffect transition="out" filter="fade">
                                      <p:cBhvr>
                                        <p:cTn id="51" dur="500"/>
                                        <p:tgtEl>
                                          <p:spTgt spid="365"/>
                                        </p:tgtEl>
                                      </p:cBhvr>
                                    </p:animEffect>
                                    <p:set>
                                      <p:cBhvr>
                                        <p:cTn id="52" dur="1" fill="hold">
                                          <p:stCondLst>
                                            <p:cond delay="500"/>
                                          </p:stCondLst>
                                        </p:cTn>
                                        <p:tgtEl>
                                          <p:spTgt spid="365"/>
                                        </p:tgtEl>
                                        <p:attrNameLst>
                                          <p:attrName>style.visibility</p:attrName>
                                        </p:attrNameLst>
                                      </p:cBhvr>
                                      <p:to>
                                        <p:strVal val="hidden"/>
                                      </p:to>
                                    </p:set>
                                  </p:childTnLst>
                                </p:cTn>
                              </p:par>
                            </p:childTnLst>
                          </p:cTn>
                        </p:par>
                        <p:par>
                          <p:cTn id="53" fill="hold">
                            <p:stCondLst>
                              <p:cond delay="1500"/>
                            </p:stCondLst>
                            <p:childTnLst>
                              <p:par>
                                <p:cTn id="54" presetID="8" presetClass="emph" presetSubtype="0" fill="hold" nodeType="afterEffect">
                                  <p:stCondLst>
                                    <p:cond delay="0"/>
                                  </p:stCondLst>
                                  <p:childTnLst>
                                    <p:animRot by="-21600000">
                                      <p:cBhvr>
                                        <p:cTn id="55" dur="2000" fill="hold"/>
                                        <p:tgtEl>
                                          <p:spTgt spid="2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2"/>
          <p:cNvSpPr txBox="1"/>
          <p:nvPr/>
        </p:nvSpPr>
        <p:spPr>
          <a:xfrm>
            <a:off x="1639490" y="-38421"/>
            <a:ext cx="6858000" cy="559594"/>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rgbClr val="1F3864"/>
              </a:solidFill>
              <a:latin typeface="Century Gothic"/>
              <a:ea typeface="Century Gothic"/>
              <a:cs typeface="Century Gothic"/>
              <a:sym typeface="Century Gothic"/>
            </a:endParaRPr>
          </a:p>
        </p:txBody>
      </p:sp>
      <p:sp>
        <p:nvSpPr>
          <p:cNvPr id="383" name="Google Shape;383;p32"/>
          <p:cNvSpPr/>
          <p:nvPr/>
        </p:nvSpPr>
        <p:spPr>
          <a:xfrm>
            <a:off x="1956323" y="1139903"/>
            <a:ext cx="1549004" cy="3038475"/>
          </a:xfrm>
          <a:custGeom>
            <a:avLst/>
            <a:gdLst/>
            <a:ahLst/>
            <a:cxnLst/>
            <a:rect l="l" t="t" r="r" b="b"/>
            <a:pathLst>
              <a:path w="1594" h="3017" extrusionOk="0">
                <a:moveTo>
                  <a:pt x="0" y="3017"/>
                </a:moveTo>
                <a:cubicBezTo>
                  <a:pt x="880" y="3017"/>
                  <a:pt x="1594" y="2342"/>
                  <a:pt x="1594" y="1509"/>
                </a:cubicBezTo>
                <a:cubicBezTo>
                  <a:pt x="1594" y="676"/>
                  <a:pt x="880" y="0"/>
                  <a:pt x="0" y="0"/>
                </a:cubicBezTo>
              </a:path>
            </a:pathLst>
          </a:custGeom>
          <a:noFill/>
          <a:ln w="57150" cap="flat" cmpd="sng">
            <a:solidFill>
              <a:srgbClr val="7F7F7F"/>
            </a:solidFill>
            <a:prstDash val="solid"/>
            <a:miter lim="800000"/>
            <a:headEnd type="none" w="sm" len="sm"/>
            <a:tailEnd type="none" w="sm" len="sm"/>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p32"/>
          <p:cNvSpPr/>
          <p:nvPr/>
        </p:nvSpPr>
        <p:spPr>
          <a:xfrm>
            <a:off x="3106548" y="3561929"/>
            <a:ext cx="321469" cy="323850"/>
          </a:xfrm>
          <a:prstGeom prst="ellipse">
            <a:avLst/>
          </a:prstGeom>
          <a:solidFill>
            <a:srgbClr val="B3C6E7"/>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800"/>
              <a:buFont typeface="Arial"/>
              <a:buNone/>
            </a:pPr>
            <a:endParaRPr sz="8800" b="0" i="0" u="none" strike="noStrike" cap="none">
              <a:solidFill>
                <a:schemeClr val="lt1"/>
              </a:solidFill>
              <a:latin typeface="Calibri"/>
              <a:ea typeface="Calibri"/>
              <a:cs typeface="Calibri"/>
              <a:sym typeface="Calibri"/>
            </a:endParaRPr>
          </a:p>
        </p:txBody>
      </p:sp>
      <p:grpSp>
        <p:nvGrpSpPr>
          <p:cNvPr id="385" name="Google Shape;385;p32"/>
          <p:cNvGrpSpPr/>
          <p:nvPr/>
        </p:nvGrpSpPr>
        <p:grpSpPr>
          <a:xfrm>
            <a:off x="3699266" y="2217223"/>
            <a:ext cx="1762222" cy="477132"/>
            <a:chOff x="6038850" y="5485397"/>
            <a:chExt cx="1216539" cy="453439"/>
          </a:xfrm>
        </p:grpSpPr>
        <p:cxnSp>
          <p:nvCxnSpPr>
            <p:cNvPr id="386" name="Google Shape;386;p32"/>
            <p:cNvCxnSpPr/>
            <p:nvPr/>
          </p:nvCxnSpPr>
          <p:spPr>
            <a:xfrm rot="10800000">
              <a:off x="7251048" y="5485397"/>
              <a:ext cx="0" cy="453439"/>
            </a:xfrm>
            <a:prstGeom prst="straightConnector1">
              <a:avLst/>
            </a:prstGeom>
            <a:noFill/>
            <a:ln w="19050" cap="flat" cmpd="sng">
              <a:solidFill>
                <a:srgbClr val="7F7F7F"/>
              </a:solidFill>
              <a:prstDash val="solid"/>
              <a:miter lim="400000"/>
              <a:headEnd type="none" w="sm" len="sm"/>
              <a:tailEnd type="none" w="sm" len="sm"/>
            </a:ln>
          </p:spPr>
        </p:cxnSp>
        <p:cxnSp>
          <p:nvCxnSpPr>
            <p:cNvPr id="387" name="Google Shape;387;p32"/>
            <p:cNvCxnSpPr/>
            <p:nvPr/>
          </p:nvCxnSpPr>
          <p:spPr>
            <a:xfrm rot="10800000">
              <a:off x="6038850" y="5718459"/>
              <a:ext cx="1216539" cy="0"/>
            </a:xfrm>
            <a:prstGeom prst="straightConnector1">
              <a:avLst/>
            </a:prstGeom>
            <a:noFill/>
            <a:ln w="19050" cap="flat" cmpd="sng">
              <a:solidFill>
                <a:srgbClr val="7F7F7F"/>
              </a:solidFill>
              <a:prstDash val="solid"/>
              <a:miter lim="400000"/>
              <a:headEnd type="none" w="sm" len="sm"/>
              <a:tailEnd type="oval" w="med" len="med"/>
            </a:ln>
          </p:spPr>
        </p:cxnSp>
      </p:grpSp>
      <p:grpSp>
        <p:nvGrpSpPr>
          <p:cNvPr id="388" name="Google Shape;388;p32"/>
          <p:cNvGrpSpPr/>
          <p:nvPr/>
        </p:nvGrpSpPr>
        <p:grpSpPr>
          <a:xfrm>
            <a:off x="3488738" y="3421745"/>
            <a:ext cx="2027509" cy="477131"/>
            <a:chOff x="6038850" y="5485397"/>
            <a:chExt cx="1216539" cy="453439"/>
          </a:xfrm>
        </p:grpSpPr>
        <p:cxnSp>
          <p:nvCxnSpPr>
            <p:cNvPr id="389" name="Google Shape;389;p32"/>
            <p:cNvCxnSpPr/>
            <p:nvPr/>
          </p:nvCxnSpPr>
          <p:spPr>
            <a:xfrm rot="10800000">
              <a:off x="7251048" y="5485397"/>
              <a:ext cx="0" cy="453439"/>
            </a:xfrm>
            <a:prstGeom prst="straightConnector1">
              <a:avLst/>
            </a:prstGeom>
            <a:noFill/>
            <a:ln w="19050" cap="flat" cmpd="sng">
              <a:solidFill>
                <a:srgbClr val="7F7F7F"/>
              </a:solidFill>
              <a:prstDash val="solid"/>
              <a:miter lim="400000"/>
              <a:headEnd type="none" w="sm" len="sm"/>
              <a:tailEnd type="none" w="sm" len="sm"/>
            </a:ln>
          </p:spPr>
        </p:cxnSp>
        <p:cxnSp>
          <p:nvCxnSpPr>
            <p:cNvPr id="390" name="Google Shape;390;p32"/>
            <p:cNvCxnSpPr/>
            <p:nvPr/>
          </p:nvCxnSpPr>
          <p:spPr>
            <a:xfrm rot="10800000">
              <a:off x="6038850" y="5718459"/>
              <a:ext cx="1216539" cy="0"/>
            </a:xfrm>
            <a:prstGeom prst="straightConnector1">
              <a:avLst/>
            </a:prstGeom>
            <a:noFill/>
            <a:ln w="19050" cap="flat" cmpd="sng">
              <a:solidFill>
                <a:srgbClr val="7F7F7F"/>
              </a:solidFill>
              <a:prstDash val="solid"/>
              <a:miter lim="400000"/>
              <a:headEnd type="none" w="sm" len="sm"/>
              <a:tailEnd type="oval" w="med" len="med"/>
            </a:ln>
          </p:spPr>
        </p:cxnSp>
      </p:grpSp>
      <p:grpSp>
        <p:nvGrpSpPr>
          <p:cNvPr id="391" name="Google Shape;391;p32"/>
          <p:cNvGrpSpPr/>
          <p:nvPr/>
        </p:nvGrpSpPr>
        <p:grpSpPr>
          <a:xfrm>
            <a:off x="5551444" y="1979325"/>
            <a:ext cx="3648296" cy="623217"/>
            <a:chOff x="8491514" y="2437694"/>
            <a:chExt cx="5227406" cy="831012"/>
          </a:xfrm>
        </p:grpSpPr>
        <p:sp>
          <p:nvSpPr>
            <p:cNvPr id="392" name="Google Shape;392;p32"/>
            <p:cNvSpPr txBox="1"/>
            <p:nvPr/>
          </p:nvSpPr>
          <p:spPr>
            <a:xfrm>
              <a:off x="8491514" y="2437694"/>
              <a:ext cx="5227406" cy="8310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a:solidFill>
                    <a:schemeClr val="dk1"/>
                  </a:solidFill>
                  <a:latin typeface="Calibri"/>
                  <a:ea typeface="Calibri"/>
                  <a:cs typeface="Calibri"/>
                  <a:sym typeface="Calibri"/>
                </a:rPr>
                <a:t>Mise en place d’une infrastructure Cloud</a:t>
              </a:r>
              <a:endParaRPr sz="1100" b="0" i="0" u="none" strike="noStrike" cap="none">
                <a:solidFill>
                  <a:srgbClr val="000000"/>
                </a:solidFill>
                <a:latin typeface="Arial"/>
                <a:ea typeface="Arial"/>
                <a:cs typeface="Arial"/>
                <a:sym typeface="Arial"/>
              </a:endParaRPr>
            </a:p>
          </p:txBody>
        </p:sp>
        <p:sp>
          <p:nvSpPr>
            <p:cNvPr id="393" name="Google Shape;393;p32"/>
            <p:cNvSpPr/>
            <p:nvPr/>
          </p:nvSpPr>
          <p:spPr>
            <a:xfrm>
              <a:off x="8689522" y="2667928"/>
              <a:ext cx="2359478" cy="2770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Lato Light"/>
                <a:ea typeface="Lato Light"/>
                <a:cs typeface="Lato Light"/>
                <a:sym typeface="Lato Light"/>
              </a:endParaRPr>
            </a:p>
          </p:txBody>
        </p:sp>
      </p:grpSp>
      <p:grpSp>
        <p:nvGrpSpPr>
          <p:cNvPr id="394" name="Google Shape;394;p32"/>
          <p:cNvGrpSpPr/>
          <p:nvPr/>
        </p:nvGrpSpPr>
        <p:grpSpPr>
          <a:xfrm>
            <a:off x="5597198" y="3302595"/>
            <a:ext cx="2690833" cy="623217"/>
            <a:chOff x="8689522" y="2412326"/>
            <a:chExt cx="3586054" cy="831014"/>
          </a:xfrm>
        </p:grpSpPr>
        <p:sp>
          <p:nvSpPr>
            <p:cNvPr id="395" name="Google Shape;395;p32"/>
            <p:cNvSpPr txBox="1"/>
            <p:nvPr/>
          </p:nvSpPr>
          <p:spPr>
            <a:xfrm>
              <a:off x="8689522" y="2412326"/>
              <a:ext cx="3586054" cy="83101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a:solidFill>
                    <a:schemeClr val="dk1"/>
                  </a:solidFill>
                  <a:latin typeface="Calibri"/>
                  <a:ea typeface="Calibri"/>
                  <a:cs typeface="Calibri"/>
                  <a:sym typeface="Calibri"/>
                </a:rPr>
                <a:t>Mise en place d’une chaine DevOps CI/CD</a:t>
              </a:r>
              <a:endParaRPr sz="1100"/>
            </a:p>
          </p:txBody>
        </p:sp>
        <p:sp>
          <p:nvSpPr>
            <p:cNvPr id="396" name="Google Shape;396;p32"/>
            <p:cNvSpPr/>
            <p:nvPr/>
          </p:nvSpPr>
          <p:spPr>
            <a:xfrm>
              <a:off x="8689522" y="2667928"/>
              <a:ext cx="2359478" cy="2770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Lato Light"/>
                <a:ea typeface="Lato Light"/>
                <a:cs typeface="Lato Light"/>
                <a:sym typeface="Lato Light"/>
              </a:endParaRPr>
            </a:p>
          </p:txBody>
        </p:sp>
      </p:grpSp>
      <p:grpSp>
        <p:nvGrpSpPr>
          <p:cNvPr id="397" name="Google Shape;397;p32"/>
          <p:cNvGrpSpPr/>
          <p:nvPr/>
        </p:nvGrpSpPr>
        <p:grpSpPr>
          <a:xfrm>
            <a:off x="-617306" y="1362986"/>
            <a:ext cx="3814288" cy="3846313"/>
            <a:chOff x="-725129" y="2118012"/>
            <a:chExt cx="5085108" cy="5128218"/>
          </a:xfrm>
        </p:grpSpPr>
        <p:grpSp>
          <p:nvGrpSpPr>
            <p:cNvPr id="398" name="Google Shape;398;p32"/>
            <p:cNvGrpSpPr/>
            <p:nvPr/>
          </p:nvGrpSpPr>
          <p:grpSpPr>
            <a:xfrm>
              <a:off x="1493615" y="3174053"/>
              <a:ext cx="2503187" cy="1666217"/>
              <a:chOff x="13160186" y="5418613"/>
              <a:chExt cx="3192614" cy="2125125"/>
            </a:xfrm>
          </p:grpSpPr>
          <p:sp>
            <p:nvSpPr>
              <p:cNvPr id="399" name="Google Shape;399;p32"/>
              <p:cNvSpPr/>
              <p:nvPr/>
            </p:nvSpPr>
            <p:spPr>
              <a:xfrm>
                <a:off x="14227364" y="5815705"/>
                <a:ext cx="1738490" cy="1484905"/>
              </a:xfrm>
              <a:custGeom>
                <a:avLst/>
                <a:gdLst/>
                <a:ahLst/>
                <a:cxnLst/>
                <a:rect l="l" t="t" r="r" b="b"/>
                <a:pathLst>
                  <a:path w="280" h="239" extrusionOk="0">
                    <a:moveTo>
                      <a:pt x="60" y="81"/>
                    </a:moveTo>
                    <a:cubicBezTo>
                      <a:pt x="34" y="88"/>
                      <a:pt x="34" y="88"/>
                      <a:pt x="34" y="88"/>
                    </a:cubicBezTo>
                    <a:cubicBezTo>
                      <a:pt x="32" y="83"/>
                      <a:pt x="43" y="62"/>
                      <a:pt x="44" y="54"/>
                    </a:cubicBezTo>
                    <a:cubicBezTo>
                      <a:pt x="45" y="41"/>
                      <a:pt x="69" y="35"/>
                      <a:pt x="69" y="35"/>
                    </a:cubicBezTo>
                    <a:cubicBezTo>
                      <a:pt x="69" y="35"/>
                      <a:pt x="86" y="21"/>
                      <a:pt x="129" y="39"/>
                    </a:cubicBezTo>
                    <a:cubicBezTo>
                      <a:pt x="167" y="45"/>
                      <a:pt x="204" y="0"/>
                      <a:pt x="204" y="0"/>
                    </a:cubicBezTo>
                    <a:cubicBezTo>
                      <a:pt x="280" y="102"/>
                      <a:pt x="280" y="102"/>
                      <a:pt x="280" y="102"/>
                    </a:cubicBezTo>
                    <a:cubicBezTo>
                      <a:pt x="280" y="102"/>
                      <a:pt x="250" y="121"/>
                      <a:pt x="234" y="135"/>
                    </a:cubicBezTo>
                    <a:cubicBezTo>
                      <a:pt x="206" y="159"/>
                      <a:pt x="216" y="162"/>
                      <a:pt x="182" y="195"/>
                    </a:cubicBezTo>
                    <a:cubicBezTo>
                      <a:pt x="136" y="226"/>
                      <a:pt x="136" y="226"/>
                      <a:pt x="136" y="226"/>
                    </a:cubicBezTo>
                    <a:cubicBezTo>
                      <a:pt x="113" y="238"/>
                      <a:pt x="82" y="239"/>
                      <a:pt x="64" y="217"/>
                    </a:cubicBezTo>
                    <a:cubicBezTo>
                      <a:pt x="20" y="169"/>
                      <a:pt x="20" y="169"/>
                      <a:pt x="20" y="169"/>
                    </a:cubicBezTo>
                    <a:cubicBezTo>
                      <a:pt x="0" y="142"/>
                      <a:pt x="32" y="123"/>
                      <a:pt x="60" y="81"/>
                    </a:cubicBezTo>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0" name="Google Shape;400;p32"/>
              <p:cNvSpPr/>
              <p:nvPr/>
            </p:nvSpPr>
            <p:spPr>
              <a:xfrm>
                <a:off x="15142358" y="6045761"/>
                <a:ext cx="507168" cy="653567"/>
              </a:xfrm>
              <a:custGeom>
                <a:avLst/>
                <a:gdLst/>
                <a:ahLst/>
                <a:cxnLst/>
                <a:rect l="l" t="t" r="r" b="b"/>
                <a:pathLst>
                  <a:path w="82" h="105" extrusionOk="0">
                    <a:moveTo>
                      <a:pt x="5" y="0"/>
                    </a:moveTo>
                    <a:cubicBezTo>
                      <a:pt x="5" y="0"/>
                      <a:pt x="70" y="42"/>
                      <a:pt x="82" y="103"/>
                    </a:cubicBezTo>
                    <a:cubicBezTo>
                      <a:pt x="81" y="103"/>
                      <a:pt x="79" y="105"/>
                      <a:pt x="79" y="105"/>
                    </a:cubicBezTo>
                    <a:cubicBezTo>
                      <a:pt x="77" y="88"/>
                      <a:pt x="13" y="14"/>
                      <a:pt x="0" y="1"/>
                    </a:cubicBezTo>
                    <a:cubicBezTo>
                      <a:pt x="2" y="1"/>
                      <a:pt x="5" y="0"/>
                      <a:pt x="5" y="0"/>
                    </a:cubicBezTo>
                  </a:path>
                </a:pathLst>
              </a:custGeom>
              <a:solidFill>
                <a:srgbClr val="E0B88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1" name="Google Shape;401;p32"/>
              <p:cNvSpPr/>
              <p:nvPr/>
            </p:nvSpPr>
            <p:spPr>
              <a:xfrm>
                <a:off x="13631309" y="5964719"/>
                <a:ext cx="1926718" cy="1573790"/>
              </a:xfrm>
              <a:custGeom>
                <a:avLst/>
                <a:gdLst/>
                <a:ahLst/>
                <a:cxnLst/>
                <a:rect l="l" t="t" r="r" b="b"/>
                <a:pathLst>
                  <a:path w="310" h="253" extrusionOk="0">
                    <a:moveTo>
                      <a:pt x="240" y="207"/>
                    </a:moveTo>
                    <a:cubicBezTo>
                      <a:pt x="204" y="178"/>
                      <a:pt x="204" y="178"/>
                      <a:pt x="204" y="178"/>
                    </a:cubicBezTo>
                    <a:cubicBezTo>
                      <a:pt x="241" y="205"/>
                      <a:pt x="241" y="205"/>
                      <a:pt x="241" y="205"/>
                    </a:cubicBezTo>
                    <a:cubicBezTo>
                      <a:pt x="247" y="208"/>
                      <a:pt x="247" y="208"/>
                      <a:pt x="247" y="208"/>
                    </a:cubicBezTo>
                    <a:cubicBezTo>
                      <a:pt x="258" y="217"/>
                      <a:pt x="274" y="212"/>
                      <a:pt x="279" y="205"/>
                    </a:cubicBezTo>
                    <a:cubicBezTo>
                      <a:pt x="283" y="199"/>
                      <a:pt x="285" y="190"/>
                      <a:pt x="276" y="182"/>
                    </a:cubicBezTo>
                    <a:cubicBezTo>
                      <a:pt x="258" y="169"/>
                      <a:pt x="258" y="169"/>
                      <a:pt x="258" y="169"/>
                    </a:cubicBezTo>
                    <a:cubicBezTo>
                      <a:pt x="236" y="151"/>
                      <a:pt x="236" y="151"/>
                      <a:pt x="236" y="151"/>
                    </a:cubicBezTo>
                    <a:cubicBezTo>
                      <a:pt x="271" y="177"/>
                      <a:pt x="271" y="177"/>
                      <a:pt x="271" y="177"/>
                    </a:cubicBezTo>
                    <a:cubicBezTo>
                      <a:pt x="282" y="186"/>
                      <a:pt x="298" y="185"/>
                      <a:pt x="305" y="175"/>
                    </a:cubicBezTo>
                    <a:cubicBezTo>
                      <a:pt x="310" y="168"/>
                      <a:pt x="310" y="154"/>
                      <a:pt x="290" y="140"/>
                    </a:cubicBezTo>
                    <a:cubicBezTo>
                      <a:pt x="273" y="127"/>
                      <a:pt x="267" y="123"/>
                      <a:pt x="255" y="116"/>
                    </a:cubicBezTo>
                    <a:cubicBezTo>
                      <a:pt x="255" y="116"/>
                      <a:pt x="177" y="61"/>
                      <a:pt x="161" y="23"/>
                    </a:cubicBezTo>
                    <a:cubicBezTo>
                      <a:pt x="161" y="23"/>
                      <a:pt x="141" y="13"/>
                      <a:pt x="115" y="22"/>
                    </a:cubicBezTo>
                    <a:cubicBezTo>
                      <a:pt x="98" y="25"/>
                      <a:pt x="60" y="0"/>
                      <a:pt x="60" y="0"/>
                    </a:cubicBezTo>
                    <a:cubicBezTo>
                      <a:pt x="0" y="85"/>
                      <a:pt x="0" y="85"/>
                      <a:pt x="0" y="85"/>
                    </a:cubicBezTo>
                    <a:cubicBezTo>
                      <a:pt x="0" y="85"/>
                      <a:pt x="28" y="93"/>
                      <a:pt x="37" y="123"/>
                    </a:cubicBezTo>
                    <a:cubicBezTo>
                      <a:pt x="43" y="145"/>
                      <a:pt x="80" y="183"/>
                      <a:pt x="131" y="222"/>
                    </a:cubicBezTo>
                    <a:cubicBezTo>
                      <a:pt x="131" y="222"/>
                      <a:pt x="153" y="234"/>
                      <a:pt x="164" y="243"/>
                    </a:cubicBezTo>
                    <a:cubicBezTo>
                      <a:pt x="174" y="251"/>
                      <a:pt x="191" y="253"/>
                      <a:pt x="200" y="243"/>
                    </a:cubicBezTo>
                    <a:cubicBezTo>
                      <a:pt x="213" y="228"/>
                      <a:pt x="183" y="215"/>
                      <a:pt x="173" y="206"/>
                    </a:cubicBezTo>
                    <a:cubicBezTo>
                      <a:pt x="209" y="231"/>
                      <a:pt x="209" y="231"/>
                      <a:pt x="209" y="231"/>
                    </a:cubicBezTo>
                    <a:cubicBezTo>
                      <a:pt x="220" y="240"/>
                      <a:pt x="234" y="238"/>
                      <a:pt x="241" y="230"/>
                    </a:cubicBezTo>
                    <a:cubicBezTo>
                      <a:pt x="243" y="227"/>
                      <a:pt x="249" y="218"/>
                      <a:pt x="240" y="207"/>
                    </a:cubicBezTo>
                  </a:path>
                </a:pathLst>
              </a:custGeom>
              <a:solidFill>
                <a:srgbClr val="FFE6B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2" name="Google Shape;402;p32"/>
              <p:cNvSpPr/>
              <p:nvPr/>
            </p:nvSpPr>
            <p:spPr>
              <a:xfrm>
                <a:off x="15097916" y="6903241"/>
                <a:ext cx="211757" cy="162085"/>
              </a:xfrm>
              <a:custGeom>
                <a:avLst/>
                <a:gdLst/>
                <a:ahLst/>
                <a:cxnLst/>
                <a:rect l="l" t="t" r="r" b="b"/>
                <a:pathLst>
                  <a:path w="81" h="62" extrusionOk="0">
                    <a:moveTo>
                      <a:pt x="0" y="0"/>
                    </a:moveTo>
                    <a:lnTo>
                      <a:pt x="52" y="43"/>
                    </a:lnTo>
                    <a:lnTo>
                      <a:pt x="78" y="62"/>
                    </a:lnTo>
                    <a:lnTo>
                      <a:pt x="81" y="60"/>
                    </a:lnTo>
                    <a:lnTo>
                      <a:pt x="0" y="0"/>
                    </a:lnTo>
                    <a:close/>
                  </a:path>
                </a:pathLst>
              </a:custGeom>
              <a:solidFill>
                <a:srgbClr val="EBC68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3" name="Google Shape;403;p32"/>
              <p:cNvSpPr/>
              <p:nvPr/>
            </p:nvSpPr>
            <p:spPr>
              <a:xfrm>
                <a:off x="14899231" y="7070554"/>
                <a:ext cx="185614" cy="143786"/>
              </a:xfrm>
              <a:custGeom>
                <a:avLst/>
                <a:gdLst/>
                <a:ahLst/>
                <a:cxnLst/>
                <a:rect l="l" t="t" r="r" b="b"/>
                <a:pathLst>
                  <a:path w="30" h="23" extrusionOk="0">
                    <a:moveTo>
                      <a:pt x="28" y="23"/>
                    </a:moveTo>
                    <a:cubicBezTo>
                      <a:pt x="29" y="23"/>
                      <a:pt x="29" y="22"/>
                      <a:pt x="30" y="22"/>
                    </a:cubicBezTo>
                    <a:cubicBezTo>
                      <a:pt x="0" y="0"/>
                      <a:pt x="0" y="0"/>
                      <a:pt x="0" y="0"/>
                    </a:cubicBezTo>
                    <a:lnTo>
                      <a:pt x="28" y="23"/>
                    </a:lnTo>
                    <a:close/>
                  </a:path>
                </a:pathLst>
              </a:custGeom>
              <a:solidFill>
                <a:srgbClr val="EBC68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4" name="Google Shape;404;p32"/>
              <p:cNvSpPr/>
              <p:nvPr/>
            </p:nvSpPr>
            <p:spPr>
              <a:xfrm>
                <a:off x="14433892" y="6660115"/>
                <a:ext cx="1129364" cy="883623"/>
              </a:xfrm>
              <a:custGeom>
                <a:avLst/>
                <a:gdLst/>
                <a:ahLst/>
                <a:cxnLst/>
                <a:rect l="l" t="t" r="r" b="b"/>
                <a:pathLst>
                  <a:path w="182" h="142" extrusionOk="0">
                    <a:moveTo>
                      <a:pt x="161" y="27"/>
                    </a:moveTo>
                    <a:cubicBezTo>
                      <a:pt x="148" y="18"/>
                      <a:pt x="134" y="9"/>
                      <a:pt x="121" y="0"/>
                    </a:cubicBezTo>
                    <a:cubicBezTo>
                      <a:pt x="125" y="9"/>
                      <a:pt x="131" y="20"/>
                      <a:pt x="125" y="27"/>
                    </a:cubicBezTo>
                    <a:cubicBezTo>
                      <a:pt x="116" y="38"/>
                      <a:pt x="105" y="32"/>
                      <a:pt x="100" y="31"/>
                    </a:cubicBezTo>
                    <a:cubicBezTo>
                      <a:pt x="102" y="36"/>
                      <a:pt x="109" y="46"/>
                      <a:pt x="97" y="56"/>
                    </a:cubicBezTo>
                    <a:cubicBezTo>
                      <a:pt x="89" y="65"/>
                      <a:pt x="74" y="60"/>
                      <a:pt x="61" y="53"/>
                    </a:cubicBezTo>
                    <a:cubicBezTo>
                      <a:pt x="72" y="64"/>
                      <a:pt x="70" y="82"/>
                      <a:pt x="64" y="86"/>
                    </a:cubicBezTo>
                    <a:cubicBezTo>
                      <a:pt x="57" y="95"/>
                      <a:pt x="40" y="99"/>
                      <a:pt x="31" y="88"/>
                    </a:cubicBezTo>
                    <a:cubicBezTo>
                      <a:pt x="39" y="109"/>
                      <a:pt x="19" y="120"/>
                      <a:pt x="0" y="108"/>
                    </a:cubicBezTo>
                    <a:cubicBezTo>
                      <a:pt x="1" y="108"/>
                      <a:pt x="2" y="109"/>
                      <a:pt x="2" y="110"/>
                    </a:cubicBezTo>
                    <a:cubicBezTo>
                      <a:pt x="2" y="110"/>
                      <a:pt x="24" y="122"/>
                      <a:pt x="35" y="131"/>
                    </a:cubicBezTo>
                    <a:cubicBezTo>
                      <a:pt x="45" y="139"/>
                      <a:pt x="62" y="142"/>
                      <a:pt x="71" y="132"/>
                    </a:cubicBezTo>
                    <a:cubicBezTo>
                      <a:pt x="84" y="116"/>
                      <a:pt x="54" y="103"/>
                      <a:pt x="44" y="94"/>
                    </a:cubicBezTo>
                    <a:cubicBezTo>
                      <a:pt x="80" y="119"/>
                      <a:pt x="80" y="119"/>
                      <a:pt x="80" y="119"/>
                    </a:cubicBezTo>
                    <a:cubicBezTo>
                      <a:pt x="91" y="128"/>
                      <a:pt x="105" y="126"/>
                      <a:pt x="112" y="118"/>
                    </a:cubicBezTo>
                    <a:cubicBezTo>
                      <a:pt x="114" y="115"/>
                      <a:pt x="120" y="106"/>
                      <a:pt x="111" y="96"/>
                    </a:cubicBezTo>
                    <a:cubicBezTo>
                      <a:pt x="75" y="66"/>
                      <a:pt x="75" y="66"/>
                      <a:pt x="75" y="66"/>
                    </a:cubicBezTo>
                    <a:cubicBezTo>
                      <a:pt x="112" y="94"/>
                      <a:pt x="112" y="94"/>
                      <a:pt x="112" y="94"/>
                    </a:cubicBezTo>
                    <a:cubicBezTo>
                      <a:pt x="118" y="97"/>
                      <a:pt x="118" y="97"/>
                      <a:pt x="118" y="97"/>
                    </a:cubicBezTo>
                    <a:cubicBezTo>
                      <a:pt x="129" y="105"/>
                      <a:pt x="145" y="100"/>
                      <a:pt x="150" y="93"/>
                    </a:cubicBezTo>
                    <a:cubicBezTo>
                      <a:pt x="154" y="87"/>
                      <a:pt x="156" y="78"/>
                      <a:pt x="147" y="70"/>
                    </a:cubicBezTo>
                    <a:cubicBezTo>
                      <a:pt x="129" y="57"/>
                      <a:pt x="129" y="57"/>
                      <a:pt x="129" y="57"/>
                    </a:cubicBezTo>
                    <a:cubicBezTo>
                      <a:pt x="107" y="40"/>
                      <a:pt x="107" y="40"/>
                      <a:pt x="107" y="40"/>
                    </a:cubicBezTo>
                    <a:cubicBezTo>
                      <a:pt x="142" y="65"/>
                      <a:pt x="142" y="65"/>
                      <a:pt x="142" y="65"/>
                    </a:cubicBezTo>
                    <a:cubicBezTo>
                      <a:pt x="153" y="74"/>
                      <a:pt x="169" y="73"/>
                      <a:pt x="176" y="63"/>
                    </a:cubicBezTo>
                    <a:cubicBezTo>
                      <a:pt x="182" y="55"/>
                      <a:pt x="178" y="40"/>
                      <a:pt x="161" y="27"/>
                    </a:cubicBezTo>
                  </a:path>
                </a:pathLst>
              </a:custGeom>
              <a:solidFill>
                <a:srgbClr val="F7D69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5" name="Google Shape;405;p32"/>
              <p:cNvSpPr/>
              <p:nvPr/>
            </p:nvSpPr>
            <p:spPr>
              <a:xfrm>
                <a:off x="14773747" y="6288889"/>
                <a:ext cx="745068" cy="596054"/>
              </a:xfrm>
              <a:custGeom>
                <a:avLst/>
                <a:gdLst/>
                <a:ahLst/>
                <a:cxnLst/>
                <a:rect l="l" t="t" r="r" b="b"/>
                <a:pathLst>
                  <a:path w="120" h="96" extrusionOk="0">
                    <a:moveTo>
                      <a:pt x="86" y="67"/>
                    </a:moveTo>
                    <a:cubicBezTo>
                      <a:pt x="56" y="44"/>
                      <a:pt x="19" y="20"/>
                      <a:pt x="9" y="0"/>
                    </a:cubicBezTo>
                    <a:cubicBezTo>
                      <a:pt x="9" y="0"/>
                      <a:pt x="9" y="1"/>
                      <a:pt x="9" y="0"/>
                    </a:cubicBezTo>
                    <a:cubicBezTo>
                      <a:pt x="6" y="2"/>
                      <a:pt x="2" y="2"/>
                      <a:pt x="0" y="2"/>
                    </a:cubicBezTo>
                    <a:cubicBezTo>
                      <a:pt x="28" y="34"/>
                      <a:pt x="70" y="63"/>
                      <a:pt x="70" y="63"/>
                    </a:cubicBezTo>
                    <a:cubicBezTo>
                      <a:pt x="81" y="70"/>
                      <a:pt x="89" y="76"/>
                      <a:pt x="106" y="88"/>
                    </a:cubicBezTo>
                    <a:cubicBezTo>
                      <a:pt x="110" y="91"/>
                      <a:pt x="113" y="93"/>
                      <a:pt x="115" y="96"/>
                    </a:cubicBezTo>
                    <a:cubicBezTo>
                      <a:pt x="117" y="94"/>
                      <a:pt x="118" y="91"/>
                      <a:pt x="120" y="90"/>
                    </a:cubicBezTo>
                    <a:cubicBezTo>
                      <a:pt x="120" y="90"/>
                      <a:pt x="92" y="71"/>
                      <a:pt x="86" y="67"/>
                    </a:cubicBezTo>
                  </a:path>
                </a:pathLst>
              </a:custGeom>
              <a:solidFill>
                <a:srgbClr val="E0B88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6" name="Google Shape;406;p32"/>
              <p:cNvSpPr/>
              <p:nvPr/>
            </p:nvSpPr>
            <p:spPr>
              <a:xfrm>
                <a:off x="14049594" y="5946419"/>
                <a:ext cx="1043095" cy="541154"/>
              </a:xfrm>
              <a:custGeom>
                <a:avLst/>
                <a:gdLst/>
                <a:ahLst/>
                <a:cxnLst/>
                <a:rect l="l" t="t" r="r" b="b"/>
                <a:pathLst>
                  <a:path w="168" h="87" extrusionOk="0">
                    <a:moveTo>
                      <a:pt x="130" y="13"/>
                    </a:moveTo>
                    <a:cubicBezTo>
                      <a:pt x="130" y="0"/>
                      <a:pt x="69" y="21"/>
                      <a:pt x="69" y="21"/>
                    </a:cubicBezTo>
                    <a:cubicBezTo>
                      <a:pt x="53" y="29"/>
                      <a:pt x="53" y="39"/>
                      <a:pt x="23" y="52"/>
                    </a:cubicBezTo>
                    <a:cubicBezTo>
                      <a:pt x="0" y="62"/>
                      <a:pt x="6" y="68"/>
                      <a:pt x="15" y="77"/>
                    </a:cubicBezTo>
                    <a:cubicBezTo>
                      <a:pt x="23" y="85"/>
                      <a:pt x="55" y="87"/>
                      <a:pt x="72" y="71"/>
                    </a:cubicBezTo>
                    <a:cubicBezTo>
                      <a:pt x="87" y="58"/>
                      <a:pt x="104" y="59"/>
                      <a:pt x="117" y="57"/>
                    </a:cubicBezTo>
                    <a:cubicBezTo>
                      <a:pt x="126" y="56"/>
                      <a:pt x="168" y="45"/>
                      <a:pt x="129" y="34"/>
                    </a:cubicBezTo>
                    <a:cubicBezTo>
                      <a:pt x="122" y="32"/>
                      <a:pt x="119" y="35"/>
                      <a:pt x="117" y="33"/>
                    </a:cubicBezTo>
                    <a:lnTo>
                      <a:pt x="130" y="13"/>
                    </a:lnTo>
                    <a:close/>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7" name="Google Shape;407;p32"/>
              <p:cNvSpPr/>
              <p:nvPr/>
            </p:nvSpPr>
            <p:spPr>
              <a:xfrm>
                <a:off x="13887509" y="6560773"/>
                <a:ext cx="899309" cy="779052"/>
              </a:xfrm>
              <a:custGeom>
                <a:avLst/>
                <a:gdLst/>
                <a:ahLst/>
                <a:cxnLst/>
                <a:rect l="l" t="t" r="r" b="b"/>
                <a:pathLst>
                  <a:path w="145" h="125" extrusionOk="0">
                    <a:moveTo>
                      <a:pt x="58" y="100"/>
                    </a:moveTo>
                    <a:cubicBezTo>
                      <a:pt x="68" y="108"/>
                      <a:pt x="79" y="117"/>
                      <a:pt x="90" y="125"/>
                    </a:cubicBezTo>
                    <a:cubicBezTo>
                      <a:pt x="134" y="89"/>
                      <a:pt x="134" y="89"/>
                      <a:pt x="134" y="89"/>
                    </a:cubicBezTo>
                    <a:cubicBezTo>
                      <a:pt x="143" y="81"/>
                      <a:pt x="145" y="67"/>
                      <a:pt x="138" y="59"/>
                    </a:cubicBezTo>
                    <a:cubicBezTo>
                      <a:pt x="131" y="50"/>
                      <a:pt x="117" y="50"/>
                      <a:pt x="108" y="58"/>
                    </a:cubicBezTo>
                    <a:cubicBezTo>
                      <a:pt x="105" y="60"/>
                      <a:pt x="105" y="60"/>
                      <a:pt x="105" y="60"/>
                    </a:cubicBezTo>
                    <a:cubicBezTo>
                      <a:pt x="113" y="52"/>
                      <a:pt x="115" y="40"/>
                      <a:pt x="109" y="32"/>
                    </a:cubicBezTo>
                    <a:cubicBezTo>
                      <a:pt x="102" y="23"/>
                      <a:pt x="88" y="22"/>
                      <a:pt x="78" y="30"/>
                    </a:cubicBezTo>
                    <a:cubicBezTo>
                      <a:pt x="74" y="33"/>
                      <a:pt x="74" y="33"/>
                      <a:pt x="74" y="33"/>
                    </a:cubicBezTo>
                    <a:cubicBezTo>
                      <a:pt x="78" y="26"/>
                      <a:pt x="79" y="18"/>
                      <a:pt x="74" y="12"/>
                    </a:cubicBezTo>
                    <a:cubicBezTo>
                      <a:pt x="68" y="2"/>
                      <a:pt x="55" y="0"/>
                      <a:pt x="44" y="7"/>
                    </a:cubicBezTo>
                    <a:cubicBezTo>
                      <a:pt x="7" y="31"/>
                      <a:pt x="7" y="31"/>
                      <a:pt x="7" y="31"/>
                    </a:cubicBezTo>
                    <a:cubicBezTo>
                      <a:pt x="4" y="33"/>
                      <a:pt x="2" y="35"/>
                      <a:pt x="0" y="37"/>
                    </a:cubicBezTo>
                    <a:cubicBezTo>
                      <a:pt x="5" y="46"/>
                      <a:pt x="13" y="56"/>
                      <a:pt x="24" y="68"/>
                    </a:cubicBezTo>
                    <a:cubicBezTo>
                      <a:pt x="26" y="67"/>
                      <a:pt x="27" y="67"/>
                      <a:pt x="29" y="66"/>
                    </a:cubicBezTo>
                    <a:cubicBezTo>
                      <a:pt x="52" y="51"/>
                      <a:pt x="52" y="51"/>
                      <a:pt x="52" y="51"/>
                    </a:cubicBezTo>
                    <a:cubicBezTo>
                      <a:pt x="27" y="70"/>
                      <a:pt x="27" y="70"/>
                      <a:pt x="27" y="70"/>
                    </a:cubicBezTo>
                    <a:cubicBezTo>
                      <a:pt x="27" y="70"/>
                      <a:pt x="27" y="71"/>
                      <a:pt x="27" y="71"/>
                    </a:cubicBezTo>
                    <a:cubicBezTo>
                      <a:pt x="35" y="80"/>
                      <a:pt x="45" y="89"/>
                      <a:pt x="57" y="99"/>
                    </a:cubicBezTo>
                    <a:cubicBezTo>
                      <a:pt x="100" y="64"/>
                      <a:pt x="100" y="64"/>
                      <a:pt x="100" y="64"/>
                    </a:cubicBezTo>
                    <a:cubicBezTo>
                      <a:pt x="61" y="98"/>
                      <a:pt x="61" y="98"/>
                      <a:pt x="61" y="98"/>
                    </a:cubicBezTo>
                    <a:cubicBezTo>
                      <a:pt x="60" y="98"/>
                      <a:pt x="59" y="99"/>
                      <a:pt x="58" y="100"/>
                    </a:cubicBezTo>
                    <a:close/>
                  </a:path>
                </a:pathLst>
              </a:custGeom>
              <a:solidFill>
                <a:srgbClr val="E0B88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8" name="Google Shape;408;p32"/>
              <p:cNvSpPr/>
              <p:nvPr/>
            </p:nvSpPr>
            <p:spPr>
              <a:xfrm>
                <a:off x="14457419" y="7070554"/>
                <a:ext cx="465340" cy="397369"/>
              </a:xfrm>
              <a:custGeom>
                <a:avLst/>
                <a:gdLst/>
                <a:ahLst/>
                <a:cxnLst/>
                <a:rect l="l" t="t" r="r" b="b"/>
                <a:pathLst>
                  <a:path w="75" h="64" extrusionOk="0">
                    <a:moveTo>
                      <a:pt x="42" y="7"/>
                    </a:moveTo>
                    <a:cubicBezTo>
                      <a:pt x="6" y="38"/>
                      <a:pt x="6" y="38"/>
                      <a:pt x="6" y="38"/>
                    </a:cubicBezTo>
                    <a:cubicBezTo>
                      <a:pt x="3" y="40"/>
                      <a:pt x="1" y="42"/>
                      <a:pt x="0" y="45"/>
                    </a:cubicBezTo>
                    <a:cubicBezTo>
                      <a:pt x="5" y="48"/>
                      <a:pt x="20" y="57"/>
                      <a:pt x="30" y="64"/>
                    </a:cubicBezTo>
                    <a:cubicBezTo>
                      <a:pt x="58" y="40"/>
                      <a:pt x="58" y="40"/>
                      <a:pt x="58" y="40"/>
                    </a:cubicBezTo>
                    <a:cubicBezTo>
                      <a:pt x="51" y="36"/>
                      <a:pt x="44" y="32"/>
                      <a:pt x="40" y="28"/>
                    </a:cubicBezTo>
                    <a:cubicBezTo>
                      <a:pt x="58" y="40"/>
                      <a:pt x="58" y="40"/>
                      <a:pt x="58" y="40"/>
                    </a:cubicBezTo>
                    <a:cubicBezTo>
                      <a:pt x="65" y="34"/>
                      <a:pt x="65" y="34"/>
                      <a:pt x="65" y="34"/>
                    </a:cubicBezTo>
                    <a:cubicBezTo>
                      <a:pt x="73" y="27"/>
                      <a:pt x="75" y="15"/>
                      <a:pt x="69" y="8"/>
                    </a:cubicBezTo>
                    <a:cubicBezTo>
                      <a:pt x="62" y="1"/>
                      <a:pt x="51" y="0"/>
                      <a:pt x="42" y="7"/>
                    </a:cubicBezTo>
                    <a:close/>
                  </a:path>
                </a:pathLst>
              </a:custGeom>
              <a:solidFill>
                <a:srgbClr val="E0B88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09" name="Google Shape;409;p32"/>
              <p:cNvSpPr/>
              <p:nvPr/>
            </p:nvSpPr>
            <p:spPr>
              <a:xfrm>
                <a:off x="13788166" y="6560773"/>
                <a:ext cx="546383" cy="454883"/>
              </a:xfrm>
              <a:custGeom>
                <a:avLst/>
                <a:gdLst/>
                <a:ahLst/>
                <a:cxnLst/>
                <a:rect l="l" t="t" r="r" b="b"/>
                <a:pathLst>
                  <a:path w="88" h="73" extrusionOk="0">
                    <a:moveTo>
                      <a:pt x="82" y="12"/>
                    </a:moveTo>
                    <a:cubicBezTo>
                      <a:pt x="76" y="2"/>
                      <a:pt x="62" y="0"/>
                      <a:pt x="52" y="7"/>
                    </a:cubicBezTo>
                    <a:cubicBezTo>
                      <a:pt x="14" y="31"/>
                      <a:pt x="14" y="31"/>
                      <a:pt x="14" y="31"/>
                    </a:cubicBezTo>
                    <a:cubicBezTo>
                      <a:pt x="4" y="38"/>
                      <a:pt x="0" y="51"/>
                      <a:pt x="6" y="61"/>
                    </a:cubicBezTo>
                    <a:cubicBezTo>
                      <a:pt x="12" y="71"/>
                      <a:pt x="26" y="73"/>
                      <a:pt x="37" y="66"/>
                    </a:cubicBezTo>
                    <a:cubicBezTo>
                      <a:pt x="74" y="42"/>
                      <a:pt x="74" y="42"/>
                      <a:pt x="74" y="42"/>
                    </a:cubicBezTo>
                    <a:cubicBezTo>
                      <a:pt x="85" y="35"/>
                      <a:pt x="88" y="22"/>
                      <a:pt x="82" y="12"/>
                    </a:cubicBezTo>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0" name="Google Shape;410;p32"/>
              <p:cNvSpPr/>
              <p:nvPr/>
            </p:nvSpPr>
            <p:spPr>
              <a:xfrm>
                <a:off x="13929338" y="6699328"/>
                <a:ext cx="622196" cy="546383"/>
              </a:xfrm>
              <a:custGeom>
                <a:avLst/>
                <a:gdLst/>
                <a:ahLst/>
                <a:cxnLst/>
                <a:rect l="l" t="t" r="r" b="b"/>
                <a:pathLst>
                  <a:path w="100" h="88" extrusionOk="0">
                    <a:moveTo>
                      <a:pt x="93" y="10"/>
                    </a:moveTo>
                    <a:cubicBezTo>
                      <a:pt x="86" y="1"/>
                      <a:pt x="73" y="0"/>
                      <a:pt x="63" y="8"/>
                    </a:cubicBezTo>
                    <a:cubicBezTo>
                      <a:pt x="12" y="48"/>
                      <a:pt x="12" y="48"/>
                      <a:pt x="12" y="48"/>
                    </a:cubicBezTo>
                    <a:cubicBezTo>
                      <a:pt x="2" y="56"/>
                      <a:pt x="0" y="69"/>
                      <a:pt x="7" y="78"/>
                    </a:cubicBezTo>
                    <a:cubicBezTo>
                      <a:pt x="14" y="87"/>
                      <a:pt x="28" y="88"/>
                      <a:pt x="37" y="80"/>
                    </a:cubicBezTo>
                    <a:cubicBezTo>
                      <a:pt x="88" y="40"/>
                      <a:pt x="88" y="40"/>
                      <a:pt x="88" y="40"/>
                    </a:cubicBezTo>
                    <a:cubicBezTo>
                      <a:pt x="98" y="32"/>
                      <a:pt x="100" y="19"/>
                      <a:pt x="93" y="10"/>
                    </a:cubicBezTo>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1" name="Google Shape;411;p32"/>
              <p:cNvSpPr/>
              <p:nvPr/>
            </p:nvSpPr>
            <p:spPr>
              <a:xfrm>
                <a:off x="14141094" y="6871870"/>
                <a:ext cx="596054" cy="541154"/>
              </a:xfrm>
              <a:custGeom>
                <a:avLst/>
                <a:gdLst/>
                <a:ahLst/>
                <a:cxnLst/>
                <a:rect l="l" t="t" r="r" b="b"/>
                <a:pathLst>
                  <a:path w="96" h="87" extrusionOk="0">
                    <a:moveTo>
                      <a:pt x="88" y="9"/>
                    </a:moveTo>
                    <a:cubicBezTo>
                      <a:pt x="81" y="1"/>
                      <a:pt x="68" y="0"/>
                      <a:pt x="58" y="8"/>
                    </a:cubicBezTo>
                    <a:cubicBezTo>
                      <a:pt x="11" y="48"/>
                      <a:pt x="11" y="48"/>
                      <a:pt x="11" y="48"/>
                    </a:cubicBezTo>
                    <a:cubicBezTo>
                      <a:pt x="2" y="56"/>
                      <a:pt x="0" y="69"/>
                      <a:pt x="7" y="78"/>
                    </a:cubicBezTo>
                    <a:cubicBezTo>
                      <a:pt x="14" y="86"/>
                      <a:pt x="28" y="87"/>
                      <a:pt x="37" y="79"/>
                    </a:cubicBezTo>
                    <a:cubicBezTo>
                      <a:pt x="84" y="39"/>
                      <a:pt x="84" y="39"/>
                      <a:pt x="84" y="39"/>
                    </a:cubicBezTo>
                    <a:cubicBezTo>
                      <a:pt x="94" y="31"/>
                      <a:pt x="96" y="18"/>
                      <a:pt x="88" y="9"/>
                    </a:cubicBezTo>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2" name="Google Shape;412;p32"/>
              <p:cNvSpPr/>
              <p:nvPr/>
            </p:nvSpPr>
            <p:spPr>
              <a:xfrm>
                <a:off x="14376378" y="7070554"/>
                <a:ext cx="496711" cy="447041"/>
              </a:xfrm>
              <a:custGeom>
                <a:avLst/>
                <a:gdLst/>
                <a:ahLst/>
                <a:cxnLst/>
                <a:rect l="l" t="t" r="r" b="b"/>
                <a:pathLst>
                  <a:path w="80" h="72" extrusionOk="0">
                    <a:moveTo>
                      <a:pt x="73" y="8"/>
                    </a:moveTo>
                    <a:cubicBezTo>
                      <a:pt x="67" y="1"/>
                      <a:pt x="55" y="0"/>
                      <a:pt x="47" y="7"/>
                    </a:cubicBezTo>
                    <a:cubicBezTo>
                      <a:pt x="10" y="38"/>
                      <a:pt x="10" y="38"/>
                      <a:pt x="10" y="38"/>
                    </a:cubicBezTo>
                    <a:cubicBezTo>
                      <a:pt x="2" y="45"/>
                      <a:pt x="0" y="57"/>
                      <a:pt x="7" y="64"/>
                    </a:cubicBezTo>
                    <a:cubicBezTo>
                      <a:pt x="13" y="72"/>
                      <a:pt x="25" y="72"/>
                      <a:pt x="33" y="65"/>
                    </a:cubicBezTo>
                    <a:cubicBezTo>
                      <a:pt x="70" y="35"/>
                      <a:pt x="70" y="35"/>
                      <a:pt x="70" y="35"/>
                    </a:cubicBezTo>
                    <a:cubicBezTo>
                      <a:pt x="78" y="28"/>
                      <a:pt x="80" y="16"/>
                      <a:pt x="73" y="8"/>
                    </a:cubicBezTo>
                  </a:path>
                </a:pathLst>
              </a:custGeom>
              <a:solidFill>
                <a:srgbClr val="F7CE9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3" name="Google Shape;413;p32"/>
              <p:cNvSpPr/>
              <p:nvPr/>
            </p:nvSpPr>
            <p:spPr>
              <a:xfrm>
                <a:off x="14067894" y="6163404"/>
                <a:ext cx="303255" cy="193456"/>
              </a:xfrm>
              <a:custGeom>
                <a:avLst/>
                <a:gdLst/>
                <a:ahLst/>
                <a:cxnLst/>
                <a:rect l="l" t="t" r="r" b="b"/>
                <a:pathLst>
                  <a:path w="49" h="31" extrusionOk="0">
                    <a:moveTo>
                      <a:pt x="33" y="27"/>
                    </a:moveTo>
                    <a:cubicBezTo>
                      <a:pt x="23" y="31"/>
                      <a:pt x="0" y="26"/>
                      <a:pt x="11" y="21"/>
                    </a:cubicBezTo>
                    <a:cubicBezTo>
                      <a:pt x="27" y="14"/>
                      <a:pt x="22" y="16"/>
                      <a:pt x="28" y="14"/>
                    </a:cubicBezTo>
                    <a:cubicBezTo>
                      <a:pt x="41" y="7"/>
                      <a:pt x="47" y="0"/>
                      <a:pt x="47" y="0"/>
                    </a:cubicBezTo>
                    <a:cubicBezTo>
                      <a:pt x="49" y="6"/>
                      <a:pt x="44" y="23"/>
                      <a:pt x="33" y="27"/>
                    </a:cubicBezTo>
                  </a:path>
                </a:pathLst>
              </a:custGeom>
              <a:solidFill>
                <a:srgbClr val="F7DFC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4" name="Google Shape;414;p32"/>
              <p:cNvSpPr/>
              <p:nvPr/>
            </p:nvSpPr>
            <p:spPr>
              <a:xfrm>
                <a:off x="14128022" y="6599986"/>
                <a:ext cx="162085" cy="185614"/>
              </a:xfrm>
              <a:custGeom>
                <a:avLst/>
                <a:gdLst/>
                <a:ahLst/>
                <a:cxnLst/>
                <a:rect l="l" t="t" r="r" b="b"/>
                <a:pathLst>
                  <a:path w="26" h="30" extrusionOk="0">
                    <a:moveTo>
                      <a:pt x="4" y="21"/>
                    </a:moveTo>
                    <a:cubicBezTo>
                      <a:pt x="8" y="27"/>
                      <a:pt x="15" y="30"/>
                      <a:pt x="21" y="27"/>
                    </a:cubicBezTo>
                    <a:cubicBezTo>
                      <a:pt x="26" y="23"/>
                      <a:pt x="26" y="15"/>
                      <a:pt x="22" y="9"/>
                    </a:cubicBezTo>
                    <a:cubicBezTo>
                      <a:pt x="18" y="3"/>
                      <a:pt x="11" y="0"/>
                      <a:pt x="6" y="4"/>
                    </a:cubicBezTo>
                    <a:cubicBezTo>
                      <a:pt x="1" y="7"/>
                      <a:pt x="0" y="15"/>
                      <a:pt x="4" y="21"/>
                    </a:cubicBezTo>
                  </a:path>
                </a:pathLst>
              </a:custGeom>
              <a:solidFill>
                <a:srgbClr val="F7DFC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5" name="Google Shape;415;p32"/>
              <p:cNvSpPr/>
              <p:nvPr/>
            </p:nvSpPr>
            <p:spPr>
              <a:xfrm>
                <a:off x="14352848" y="6730700"/>
                <a:ext cx="162085" cy="185614"/>
              </a:xfrm>
              <a:custGeom>
                <a:avLst/>
                <a:gdLst/>
                <a:ahLst/>
                <a:cxnLst/>
                <a:rect l="l" t="t" r="r" b="b"/>
                <a:pathLst>
                  <a:path w="26" h="30" extrusionOk="0">
                    <a:moveTo>
                      <a:pt x="4" y="21"/>
                    </a:moveTo>
                    <a:cubicBezTo>
                      <a:pt x="8" y="27"/>
                      <a:pt x="15" y="30"/>
                      <a:pt x="20" y="26"/>
                    </a:cubicBezTo>
                    <a:cubicBezTo>
                      <a:pt x="25" y="23"/>
                      <a:pt x="26" y="15"/>
                      <a:pt x="22" y="9"/>
                    </a:cubicBezTo>
                    <a:cubicBezTo>
                      <a:pt x="18" y="3"/>
                      <a:pt x="11" y="0"/>
                      <a:pt x="5" y="4"/>
                    </a:cubicBezTo>
                    <a:cubicBezTo>
                      <a:pt x="0" y="7"/>
                      <a:pt x="0" y="15"/>
                      <a:pt x="4" y="21"/>
                    </a:cubicBezTo>
                  </a:path>
                </a:pathLst>
              </a:custGeom>
              <a:solidFill>
                <a:srgbClr val="F7DFC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6" name="Google Shape;416;p32"/>
              <p:cNvSpPr/>
              <p:nvPr/>
            </p:nvSpPr>
            <p:spPr>
              <a:xfrm>
                <a:off x="14533234" y="6903241"/>
                <a:ext cx="167313" cy="185614"/>
              </a:xfrm>
              <a:custGeom>
                <a:avLst/>
                <a:gdLst/>
                <a:ahLst/>
                <a:cxnLst/>
                <a:rect l="l" t="t" r="r" b="b"/>
                <a:pathLst>
                  <a:path w="27" h="30" extrusionOk="0">
                    <a:moveTo>
                      <a:pt x="4" y="21"/>
                    </a:moveTo>
                    <a:cubicBezTo>
                      <a:pt x="9" y="27"/>
                      <a:pt x="16" y="30"/>
                      <a:pt x="21" y="27"/>
                    </a:cubicBezTo>
                    <a:cubicBezTo>
                      <a:pt x="26" y="23"/>
                      <a:pt x="27" y="15"/>
                      <a:pt x="23" y="9"/>
                    </a:cubicBezTo>
                    <a:cubicBezTo>
                      <a:pt x="19" y="3"/>
                      <a:pt x="11" y="0"/>
                      <a:pt x="6" y="4"/>
                    </a:cubicBezTo>
                    <a:cubicBezTo>
                      <a:pt x="1" y="7"/>
                      <a:pt x="0" y="15"/>
                      <a:pt x="4" y="21"/>
                    </a:cubicBezTo>
                  </a:path>
                </a:pathLst>
              </a:custGeom>
              <a:solidFill>
                <a:srgbClr val="F7DFC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7" name="Google Shape;417;p32"/>
              <p:cNvSpPr/>
              <p:nvPr/>
            </p:nvSpPr>
            <p:spPr>
              <a:xfrm>
                <a:off x="14687475" y="7109770"/>
                <a:ext cx="149014" cy="159471"/>
              </a:xfrm>
              <a:custGeom>
                <a:avLst/>
                <a:gdLst/>
                <a:ahLst/>
                <a:cxnLst/>
                <a:rect l="l" t="t" r="r" b="b"/>
                <a:pathLst>
                  <a:path w="24" h="26" extrusionOk="0">
                    <a:moveTo>
                      <a:pt x="4" y="18"/>
                    </a:moveTo>
                    <a:cubicBezTo>
                      <a:pt x="8" y="24"/>
                      <a:pt x="14" y="26"/>
                      <a:pt x="19" y="23"/>
                    </a:cubicBezTo>
                    <a:cubicBezTo>
                      <a:pt x="24" y="20"/>
                      <a:pt x="24" y="13"/>
                      <a:pt x="21" y="7"/>
                    </a:cubicBezTo>
                    <a:cubicBezTo>
                      <a:pt x="17" y="2"/>
                      <a:pt x="10" y="0"/>
                      <a:pt x="6" y="3"/>
                    </a:cubicBezTo>
                    <a:cubicBezTo>
                      <a:pt x="1" y="6"/>
                      <a:pt x="0" y="13"/>
                      <a:pt x="4" y="18"/>
                    </a:cubicBezTo>
                  </a:path>
                </a:pathLst>
              </a:custGeom>
              <a:solidFill>
                <a:srgbClr val="F7DFC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8" name="Google Shape;418;p32"/>
              <p:cNvSpPr/>
              <p:nvPr/>
            </p:nvSpPr>
            <p:spPr>
              <a:xfrm>
                <a:off x="15265230" y="5891520"/>
                <a:ext cx="577755" cy="731996"/>
              </a:xfrm>
              <a:custGeom>
                <a:avLst/>
                <a:gdLst/>
                <a:ahLst/>
                <a:cxnLst/>
                <a:rect l="l" t="t" r="r" b="b"/>
                <a:pathLst>
                  <a:path w="221" h="280" extrusionOk="0">
                    <a:moveTo>
                      <a:pt x="195" y="280"/>
                    </a:moveTo>
                    <a:lnTo>
                      <a:pt x="221" y="259"/>
                    </a:lnTo>
                    <a:lnTo>
                      <a:pt x="26" y="0"/>
                    </a:lnTo>
                    <a:lnTo>
                      <a:pt x="0" y="19"/>
                    </a:lnTo>
                    <a:lnTo>
                      <a:pt x="195" y="28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19" name="Google Shape;419;p32"/>
              <p:cNvSpPr/>
              <p:nvPr/>
            </p:nvSpPr>
            <p:spPr>
              <a:xfrm>
                <a:off x="13657453" y="5964719"/>
                <a:ext cx="551611" cy="671868"/>
              </a:xfrm>
              <a:custGeom>
                <a:avLst/>
                <a:gdLst/>
                <a:ahLst/>
                <a:cxnLst/>
                <a:rect l="l" t="t" r="r" b="b"/>
                <a:pathLst>
                  <a:path w="211" h="257" extrusionOk="0">
                    <a:moveTo>
                      <a:pt x="185" y="0"/>
                    </a:moveTo>
                    <a:lnTo>
                      <a:pt x="0" y="238"/>
                    </a:lnTo>
                    <a:lnTo>
                      <a:pt x="24" y="257"/>
                    </a:lnTo>
                    <a:lnTo>
                      <a:pt x="211" y="19"/>
                    </a:lnTo>
                    <a:lnTo>
                      <a:pt x="185" y="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0" name="Google Shape;420;p32"/>
              <p:cNvSpPr/>
              <p:nvPr/>
            </p:nvSpPr>
            <p:spPr>
              <a:xfrm>
                <a:off x="15310191" y="5418613"/>
                <a:ext cx="1042609" cy="1186444"/>
              </a:xfrm>
              <a:custGeom>
                <a:avLst/>
                <a:gdLst/>
                <a:ahLst/>
                <a:cxnLst/>
                <a:rect l="l" t="t" r="r" b="b"/>
                <a:pathLst>
                  <a:path w="168" h="191" extrusionOk="0">
                    <a:moveTo>
                      <a:pt x="92" y="191"/>
                    </a:moveTo>
                    <a:cubicBezTo>
                      <a:pt x="168" y="132"/>
                      <a:pt x="168" y="132"/>
                      <a:pt x="168" y="132"/>
                    </a:cubicBezTo>
                    <a:cubicBezTo>
                      <a:pt x="155" y="80"/>
                      <a:pt x="126" y="35"/>
                      <a:pt x="88" y="0"/>
                    </a:cubicBezTo>
                    <a:cubicBezTo>
                      <a:pt x="0" y="69"/>
                      <a:pt x="0" y="69"/>
                      <a:pt x="0" y="69"/>
                    </a:cubicBezTo>
                    <a:lnTo>
                      <a:pt x="92" y="191"/>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1" name="Google Shape;421;p32"/>
              <p:cNvSpPr/>
              <p:nvPr/>
            </p:nvSpPr>
            <p:spPr>
              <a:xfrm>
                <a:off x="15581470" y="5774951"/>
                <a:ext cx="771328" cy="830106"/>
              </a:xfrm>
              <a:custGeom>
                <a:avLst/>
                <a:gdLst/>
                <a:ahLst/>
                <a:cxnLst/>
                <a:rect l="l" t="t" r="r" b="b"/>
                <a:pathLst>
                  <a:path w="124" h="134" extrusionOk="0">
                    <a:moveTo>
                      <a:pt x="0" y="71"/>
                    </a:moveTo>
                    <a:cubicBezTo>
                      <a:pt x="48" y="134"/>
                      <a:pt x="48" y="134"/>
                      <a:pt x="48" y="134"/>
                    </a:cubicBezTo>
                    <a:cubicBezTo>
                      <a:pt x="124" y="75"/>
                      <a:pt x="124" y="75"/>
                      <a:pt x="124" y="75"/>
                    </a:cubicBezTo>
                    <a:cubicBezTo>
                      <a:pt x="117" y="48"/>
                      <a:pt x="106" y="23"/>
                      <a:pt x="92" y="0"/>
                    </a:cubicBezTo>
                    <a:lnTo>
                      <a:pt x="0" y="71"/>
                    </a:lnTo>
                    <a:close/>
                  </a:path>
                </a:pathLst>
              </a:custGeom>
              <a:solidFill>
                <a:srgbClr val="5481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2" name="Google Shape;422;p32"/>
              <p:cNvSpPr/>
              <p:nvPr/>
            </p:nvSpPr>
            <p:spPr>
              <a:xfrm>
                <a:off x="15625998" y="5698064"/>
                <a:ext cx="130714" cy="130714"/>
              </a:xfrm>
              <a:custGeom>
                <a:avLst/>
                <a:gdLst/>
                <a:ahLst/>
                <a:cxnLst/>
                <a:rect l="l" t="t" r="r" b="b"/>
                <a:pathLst>
                  <a:path w="21" h="21" extrusionOk="0">
                    <a:moveTo>
                      <a:pt x="3" y="16"/>
                    </a:moveTo>
                    <a:cubicBezTo>
                      <a:pt x="6" y="20"/>
                      <a:pt x="12" y="21"/>
                      <a:pt x="16" y="17"/>
                    </a:cubicBezTo>
                    <a:cubicBezTo>
                      <a:pt x="20" y="14"/>
                      <a:pt x="21" y="9"/>
                      <a:pt x="18" y="4"/>
                    </a:cubicBezTo>
                    <a:cubicBezTo>
                      <a:pt x="15" y="0"/>
                      <a:pt x="9" y="0"/>
                      <a:pt x="5" y="3"/>
                    </a:cubicBezTo>
                    <a:cubicBezTo>
                      <a:pt x="1" y="6"/>
                      <a:pt x="0" y="12"/>
                      <a:pt x="3" y="1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3" name="Google Shape;423;p32"/>
              <p:cNvSpPr/>
              <p:nvPr/>
            </p:nvSpPr>
            <p:spPr>
              <a:xfrm>
                <a:off x="15476984" y="5802635"/>
                <a:ext cx="130714" cy="130714"/>
              </a:xfrm>
              <a:custGeom>
                <a:avLst/>
                <a:gdLst/>
                <a:ahLst/>
                <a:cxnLst/>
                <a:rect l="l" t="t" r="r" b="b"/>
                <a:pathLst>
                  <a:path w="21" h="21" extrusionOk="0">
                    <a:moveTo>
                      <a:pt x="3" y="16"/>
                    </a:moveTo>
                    <a:cubicBezTo>
                      <a:pt x="6" y="20"/>
                      <a:pt x="12" y="21"/>
                      <a:pt x="16" y="18"/>
                    </a:cubicBezTo>
                    <a:cubicBezTo>
                      <a:pt x="20" y="15"/>
                      <a:pt x="21" y="9"/>
                      <a:pt x="18" y="5"/>
                    </a:cubicBezTo>
                    <a:cubicBezTo>
                      <a:pt x="15" y="1"/>
                      <a:pt x="9" y="0"/>
                      <a:pt x="5" y="3"/>
                    </a:cubicBezTo>
                    <a:cubicBezTo>
                      <a:pt x="1" y="6"/>
                      <a:pt x="0" y="12"/>
                      <a:pt x="3" y="1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4" name="Google Shape;424;p32"/>
              <p:cNvSpPr/>
              <p:nvPr/>
            </p:nvSpPr>
            <p:spPr>
              <a:xfrm>
                <a:off x="13346356" y="5444479"/>
                <a:ext cx="857480" cy="831338"/>
              </a:xfrm>
              <a:custGeom>
                <a:avLst/>
                <a:gdLst/>
                <a:ahLst/>
                <a:cxnLst/>
                <a:rect l="l" t="t" r="r" b="b"/>
                <a:pathLst>
                  <a:path w="138" h="134" extrusionOk="0">
                    <a:moveTo>
                      <a:pt x="0" y="62"/>
                    </a:moveTo>
                    <a:cubicBezTo>
                      <a:pt x="89" y="134"/>
                      <a:pt x="89" y="134"/>
                      <a:pt x="89" y="134"/>
                    </a:cubicBezTo>
                    <a:cubicBezTo>
                      <a:pt x="138" y="72"/>
                      <a:pt x="138" y="72"/>
                      <a:pt x="138" y="72"/>
                    </a:cubicBezTo>
                    <a:cubicBezTo>
                      <a:pt x="49" y="0"/>
                      <a:pt x="49" y="0"/>
                      <a:pt x="49" y="0"/>
                    </a:cubicBezTo>
                    <a:cubicBezTo>
                      <a:pt x="29" y="18"/>
                      <a:pt x="13" y="39"/>
                      <a:pt x="0" y="62"/>
                    </a:cubicBezTo>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5" name="Google Shape;425;p32"/>
              <p:cNvSpPr/>
              <p:nvPr/>
            </p:nvSpPr>
            <p:spPr>
              <a:xfrm>
                <a:off x="13160186" y="5829616"/>
                <a:ext cx="740962" cy="830106"/>
              </a:xfrm>
              <a:custGeom>
                <a:avLst/>
                <a:gdLst/>
                <a:ahLst/>
                <a:cxnLst/>
                <a:rect l="l" t="t" r="r" b="b"/>
                <a:pathLst>
                  <a:path w="119" h="134" extrusionOk="0">
                    <a:moveTo>
                      <a:pt x="70" y="134"/>
                    </a:moveTo>
                    <a:cubicBezTo>
                      <a:pt x="119" y="72"/>
                      <a:pt x="119" y="72"/>
                      <a:pt x="119" y="72"/>
                    </a:cubicBezTo>
                    <a:cubicBezTo>
                      <a:pt x="30" y="0"/>
                      <a:pt x="30" y="0"/>
                      <a:pt x="30" y="0"/>
                    </a:cubicBezTo>
                    <a:cubicBezTo>
                      <a:pt x="16" y="24"/>
                      <a:pt x="6" y="50"/>
                      <a:pt x="0" y="78"/>
                    </a:cubicBezTo>
                    <a:lnTo>
                      <a:pt x="70" y="134"/>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426" name="Google Shape;426;p32"/>
            <p:cNvGrpSpPr/>
            <p:nvPr/>
          </p:nvGrpSpPr>
          <p:grpSpPr>
            <a:xfrm rot="5734341">
              <a:off x="-531984" y="2356712"/>
              <a:ext cx="4698817" cy="4650818"/>
              <a:chOff x="3307569" y="1534266"/>
              <a:chExt cx="873590" cy="864665"/>
            </a:xfrm>
          </p:grpSpPr>
          <p:sp>
            <p:nvSpPr>
              <p:cNvPr id="427" name="Google Shape;427;p32"/>
              <p:cNvSpPr/>
              <p:nvPr/>
            </p:nvSpPr>
            <p:spPr>
              <a:xfrm>
                <a:off x="3376795" y="1603492"/>
                <a:ext cx="411456" cy="411500"/>
              </a:xfrm>
              <a:custGeom>
                <a:avLst/>
                <a:gdLst/>
                <a:ahLst/>
                <a:cxnLst/>
                <a:rect l="l" t="t" r="r" b="b"/>
                <a:pathLst>
                  <a:path w="21539" h="21504" extrusionOk="0">
                    <a:moveTo>
                      <a:pt x="3090" y="3223"/>
                    </a:moveTo>
                    <a:cubicBezTo>
                      <a:pt x="5104" y="1176"/>
                      <a:pt x="7791" y="32"/>
                      <a:pt x="10655" y="1"/>
                    </a:cubicBezTo>
                    <a:cubicBezTo>
                      <a:pt x="16592" y="-65"/>
                      <a:pt x="21474" y="4703"/>
                      <a:pt x="21538" y="10632"/>
                    </a:cubicBezTo>
                    <a:cubicBezTo>
                      <a:pt x="21570" y="13506"/>
                      <a:pt x="20473" y="16223"/>
                      <a:pt x="18446" y="18285"/>
                    </a:cubicBezTo>
                    <a:lnTo>
                      <a:pt x="18446" y="18285"/>
                    </a:lnTo>
                    <a:cubicBezTo>
                      <a:pt x="16435" y="20329"/>
                      <a:pt x="13751" y="21473"/>
                      <a:pt x="10889" y="21503"/>
                    </a:cubicBezTo>
                    <a:cubicBezTo>
                      <a:pt x="8015" y="21535"/>
                      <a:pt x="5302" y="20443"/>
                      <a:pt x="3243" y="18432"/>
                    </a:cubicBezTo>
                    <a:cubicBezTo>
                      <a:pt x="1182" y="16421"/>
                      <a:pt x="34" y="13734"/>
                      <a:pt x="1" y="10867"/>
                    </a:cubicBezTo>
                    <a:cubicBezTo>
                      <a:pt x="-30" y="7995"/>
                      <a:pt x="1067" y="5281"/>
                      <a:pt x="3090" y="3223"/>
                    </a:cubicBezTo>
                    <a:cubicBezTo>
                      <a:pt x="3090" y="3223"/>
                      <a:pt x="3090" y="3223"/>
                      <a:pt x="3090" y="3223"/>
                    </a:cubicBezTo>
                    <a:close/>
                  </a:path>
                </a:pathLst>
              </a:custGeom>
              <a:solidFill>
                <a:srgbClr val="FFFFFF">
                  <a:alpha val="9411"/>
                </a:srgbClr>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28" name="Google Shape;428;p32"/>
              <p:cNvSpPr/>
              <p:nvPr/>
            </p:nvSpPr>
            <p:spPr>
              <a:xfrm>
                <a:off x="3736110" y="1939731"/>
                <a:ext cx="5837" cy="6793"/>
              </a:xfrm>
              <a:custGeom>
                <a:avLst/>
                <a:gdLst/>
                <a:ahLst/>
                <a:cxnLst/>
                <a:rect l="l" t="t" r="r" b="b"/>
                <a:pathLst>
                  <a:path w="21600" h="21600" extrusionOk="0">
                    <a:moveTo>
                      <a:pt x="21600" y="0"/>
                    </a:moveTo>
                    <a:cubicBezTo>
                      <a:pt x="14666" y="7348"/>
                      <a:pt x="7521" y="14558"/>
                      <a:pt x="0" y="21600"/>
                    </a:cubicBezTo>
                    <a:cubicBezTo>
                      <a:pt x="7521" y="14558"/>
                      <a:pt x="14666" y="7348"/>
                      <a:pt x="21600" y="0"/>
                    </a:cubicBezTo>
                    <a:close/>
                  </a:path>
                </a:pathLst>
              </a:custGeom>
              <a:solidFill>
                <a:srgbClr val="B4E1EE"/>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29" name="Google Shape;429;p32"/>
              <p:cNvSpPr/>
              <p:nvPr/>
            </p:nvSpPr>
            <p:spPr>
              <a:xfrm>
                <a:off x="3729517" y="1946324"/>
                <a:ext cx="6221" cy="6642"/>
              </a:xfrm>
              <a:custGeom>
                <a:avLst/>
                <a:gdLst/>
                <a:ahLst/>
                <a:cxnLst/>
                <a:rect l="l" t="t" r="r" b="b"/>
                <a:pathLst>
                  <a:path w="21600" h="21600" extrusionOk="0">
                    <a:moveTo>
                      <a:pt x="21600" y="0"/>
                    </a:moveTo>
                    <a:cubicBezTo>
                      <a:pt x="14607" y="7343"/>
                      <a:pt x="7397" y="14487"/>
                      <a:pt x="0" y="21600"/>
                    </a:cubicBezTo>
                    <a:cubicBezTo>
                      <a:pt x="7397" y="14487"/>
                      <a:pt x="14607" y="7343"/>
                      <a:pt x="21600" y="0"/>
                    </a:cubicBezTo>
                    <a:close/>
                  </a:path>
                </a:pathLst>
              </a:custGeom>
              <a:solidFill>
                <a:srgbClr val="B4E1EE"/>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0" name="Google Shape;430;p32"/>
              <p:cNvSpPr/>
              <p:nvPr/>
            </p:nvSpPr>
            <p:spPr>
              <a:xfrm>
                <a:off x="3376795" y="1794686"/>
                <a:ext cx="301" cy="4853"/>
              </a:xfrm>
              <a:custGeom>
                <a:avLst/>
                <a:gdLst/>
                <a:ahLst/>
                <a:cxnLst/>
                <a:rect l="l" t="t" r="r" b="b"/>
                <a:pathLst>
                  <a:path w="21600" h="21600" extrusionOk="0">
                    <a:moveTo>
                      <a:pt x="21600" y="0"/>
                    </a:moveTo>
                    <a:cubicBezTo>
                      <a:pt x="14313" y="7173"/>
                      <a:pt x="6378" y="14503"/>
                      <a:pt x="0" y="21600"/>
                    </a:cubicBezTo>
                    <a:cubicBezTo>
                      <a:pt x="7027" y="14387"/>
                      <a:pt x="14313" y="7173"/>
                      <a:pt x="21600" y="0"/>
                    </a:cubicBezTo>
                    <a:close/>
                  </a:path>
                </a:pathLst>
              </a:custGeom>
              <a:solidFill>
                <a:srgbClr val="B4E1EE"/>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1" name="Google Shape;431;p32"/>
              <p:cNvSpPr/>
              <p:nvPr/>
            </p:nvSpPr>
            <p:spPr>
              <a:xfrm>
                <a:off x="3376795" y="1801279"/>
                <a:ext cx="141" cy="4348"/>
              </a:xfrm>
              <a:custGeom>
                <a:avLst/>
                <a:gdLst/>
                <a:ahLst/>
                <a:cxnLst/>
                <a:rect l="l" t="t" r="r" b="b"/>
                <a:pathLst>
                  <a:path w="21600" h="21600" extrusionOk="0">
                    <a:moveTo>
                      <a:pt x="21600" y="0"/>
                    </a:moveTo>
                    <a:cubicBezTo>
                      <a:pt x="10815" y="7257"/>
                      <a:pt x="3318" y="14428"/>
                      <a:pt x="0" y="21600"/>
                    </a:cubicBezTo>
                    <a:cubicBezTo>
                      <a:pt x="3318" y="14428"/>
                      <a:pt x="10815" y="7257"/>
                      <a:pt x="21600" y="0"/>
                    </a:cubicBezTo>
                    <a:close/>
                  </a:path>
                </a:pathLst>
              </a:custGeom>
              <a:solidFill>
                <a:srgbClr val="B4E1EE"/>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2" name="Google Shape;432;p32"/>
              <p:cNvSpPr/>
              <p:nvPr/>
            </p:nvSpPr>
            <p:spPr>
              <a:xfrm>
                <a:off x="3376795" y="1807872"/>
                <a:ext cx="40" cy="5517"/>
              </a:xfrm>
              <a:custGeom>
                <a:avLst/>
                <a:gdLst/>
                <a:ahLst/>
                <a:cxnLst/>
                <a:rect l="l" t="t" r="r" b="b"/>
                <a:pathLst>
                  <a:path w="16121" h="21600" extrusionOk="0">
                    <a:moveTo>
                      <a:pt x="16121" y="0"/>
                    </a:moveTo>
                    <a:cubicBezTo>
                      <a:pt x="1449" y="7143"/>
                      <a:pt x="-5479" y="14354"/>
                      <a:pt x="5117" y="21600"/>
                    </a:cubicBezTo>
                    <a:cubicBezTo>
                      <a:pt x="-5479" y="14354"/>
                      <a:pt x="1449" y="7143"/>
                      <a:pt x="16121" y="0"/>
                    </a:cubicBezTo>
                    <a:close/>
                  </a:path>
                </a:pathLst>
              </a:custGeom>
              <a:solidFill>
                <a:srgbClr val="B4E1EE"/>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3" name="Google Shape;433;p32"/>
              <p:cNvSpPr/>
              <p:nvPr/>
            </p:nvSpPr>
            <p:spPr>
              <a:xfrm>
                <a:off x="3732813" y="1956213"/>
                <a:ext cx="116609" cy="114361"/>
              </a:xfrm>
              <a:custGeom>
                <a:avLst/>
                <a:gdLst/>
                <a:ahLst/>
                <a:cxnLst/>
                <a:rect l="l" t="t" r="r" b="b"/>
                <a:pathLst>
                  <a:path w="20352" h="20340" extrusionOk="0">
                    <a:moveTo>
                      <a:pt x="18596" y="18440"/>
                    </a:moveTo>
                    <a:cubicBezTo>
                      <a:pt x="20976" y="15964"/>
                      <a:pt x="20931" y="11979"/>
                      <a:pt x="18493" y="9555"/>
                    </a:cubicBezTo>
                    <a:lnTo>
                      <a:pt x="10488" y="1793"/>
                    </a:lnTo>
                    <a:cubicBezTo>
                      <a:pt x="8047" y="-630"/>
                      <a:pt x="4149" y="-594"/>
                      <a:pt x="1771" y="1879"/>
                    </a:cubicBezTo>
                    <a:cubicBezTo>
                      <a:pt x="1771" y="1879"/>
                      <a:pt x="1764" y="1889"/>
                      <a:pt x="1762" y="1898"/>
                    </a:cubicBezTo>
                    <a:cubicBezTo>
                      <a:pt x="-624" y="4374"/>
                      <a:pt x="-582" y="8356"/>
                      <a:pt x="1858" y="10787"/>
                    </a:cubicBezTo>
                    <a:lnTo>
                      <a:pt x="9866" y="18549"/>
                    </a:lnTo>
                    <a:cubicBezTo>
                      <a:pt x="12295" y="20970"/>
                      <a:pt x="16198" y="20934"/>
                      <a:pt x="18580" y="18456"/>
                    </a:cubicBezTo>
                    <a:cubicBezTo>
                      <a:pt x="18580" y="18456"/>
                      <a:pt x="18596" y="18440"/>
                      <a:pt x="18596" y="18440"/>
                    </a:cubicBezTo>
                    <a:close/>
                  </a:path>
                </a:pathLst>
              </a:custGeom>
              <a:solidFill>
                <a:srgbClr val="BF9000"/>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4" name="Google Shape;434;p32"/>
              <p:cNvSpPr/>
              <p:nvPr/>
            </p:nvSpPr>
            <p:spPr>
              <a:xfrm>
                <a:off x="3307569" y="1534266"/>
                <a:ext cx="552917" cy="552898"/>
              </a:xfrm>
              <a:custGeom>
                <a:avLst/>
                <a:gdLst/>
                <a:ahLst/>
                <a:cxnLst/>
                <a:rect l="l" t="t" r="r" b="b"/>
                <a:pathLst>
                  <a:path w="21540" h="21504" extrusionOk="0">
                    <a:moveTo>
                      <a:pt x="18784" y="10663"/>
                    </a:moveTo>
                    <a:cubicBezTo>
                      <a:pt x="18807" y="12802"/>
                      <a:pt x="17991" y="14824"/>
                      <a:pt x="16483" y="16359"/>
                    </a:cubicBezTo>
                    <a:cubicBezTo>
                      <a:pt x="14986" y="17880"/>
                      <a:pt x="12988" y="18731"/>
                      <a:pt x="10859" y="18754"/>
                    </a:cubicBezTo>
                    <a:cubicBezTo>
                      <a:pt x="8720" y="18777"/>
                      <a:pt x="6700" y="17965"/>
                      <a:pt x="5168" y="16468"/>
                    </a:cubicBezTo>
                    <a:cubicBezTo>
                      <a:pt x="3635" y="14971"/>
                      <a:pt x="2780" y="12971"/>
                      <a:pt x="2755" y="10837"/>
                    </a:cubicBezTo>
                    <a:cubicBezTo>
                      <a:pt x="2732" y="8700"/>
                      <a:pt x="3549" y="6680"/>
                      <a:pt x="5055" y="5148"/>
                    </a:cubicBezTo>
                    <a:cubicBezTo>
                      <a:pt x="6553" y="3625"/>
                      <a:pt x="8553" y="2774"/>
                      <a:pt x="10684" y="2750"/>
                    </a:cubicBezTo>
                    <a:cubicBezTo>
                      <a:pt x="15103" y="2701"/>
                      <a:pt x="18736" y="6250"/>
                      <a:pt x="18784" y="10663"/>
                    </a:cubicBezTo>
                    <a:close/>
                    <a:moveTo>
                      <a:pt x="3089" y="3220"/>
                    </a:moveTo>
                    <a:cubicBezTo>
                      <a:pt x="1066" y="5277"/>
                      <a:pt x="-30" y="7992"/>
                      <a:pt x="1" y="10868"/>
                    </a:cubicBezTo>
                    <a:cubicBezTo>
                      <a:pt x="31" y="13735"/>
                      <a:pt x="1184" y="16423"/>
                      <a:pt x="3241" y="18433"/>
                    </a:cubicBezTo>
                    <a:cubicBezTo>
                      <a:pt x="5299" y="20445"/>
                      <a:pt x="8015" y="21535"/>
                      <a:pt x="10888" y="21503"/>
                    </a:cubicBezTo>
                    <a:cubicBezTo>
                      <a:pt x="13752" y="21472"/>
                      <a:pt x="16438" y="20330"/>
                      <a:pt x="18450" y="18284"/>
                    </a:cubicBezTo>
                    <a:cubicBezTo>
                      <a:pt x="18450" y="18284"/>
                      <a:pt x="18450" y="18284"/>
                      <a:pt x="18450" y="18284"/>
                    </a:cubicBezTo>
                    <a:cubicBezTo>
                      <a:pt x="20473" y="16228"/>
                      <a:pt x="21570" y="13510"/>
                      <a:pt x="21540" y="10632"/>
                    </a:cubicBezTo>
                    <a:cubicBezTo>
                      <a:pt x="21475" y="4706"/>
                      <a:pt x="16591" y="-65"/>
                      <a:pt x="10654" y="0"/>
                    </a:cubicBezTo>
                    <a:cubicBezTo>
                      <a:pt x="7789" y="31"/>
                      <a:pt x="5101" y="1174"/>
                      <a:pt x="3089" y="3220"/>
                    </a:cubicBezTo>
                    <a:close/>
                  </a:path>
                </a:pathLst>
              </a:custGeom>
              <a:gradFill>
                <a:gsLst>
                  <a:gs pos="0">
                    <a:srgbClr val="BF9000"/>
                  </a:gs>
                  <a:gs pos="26000">
                    <a:srgbClr val="BF9000"/>
                  </a:gs>
                  <a:gs pos="56000">
                    <a:schemeClr val="accent4"/>
                  </a:gs>
                  <a:gs pos="100000">
                    <a:schemeClr val="accent4"/>
                  </a:gs>
                </a:gsLst>
                <a:lin ang="15600000" scaled="0"/>
              </a:gra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5" name="Google Shape;435;p32"/>
              <p:cNvSpPr/>
              <p:nvPr/>
            </p:nvSpPr>
            <p:spPr>
              <a:xfrm>
                <a:off x="3762481" y="1982585"/>
                <a:ext cx="417372" cy="413493"/>
              </a:xfrm>
              <a:custGeom>
                <a:avLst/>
                <a:gdLst/>
                <a:ahLst/>
                <a:cxnLst/>
                <a:rect l="l" t="t" r="r" b="b"/>
                <a:pathLst>
                  <a:path w="21600" h="21600" extrusionOk="0">
                    <a:moveTo>
                      <a:pt x="5155" y="0"/>
                    </a:moveTo>
                    <a:lnTo>
                      <a:pt x="0" y="5301"/>
                    </a:lnTo>
                    <a:lnTo>
                      <a:pt x="16443" y="21600"/>
                    </a:lnTo>
                    <a:lnTo>
                      <a:pt x="21600" y="16298"/>
                    </a:lnTo>
                    <a:cubicBezTo>
                      <a:pt x="21600" y="16298"/>
                      <a:pt x="5155" y="0"/>
                      <a:pt x="5155" y="0"/>
                    </a:cubicBezTo>
                    <a:close/>
                  </a:path>
                </a:pathLst>
              </a:custGeom>
              <a:solidFill>
                <a:srgbClr val="BF9000"/>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6" name="Google Shape;436;p32"/>
              <p:cNvSpPr/>
              <p:nvPr/>
            </p:nvSpPr>
            <p:spPr>
              <a:xfrm>
                <a:off x="3785557" y="2005660"/>
                <a:ext cx="376085" cy="371417"/>
              </a:xfrm>
              <a:custGeom>
                <a:avLst/>
                <a:gdLst/>
                <a:ahLst/>
                <a:cxnLst/>
                <a:rect l="l" t="t" r="r" b="b"/>
                <a:pathLst>
                  <a:path w="21600" h="21600" extrusionOk="0">
                    <a:moveTo>
                      <a:pt x="3351" y="0"/>
                    </a:moveTo>
                    <a:lnTo>
                      <a:pt x="0" y="3456"/>
                    </a:lnTo>
                    <a:lnTo>
                      <a:pt x="18249" y="21600"/>
                    </a:lnTo>
                    <a:lnTo>
                      <a:pt x="21600" y="18146"/>
                    </a:lnTo>
                    <a:cubicBezTo>
                      <a:pt x="21600" y="18146"/>
                      <a:pt x="3351" y="0"/>
                      <a:pt x="3351" y="0"/>
                    </a:cubicBezTo>
                    <a:close/>
                  </a:path>
                </a:pathLst>
              </a:custGeom>
              <a:solidFill>
                <a:schemeClr val="accent4"/>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7" name="Google Shape;437;p32"/>
              <p:cNvSpPr/>
              <p:nvPr/>
            </p:nvSpPr>
            <p:spPr>
              <a:xfrm>
                <a:off x="4032791" y="2249598"/>
                <a:ext cx="148368" cy="149333"/>
              </a:xfrm>
              <a:custGeom>
                <a:avLst/>
                <a:gdLst/>
                <a:ahLst/>
                <a:cxnLst/>
                <a:rect l="l" t="t" r="r" b="b"/>
                <a:pathLst>
                  <a:path w="21600" h="21600" extrusionOk="0">
                    <a:moveTo>
                      <a:pt x="14505" y="0"/>
                    </a:moveTo>
                    <a:lnTo>
                      <a:pt x="0" y="14678"/>
                    </a:lnTo>
                    <a:lnTo>
                      <a:pt x="7092" y="21600"/>
                    </a:lnTo>
                    <a:lnTo>
                      <a:pt x="21600" y="6920"/>
                    </a:lnTo>
                    <a:cubicBezTo>
                      <a:pt x="21600" y="6920"/>
                      <a:pt x="14505" y="0"/>
                      <a:pt x="14505" y="0"/>
                    </a:cubicBezTo>
                    <a:close/>
                  </a:path>
                </a:pathLst>
              </a:custGeom>
              <a:solidFill>
                <a:schemeClr val="accent4"/>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sp>
            <p:nvSpPr>
              <p:cNvPr id="438" name="Google Shape;438;p32"/>
              <p:cNvSpPr/>
              <p:nvPr/>
            </p:nvSpPr>
            <p:spPr>
              <a:xfrm>
                <a:off x="4052570" y="2269377"/>
                <a:ext cx="107120" cy="107265"/>
              </a:xfrm>
              <a:custGeom>
                <a:avLst/>
                <a:gdLst/>
                <a:ahLst/>
                <a:cxnLst/>
                <a:rect l="l" t="t" r="r" b="b"/>
                <a:pathLst>
                  <a:path w="21600" h="21600" extrusionOk="0">
                    <a:moveTo>
                      <a:pt x="11768" y="0"/>
                    </a:moveTo>
                    <a:lnTo>
                      <a:pt x="0" y="11966"/>
                    </a:lnTo>
                    <a:lnTo>
                      <a:pt x="9833" y="21600"/>
                    </a:lnTo>
                    <a:lnTo>
                      <a:pt x="21600" y="9641"/>
                    </a:lnTo>
                    <a:cubicBezTo>
                      <a:pt x="21600" y="9641"/>
                      <a:pt x="11768" y="0"/>
                      <a:pt x="11768" y="0"/>
                    </a:cubicBezTo>
                    <a:close/>
                  </a:path>
                </a:pathLst>
              </a:custGeom>
              <a:solidFill>
                <a:srgbClr val="FEFEFE">
                  <a:alpha val="29411"/>
                </a:srgbClr>
              </a:solidFill>
              <a:ln>
                <a:noFill/>
              </a:ln>
              <a:effectLst>
                <a:outerShdw blurRad="114300" dist="254000" dir="2580000" algn="l" rotWithShape="0">
                  <a:srgbClr val="000000">
                    <a:alpha val="1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FFFFFF"/>
                  </a:solidFill>
                  <a:latin typeface="Calibri"/>
                  <a:ea typeface="Calibri"/>
                  <a:cs typeface="Calibri"/>
                  <a:sym typeface="Calibri"/>
                </a:endParaRPr>
              </a:p>
            </p:txBody>
          </p:sp>
        </p:grpSp>
      </p:grpSp>
      <p:sp>
        <p:nvSpPr>
          <p:cNvPr id="439" name="Google Shape;439;p32"/>
          <p:cNvSpPr txBox="1"/>
          <p:nvPr/>
        </p:nvSpPr>
        <p:spPr>
          <a:xfrm>
            <a:off x="8801099" y="473710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9</a:t>
            </a:r>
            <a:endParaRPr sz="1400" b="0" i="0" u="none" strike="noStrike" cap="none">
              <a:solidFill>
                <a:schemeClr val="dk1"/>
              </a:solidFill>
              <a:latin typeface="Calibri"/>
              <a:ea typeface="Calibri"/>
              <a:cs typeface="Calibri"/>
              <a:sym typeface="Calibri"/>
            </a:endParaRPr>
          </a:p>
        </p:txBody>
      </p:sp>
      <p:sp>
        <p:nvSpPr>
          <p:cNvPr id="440" name="Google Shape;440;p32"/>
          <p:cNvSpPr/>
          <p:nvPr/>
        </p:nvSpPr>
        <p:spPr>
          <a:xfrm>
            <a:off x="3635270" y="-10813"/>
            <a:ext cx="2486498" cy="419827"/>
          </a:xfrm>
          <a:prstGeom prst="rect">
            <a:avLst/>
          </a:prstGeom>
          <a:noFill/>
          <a:ln>
            <a:noFill/>
          </a:ln>
        </p:spPr>
        <p:txBody>
          <a:bodyPr spcFirstLastPara="1" wrap="square" lIns="68575" tIns="34275" rIns="68575" bIns="34275" anchor="t" anchorCtr="0">
            <a:noAutofit/>
          </a:bodyPr>
          <a:lstStyle/>
          <a:p>
            <a:pPr marL="0" marR="0" lvl="0" indent="0" algn="l" rtl="0">
              <a:lnSpc>
                <a:spcPct val="120000"/>
              </a:lnSpc>
              <a:spcBef>
                <a:spcPts val="0"/>
              </a:spcBef>
              <a:spcAft>
                <a:spcPts val="0"/>
              </a:spcAft>
              <a:buClr>
                <a:srgbClr val="000000"/>
              </a:buClr>
              <a:buSzPts val="2100"/>
              <a:buFont typeface="Arial"/>
              <a:buNone/>
            </a:pPr>
            <a:r>
              <a:rPr lang="fr" sz="2100" b="0" i="0" u="none" strike="noStrike" cap="none">
                <a:solidFill>
                  <a:srgbClr val="1F3864"/>
                </a:solidFill>
                <a:latin typeface="Century Gothic"/>
                <a:ea typeface="Century Gothic"/>
                <a:cs typeface="Century Gothic"/>
                <a:sym typeface="Century Gothic"/>
              </a:rPr>
              <a:t>Solution proposée</a:t>
            </a:r>
            <a:endParaRPr sz="2100" b="0" i="0" u="none" strike="noStrike" cap="none">
              <a:solidFill>
                <a:srgbClr val="1F3864"/>
              </a:solidFill>
              <a:latin typeface="Century Gothic"/>
              <a:ea typeface="Century Gothic"/>
              <a:cs typeface="Century Gothic"/>
              <a:sym typeface="Century Gothic"/>
            </a:endParaRPr>
          </a:p>
        </p:txBody>
      </p:sp>
      <p:sp>
        <p:nvSpPr>
          <p:cNvPr id="441" name="Google Shape;441;p32"/>
          <p:cNvSpPr/>
          <p:nvPr/>
        </p:nvSpPr>
        <p:spPr>
          <a:xfrm>
            <a:off x="3412008" y="2244098"/>
            <a:ext cx="321469" cy="323850"/>
          </a:xfrm>
          <a:prstGeom prst="ellipse">
            <a:avLst/>
          </a:prstGeom>
          <a:solidFill>
            <a:srgbClr val="B3C6E7"/>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800"/>
              <a:buFont typeface="Arial"/>
              <a:buNone/>
            </a:pPr>
            <a:endParaRPr sz="8800" b="0" i="0" u="none" strike="noStrike" cap="none">
              <a:solidFill>
                <a:schemeClr val="lt1"/>
              </a:solidFill>
              <a:latin typeface="Calibri"/>
              <a:ea typeface="Calibri"/>
              <a:cs typeface="Calibri"/>
              <a:sym typeface="Calibri"/>
            </a:endParaRPr>
          </a:p>
        </p:txBody>
      </p:sp>
      <p:grpSp>
        <p:nvGrpSpPr>
          <p:cNvPr id="442" name="Google Shape;442;p32"/>
          <p:cNvGrpSpPr/>
          <p:nvPr/>
        </p:nvGrpSpPr>
        <p:grpSpPr>
          <a:xfrm>
            <a:off x="3185059" y="1070071"/>
            <a:ext cx="2027509" cy="477132"/>
            <a:chOff x="6038850" y="5485397"/>
            <a:chExt cx="1216539" cy="453439"/>
          </a:xfrm>
        </p:grpSpPr>
        <p:cxnSp>
          <p:nvCxnSpPr>
            <p:cNvPr id="443" name="Google Shape;443;p32"/>
            <p:cNvCxnSpPr/>
            <p:nvPr/>
          </p:nvCxnSpPr>
          <p:spPr>
            <a:xfrm rot="10800000">
              <a:off x="7251048" y="5485397"/>
              <a:ext cx="0" cy="453439"/>
            </a:xfrm>
            <a:prstGeom prst="straightConnector1">
              <a:avLst/>
            </a:prstGeom>
            <a:noFill/>
            <a:ln w="19050" cap="flat" cmpd="sng">
              <a:solidFill>
                <a:srgbClr val="7F7F7F"/>
              </a:solidFill>
              <a:prstDash val="solid"/>
              <a:miter lim="400000"/>
              <a:headEnd type="none" w="sm" len="sm"/>
              <a:tailEnd type="none" w="sm" len="sm"/>
            </a:ln>
          </p:spPr>
        </p:cxnSp>
        <p:cxnSp>
          <p:nvCxnSpPr>
            <p:cNvPr id="444" name="Google Shape;444;p32"/>
            <p:cNvCxnSpPr/>
            <p:nvPr/>
          </p:nvCxnSpPr>
          <p:spPr>
            <a:xfrm rot="10800000">
              <a:off x="6038850" y="5718459"/>
              <a:ext cx="1216539" cy="0"/>
            </a:xfrm>
            <a:prstGeom prst="straightConnector1">
              <a:avLst/>
            </a:prstGeom>
            <a:noFill/>
            <a:ln w="19050" cap="flat" cmpd="sng">
              <a:solidFill>
                <a:srgbClr val="7F7F7F"/>
              </a:solidFill>
              <a:prstDash val="solid"/>
              <a:miter lim="400000"/>
              <a:headEnd type="none" w="sm" len="sm"/>
              <a:tailEnd type="oval" w="med" len="med"/>
            </a:ln>
          </p:spPr>
        </p:cxnSp>
      </p:grpSp>
      <p:grpSp>
        <p:nvGrpSpPr>
          <p:cNvPr id="445" name="Google Shape;445;p32"/>
          <p:cNvGrpSpPr/>
          <p:nvPr/>
        </p:nvGrpSpPr>
        <p:grpSpPr>
          <a:xfrm>
            <a:off x="5273936" y="1085671"/>
            <a:ext cx="3648293" cy="623217"/>
            <a:chOff x="8689521" y="2412323"/>
            <a:chExt cx="5227401" cy="831012"/>
          </a:xfrm>
        </p:grpSpPr>
        <p:sp>
          <p:nvSpPr>
            <p:cNvPr id="446" name="Google Shape;446;p32"/>
            <p:cNvSpPr txBox="1"/>
            <p:nvPr/>
          </p:nvSpPr>
          <p:spPr>
            <a:xfrm>
              <a:off x="8689521" y="2412323"/>
              <a:ext cx="5227401" cy="8310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fr" sz="1800" b="1" i="0" u="none" strike="noStrike" cap="none">
                  <a:solidFill>
                    <a:schemeClr val="dk1"/>
                  </a:solidFill>
                  <a:latin typeface="Calibri"/>
                  <a:ea typeface="Calibri"/>
                  <a:cs typeface="Calibri"/>
                  <a:sym typeface="Calibri"/>
                </a:rPr>
                <a:t>Développement d’une application web</a:t>
              </a:r>
              <a:endParaRPr sz="1100"/>
            </a:p>
          </p:txBody>
        </p:sp>
        <p:sp>
          <p:nvSpPr>
            <p:cNvPr id="447" name="Google Shape;447;p32"/>
            <p:cNvSpPr/>
            <p:nvPr/>
          </p:nvSpPr>
          <p:spPr>
            <a:xfrm>
              <a:off x="8689522" y="2667928"/>
              <a:ext cx="2359478" cy="2770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7F7F7F"/>
                </a:solidFill>
                <a:latin typeface="Lato Light"/>
                <a:ea typeface="Lato Light"/>
                <a:cs typeface="Lato Light"/>
                <a:sym typeface="Lato Light"/>
              </a:endParaRPr>
            </a:p>
          </p:txBody>
        </p:sp>
      </p:grpSp>
      <p:sp>
        <p:nvSpPr>
          <p:cNvPr id="448" name="Google Shape;448;p32"/>
          <p:cNvSpPr/>
          <p:nvPr/>
        </p:nvSpPr>
        <p:spPr>
          <a:xfrm>
            <a:off x="2868877" y="1132423"/>
            <a:ext cx="321469" cy="323850"/>
          </a:xfrm>
          <a:prstGeom prst="ellipse">
            <a:avLst/>
          </a:prstGeom>
          <a:solidFill>
            <a:srgbClr val="B3C6E7"/>
          </a:solidFill>
          <a:ln w="762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800"/>
              <a:buFont typeface="Arial"/>
              <a:buNone/>
            </a:pPr>
            <a:endParaRPr sz="8800" b="0" i="0" u="none" strike="noStrike" cap="none">
              <a:solidFill>
                <a:schemeClr val="lt1"/>
              </a:solidFill>
              <a:latin typeface="Calibri"/>
              <a:ea typeface="Calibri"/>
              <a:cs typeface="Calibri"/>
              <a:sym typeface="Calibri"/>
            </a:endParaRPr>
          </a:p>
        </p:txBody>
      </p:sp>
      <p:sp>
        <p:nvSpPr>
          <p:cNvPr id="449" name="Google Shape;449;p32"/>
          <p:cNvSpPr/>
          <p:nvPr/>
        </p:nvSpPr>
        <p:spPr>
          <a:xfrm>
            <a:off x="8611477" y="461986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dirty="0">
                <a:solidFill>
                  <a:schemeClr val="lt1"/>
                </a:solidFill>
                <a:latin typeface="Calibri"/>
                <a:ea typeface="Calibri"/>
                <a:cs typeface="Calibri"/>
                <a:sym typeface="Calibri"/>
              </a:rPr>
              <a:t>4</a:t>
            </a:r>
            <a:endParaRPr sz="2100" b="1"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p:txBody>
      </p:sp>
      <p:sp>
        <p:nvSpPr>
          <p:cNvPr id="450" name="Google Shape;450;p32"/>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1" name="Google Shape;451;p32"/>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52" name="Google Shape;452;p32"/>
          <p:cNvPicPr preferRelativeResize="0"/>
          <p:nvPr/>
        </p:nvPicPr>
        <p:blipFill rotWithShape="1">
          <a:blip r:embed="rId3">
            <a:alphaModFix/>
          </a:blip>
          <a:srcRect/>
          <a:stretch/>
        </p:blipFill>
        <p:spPr>
          <a:xfrm>
            <a:off x="2231650" y="89791"/>
            <a:ext cx="329933" cy="214567"/>
          </a:xfrm>
          <a:prstGeom prst="rect">
            <a:avLst/>
          </a:prstGeom>
          <a:noFill/>
          <a:ln>
            <a:noFill/>
          </a:ln>
        </p:spPr>
      </p:pic>
      <p:sp>
        <p:nvSpPr>
          <p:cNvPr id="453" name="Google Shape;453;p32"/>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97"/>
                                        </p:tgtEl>
                                        <p:attrNameLst>
                                          <p:attrName>style.visibility</p:attrName>
                                        </p:attrNameLst>
                                      </p:cBhvr>
                                      <p:to>
                                        <p:strVal val="visible"/>
                                      </p:to>
                                    </p:set>
                                    <p:anim calcmode="lin" valueType="num">
                                      <p:cBhvr additive="base">
                                        <p:cTn id="11" dur="500"/>
                                        <p:tgtEl>
                                          <p:spTgt spid="397"/>
                                        </p:tgtEl>
                                        <p:attrNameLst>
                                          <p:attrName>ppt_w</p:attrName>
                                        </p:attrNameLst>
                                      </p:cBhvr>
                                      <p:tavLst>
                                        <p:tav tm="0">
                                          <p:val>
                                            <p:strVal val="0"/>
                                          </p:val>
                                        </p:tav>
                                        <p:tav tm="100000">
                                          <p:val>
                                            <p:strVal val="#ppt_w"/>
                                          </p:val>
                                        </p:tav>
                                      </p:tavLst>
                                    </p:anim>
                                    <p:anim calcmode="lin" valueType="num">
                                      <p:cBhvr additive="base">
                                        <p:cTn id="12" dur="500"/>
                                        <p:tgtEl>
                                          <p:spTgt spid="397"/>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83"/>
                                        </p:tgtEl>
                                        <p:attrNameLst>
                                          <p:attrName>style.visibility</p:attrName>
                                        </p:attrNameLst>
                                      </p:cBhvr>
                                      <p:to>
                                        <p:strVal val="visible"/>
                                      </p:to>
                                    </p:set>
                                    <p:animEffect transition="in" filter="fade">
                                      <p:cBhvr>
                                        <p:cTn id="16" dur="500"/>
                                        <p:tgtEl>
                                          <p:spTgt spid="383"/>
                                        </p:tgtEl>
                                      </p:cBhvr>
                                    </p:animEffect>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448"/>
                                        </p:tgtEl>
                                        <p:attrNameLst>
                                          <p:attrName>style.visibility</p:attrName>
                                        </p:attrNameLst>
                                      </p:cBhvr>
                                      <p:to>
                                        <p:strVal val="visible"/>
                                      </p:to>
                                    </p:set>
                                    <p:anim calcmode="lin" valueType="num">
                                      <p:cBhvr additive="base">
                                        <p:cTn id="20" dur="500"/>
                                        <p:tgtEl>
                                          <p:spTgt spid="448"/>
                                        </p:tgtEl>
                                        <p:attrNameLst>
                                          <p:attrName>ppt_w</p:attrName>
                                        </p:attrNameLst>
                                      </p:cBhvr>
                                      <p:tavLst>
                                        <p:tav tm="0">
                                          <p:val>
                                            <p:strVal val="0"/>
                                          </p:val>
                                        </p:tav>
                                        <p:tav tm="100000">
                                          <p:val>
                                            <p:strVal val="#ppt_w"/>
                                          </p:val>
                                        </p:tav>
                                      </p:tavLst>
                                    </p:anim>
                                    <p:anim calcmode="lin" valueType="num">
                                      <p:cBhvr additive="base">
                                        <p:cTn id="21" dur="500"/>
                                        <p:tgtEl>
                                          <p:spTgt spid="448"/>
                                        </p:tgtEl>
                                        <p:attrNameLst>
                                          <p:attrName>ppt_h</p:attrName>
                                        </p:attrNameLst>
                                      </p:cBhvr>
                                      <p:tavLst>
                                        <p:tav tm="0">
                                          <p:val>
                                            <p:strVal val="0"/>
                                          </p:val>
                                        </p:tav>
                                        <p:tav tm="100000">
                                          <p:val>
                                            <p:strVal val="#ppt_h"/>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42"/>
                                        </p:tgtEl>
                                        <p:attrNameLst>
                                          <p:attrName>style.visibility</p:attrName>
                                        </p:attrNameLst>
                                      </p:cBhvr>
                                      <p:to>
                                        <p:strVal val="visible"/>
                                      </p:to>
                                    </p:set>
                                    <p:animEffect transition="in" filter="fade">
                                      <p:cBhvr>
                                        <p:cTn id="25" dur="500"/>
                                        <p:tgtEl>
                                          <p:spTgt spid="442"/>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45"/>
                                        </p:tgtEl>
                                        <p:attrNameLst>
                                          <p:attrName>style.visibility</p:attrName>
                                        </p:attrNameLst>
                                      </p:cBhvr>
                                      <p:to>
                                        <p:strVal val="visible"/>
                                      </p:to>
                                    </p:set>
                                    <p:animEffect transition="in" filter="fade">
                                      <p:cBhvr>
                                        <p:cTn id="29" dur="500"/>
                                        <p:tgtEl>
                                          <p:spTgt spid="445"/>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441"/>
                                        </p:tgtEl>
                                        <p:attrNameLst>
                                          <p:attrName>style.visibility</p:attrName>
                                        </p:attrNameLst>
                                      </p:cBhvr>
                                      <p:to>
                                        <p:strVal val="visible"/>
                                      </p:to>
                                    </p:set>
                                    <p:anim calcmode="lin" valueType="num">
                                      <p:cBhvr additive="base">
                                        <p:cTn id="33" dur="500"/>
                                        <p:tgtEl>
                                          <p:spTgt spid="441"/>
                                        </p:tgtEl>
                                        <p:attrNameLst>
                                          <p:attrName>ppt_w</p:attrName>
                                        </p:attrNameLst>
                                      </p:cBhvr>
                                      <p:tavLst>
                                        <p:tav tm="0">
                                          <p:val>
                                            <p:strVal val="0"/>
                                          </p:val>
                                        </p:tav>
                                        <p:tav tm="100000">
                                          <p:val>
                                            <p:strVal val="#ppt_w"/>
                                          </p:val>
                                        </p:tav>
                                      </p:tavLst>
                                    </p:anim>
                                    <p:anim calcmode="lin" valueType="num">
                                      <p:cBhvr additive="base">
                                        <p:cTn id="34" dur="500"/>
                                        <p:tgtEl>
                                          <p:spTgt spid="441"/>
                                        </p:tgtEl>
                                        <p:attrNameLst>
                                          <p:attrName>ppt_h</p:attrName>
                                        </p:attrNameLst>
                                      </p:cBhvr>
                                      <p:tavLst>
                                        <p:tav tm="0">
                                          <p:val>
                                            <p:strVal val="0"/>
                                          </p:val>
                                        </p:tav>
                                        <p:tav tm="100000">
                                          <p:val>
                                            <p:strVal val="#ppt_h"/>
                                          </p:val>
                                        </p:tav>
                                      </p:tavLst>
                                    </p:anim>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385"/>
                                        </p:tgtEl>
                                        <p:attrNameLst>
                                          <p:attrName>style.visibility</p:attrName>
                                        </p:attrNameLst>
                                      </p:cBhvr>
                                      <p:to>
                                        <p:strVal val="visible"/>
                                      </p:to>
                                    </p:set>
                                    <p:animEffect transition="in" filter="fade">
                                      <p:cBhvr>
                                        <p:cTn id="38" dur="500"/>
                                        <p:tgtEl>
                                          <p:spTgt spid="385"/>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91"/>
                                        </p:tgtEl>
                                        <p:attrNameLst>
                                          <p:attrName>style.visibility</p:attrName>
                                        </p:attrNameLst>
                                      </p:cBhvr>
                                      <p:to>
                                        <p:strVal val="visible"/>
                                      </p:to>
                                    </p:set>
                                    <p:animEffect transition="in" filter="fade">
                                      <p:cBhvr>
                                        <p:cTn id="42" dur="500"/>
                                        <p:tgtEl>
                                          <p:spTgt spid="391"/>
                                        </p:tgtEl>
                                      </p:cBhvr>
                                    </p:animEffect>
                                  </p:childTnLst>
                                </p:cTn>
                              </p:par>
                            </p:childTnLst>
                          </p:cTn>
                        </p:par>
                        <p:par>
                          <p:cTn id="43" fill="hold">
                            <p:stCondLst>
                              <p:cond delay="4500"/>
                            </p:stCondLst>
                            <p:childTnLst>
                              <p:par>
                                <p:cTn id="44" presetID="23" presetClass="entr" presetSubtype="16" fill="hold" nodeType="afterEffect">
                                  <p:stCondLst>
                                    <p:cond delay="0"/>
                                  </p:stCondLst>
                                  <p:childTnLst>
                                    <p:set>
                                      <p:cBhvr>
                                        <p:cTn id="45" dur="1" fill="hold">
                                          <p:stCondLst>
                                            <p:cond delay="0"/>
                                          </p:stCondLst>
                                        </p:cTn>
                                        <p:tgtEl>
                                          <p:spTgt spid="384"/>
                                        </p:tgtEl>
                                        <p:attrNameLst>
                                          <p:attrName>style.visibility</p:attrName>
                                        </p:attrNameLst>
                                      </p:cBhvr>
                                      <p:to>
                                        <p:strVal val="visible"/>
                                      </p:to>
                                    </p:set>
                                    <p:anim calcmode="lin" valueType="num">
                                      <p:cBhvr additive="base">
                                        <p:cTn id="46" dur="500"/>
                                        <p:tgtEl>
                                          <p:spTgt spid="384"/>
                                        </p:tgtEl>
                                        <p:attrNameLst>
                                          <p:attrName>ppt_w</p:attrName>
                                        </p:attrNameLst>
                                      </p:cBhvr>
                                      <p:tavLst>
                                        <p:tav tm="0">
                                          <p:val>
                                            <p:strVal val="0"/>
                                          </p:val>
                                        </p:tav>
                                        <p:tav tm="100000">
                                          <p:val>
                                            <p:strVal val="#ppt_w"/>
                                          </p:val>
                                        </p:tav>
                                      </p:tavLst>
                                    </p:anim>
                                    <p:anim calcmode="lin" valueType="num">
                                      <p:cBhvr additive="base">
                                        <p:cTn id="47" dur="500"/>
                                        <p:tgtEl>
                                          <p:spTgt spid="384"/>
                                        </p:tgtEl>
                                        <p:attrNameLst>
                                          <p:attrName>ppt_h</p:attrName>
                                        </p:attrNameLst>
                                      </p:cBhvr>
                                      <p:tavLst>
                                        <p:tav tm="0">
                                          <p:val>
                                            <p:strVal val="0"/>
                                          </p:val>
                                        </p:tav>
                                        <p:tav tm="100000">
                                          <p:val>
                                            <p:strVal val="#ppt_h"/>
                                          </p:val>
                                        </p:tav>
                                      </p:tavLst>
                                    </p:anim>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388"/>
                                        </p:tgtEl>
                                        <p:attrNameLst>
                                          <p:attrName>style.visibility</p:attrName>
                                        </p:attrNameLst>
                                      </p:cBhvr>
                                      <p:to>
                                        <p:strVal val="visible"/>
                                      </p:to>
                                    </p:set>
                                    <p:animEffect transition="in" filter="fade">
                                      <p:cBhvr>
                                        <p:cTn id="51" dur="500"/>
                                        <p:tgtEl>
                                          <p:spTgt spid="388"/>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394"/>
                                        </p:tgtEl>
                                        <p:attrNameLst>
                                          <p:attrName>style.visibility</p:attrName>
                                        </p:attrNameLst>
                                      </p:cBhvr>
                                      <p:to>
                                        <p:strVal val="visible"/>
                                      </p:to>
                                    </p:set>
                                    <p:animEffect transition="in" filter="fade">
                                      <p:cBhvr>
                                        <p:cTn id="55"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3"/>
          <p:cNvSpPr/>
          <p:nvPr/>
        </p:nvSpPr>
        <p:spPr>
          <a:xfrm>
            <a:off x="672300" y="1217160"/>
            <a:ext cx="5196420" cy="41040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fr" sz="2300" b="0" i="0" u="none" strike="noStrike" cap="none">
                <a:solidFill>
                  <a:srgbClr val="FFFFFF"/>
                </a:solidFill>
                <a:latin typeface="Arial"/>
                <a:ea typeface="Arial"/>
                <a:cs typeface="Arial"/>
                <a:sym typeface="Arial"/>
              </a:rPr>
              <a:t>ere</a:t>
            </a:r>
            <a:endParaRPr sz="1400" b="0" i="0" u="none" strike="noStrike" cap="none">
              <a:solidFill>
                <a:srgbClr val="000000"/>
              </a:solidFill>
              <a:latin typeface="Arial"/>
              <a:ea typeface="Arial"/>
              <a:cs typeface="Arial"/>
              <a:sym typeface="Arial"/>
            </a:endParaRPr>
          </a:p>
        </p:txBody>
      </p:sp>
      <p:sp>
        <p:nvSpPr>
          <p:cNvPr id="459" name="Google Shape;459;p33"/>
          <p:cNvSpPr/>
          <p:nvPr/>
        </p:nvSpPr>
        <p:spPr>
          <a:xfrm>
            <a:off x="0" y="1627559"/>
            <a:ext cx="9141390" cy="3532016"/>
          </a:xfrm>
          <a:custGeom>
            <a:avLst/>
            <a:gdLst/>
            <a:ahLst/>
            <a:cxnLst/>
            <a:rect l="l" t="t" r="r" b="b"/>
            <a:pathLst>
              <a:path w="6400" h="2788" extrusionOk="0">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729FC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60" name="Google Shape;460;p33"/>
          <p:cNvSpPr/>
          <p:nvPr/>
        </p:nvSpPr>
        <p:spPr>
          <a:xfrm>
            <a:off x="7043760" y="962280"/>
            <a:ext cx="405810" cy="436590"/>
          </a:xfrm>
          <a:prstGeom prst="ellipse">
            <a:avLst/>
          </a:prstGeom>
          <a:solidFill>
            <a:srgbClr val="282F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1" name="Google Shape;461;p33"/>
          <p:cNvSpPr/>
          <p:nvPr/>
        </p:nvSpPr>
        <p:spPr>
          <a:xfrm>
            <a:off x="7012170" y="2349270"/>
            <a:ext cx="407160" cy="613170"/>
          </a:xfrm>
          <a:prstGeom prst="ellipse">
            <a:avLst/>
          </a:prstGeom>
          <a:solidFill>
            <a:srgbClr val="FCB41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2" name="Google Shape;462;p33"/>
          <p:cNvSpPr/>
          <p:nvPr/>
        </p:nvSpPr>
        <p:spPr>
          <a:xfrm>
            <a:off x="6869880" y="821880"/>
            <a:ext cx="771120" cy="1621350"/>
          </a:xfrm>
          <a:custGeom>
            <a:avLst/>
            <a:gdLst/>
            <a:ahLst/>
            <a:cxnLst/>
            <a:rect l="l" t="t" r="r" b="b"/>
            <a:pathLst>
              <a:path w="233" h="500" extrusionOk="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rgbClr val="42AF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3" name="Google Shape;463;p33"/>
          <p:cNvSpPr/>
          <p:nvPr/>
        </p:nvSpPr>
        <p:spPr>
          <a:xfrm>
            <a:off x="7534620" y="1924020"/>
            <a:ext cx="300780" cy="850230"/>
          </a:xfrm>
          <a:custGeom>
            <a:avLst/>
            <a:gdLst/>
            <a:ahLst/>
            <a:cxnLst/>
            <a:rect l="l" t="t" r="r" b="b"/>
            <a:pathLst>
              <a:path w="91" h="262" extrusionOk="0">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rgbClr val="42AF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4" name="Google Shape;464;p33"/>
          <p:cNvSpPr/>
          <p:nvPr/>
        </p:nvSpPr>
        <p:spPr>
          <a:xfrm>
            <a:off x="6644970" y="1904040"/>
            <a:ext cx="277020" cy="837000"/>
          </a:xfrm>
          <a:custGeom>
            <a:avLst/>
            <a:gdLst/>
            <a:ahLst/>
            <a:cxnLst/>
            <a:rect l="l" t="t" r="r" b="b"/>
            <a:pathLst>
              <a:path w="84" h="258" extrusionOk="0">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rgbClr val="42AFB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5" name="Google Shape;465;p33"/>
          <p:cNvSpPr/>
          <p:nvPr/>
        </p:nvSpPr>
        <p:spPr>
          <a:xfrm>
            <a:off x="6973020" y="2531250"/>
            <a:ext cx="485190" cy="693090"/>
          </a:xfrm>
          <a:custGeom>
            <a:avLst/>
            <a:gdLst/>
            <a:ahLst/>
            <a:cxnLst/>
            <a:rect l="l" t="t" r="r" b="b"/>
            <a:pathLst>
              <a:path w="147" h="214" extrusionOk="0">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rgbClr val="C98C0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6" name="Google Shape;466;p33"/>
          <p:cNvSpPr/>
          <p:nvPr/>
        </p:nvSpPr>
        <p:spPr>
          <a:xfrm>
            <a:off x="7078050" y="447930"/>
            <a:ext cx="393930" cy="333990"/>
          </a:xfrm>
          <a:custGeom>
            <a:avLst/>
            <a:gdLst/>
            <a:ahLst/>
            <a:cxnLst/>
            <a:rect l="l" t="t" r="r" b="b"/>
            <a:pathLst>
              <a:path w="119" h="103" extrusionOk="0">
                <a:moveTo>
                  <a:pt x="119" y="103"/>
                </a:moveTo>
                <a:cubicBezTo>
                  <a:pt x="79" y="102"/>
                  <a:pt x="39" y="101"/>
                  <a:pt x="0" y="100"/>
                </a:cubicBezTo>
                <a:cubicBezTo>
                  <a:pt x="3" y="84"/>
                  <a:pt x="47" y="12"/>
                  <a:pt x="62" y="0"/>
                </a:cubicBezTo>
                <a:cubicBezTo>
                  <a:pt x="76" y="12"/>
                  <a:pt x="118" y="90"/>
                  <a:pt x="119" y="103"/>
                </a:cubicBezTo>
                <a:close/>
              </a:path>
            </a:pathLst>
          </a:custGeom>
          <a:solidFill>
            <a:srgbClr val="CB1B4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67" name="Google Shape;467;p33"/>
          <p:cNvSpPr/>
          <p:nvPr/>
        </p:nvSpPr>
        <p:spPr>
          <a:xfrm>
            <a:off x="342900" y="4762260"/>
            <a:ext cx="8524710" cy="27351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68" name="Google Shape;468;p33"/>
          <p:cNvSpPr txBox="1"/>
          <p:nvPr/>
        </p:nvSpPr>
        <p:spPr>
          <a:xfrm>
            <a:off x="1739331" y="769039"/>
            <a:ext cx="5043609" cy="1801575"/>
          </a:xfrm>
          <a:prstGeom prst="rect">
            <a:avLst/>
          </a:prstGeom>
          <a:noFill/>
          <a:ln>
            <a:noFill/>
          </a:ln>
        </p:spPr>
        <p:txBody>
          <a:bodyPr spcFirstLastPara="1" wrap="square" lIns="67500" tIns="33750" rIns="67500" bIns="33750" anchor="t" anchorCtr="0">
            <a:noAutofit/>
          </a:bodyPr>
          <a:lstStyle/>
          <a:p>
            <a:pPr marL="254000" marR="0" lvl="0" indent="-247650" algn="l" rtl="0">
              <a:lnSpc>
                <a:spcPct val="250000"/>
              </a:lnSpc>
              <a:spcBef>
                <a:spcPts val="0"/>
              </a:spcBef>
              <a:spcAft>
                <a:spcPts val="0"/>
              </a:spcAft>
              <a:buClr>
                <a:srgbClr val="7F7F7F"/>
              </a:buClr>
              <a:buSzPts val="1500"/>
              <a:buFont typeface="Noto Sans Symbols"/>
              <a:buChar char="❖"/>
            </a:pPr>
            <a:r>
              <a:rPr lang="fr" sz="1500" b="1" i="0" u="none" strike="noStrike" cap="none" dirty="0">
                <a:solidFill>
                  <a:srgbClr val="7F7F7F"/>
                </a:solidFill>
                <a:latin typeface="Arial"/>
                <a:ea typeface="Arial"/>
                <a:cs typeface="Arial"/>
                <a:sym typeface="Arial"/>
              </a:rPr>
              <a:t>Accroître la productivité</a:t>
            </a:r>
            <a:endParaRPr sz="1500" b="1" i="0" u="none" strike="noStrike" cap="none" dirty="0">
              <a:solidFill>
                <a:srgbClr val="7F7F7F"/>
              </a:solidFill>
              <a:latin typeface="Arial"/>
              <a:ea typeface="Arial"/>
              <a:cs typeface="Arial"/>
              <a:sym typeface="Arial"/>
            </a:endParaRPr>
          </a:p>
          <a:p>
            <a:pPr marL="254000" marR="0" lvl="0" indent="-247650" algn="l" rtl="0">
              <a:lnSpc>
                <a:spcPct val="250000"/>
              </a:lnSpc>
              <a:spcBef>
                <a:spcPts val="0"/>
              </a:spcBef>
              <a:spcAft>
                <a:spcPts val="0"/>
              </a:spcAft>
              <a:buClr>
                <a:srgbClr val="7F7F7F"/>
              </a:buClr>
              <a:buSzPts val="1500"/>
              <a:buFont typeface="Noto Sans Symbols"/>
              <a:buChar char="❖"/>
            </a:pPr>
            <a:r>
              <a:rPr lang="fr" sz="1500" b="1" i="0" u="none" strike="noStrike" cap="none" dirty="0">
                <a:solidFill>
                  <a:srgbClr val="7F7F7F"/>
                </a:solidFill>
                <a:latin typeface="Arial"/>
                <a:ea typeface="Arial"/>
                <a:cs typeface="Arial"/>
                <a:sym typeface="Arial"/>
              </a:rPr>
              <a:t>Diminuer  “Time To Market” </a:t>
            </a:r>
            <a:endParaRPr sz="1100" b="0" i="0" u="none" strike="noStrike" cap="none" dirty="0">
              <a:solidFill>
                <a:srgbClr val="000000"/>
              </a:solidFill>
              <a:latin typeface="Arial"/>
              <a:ea typeface="Arial"/>
              <a:cs typeface="Arial"/>
              <a:sym typeface="Arial"/>
            </a:endParaRPr>
          </a:p>
          <a:p>
            <a:pPr marL="254000" marR="0" lvl="0" indent="-247650" algn="l" rtl="0">
              <a:lnSpc>
                <a:spcPct val="250000"/>
              </a:lnSpc>
              <a:spcBef>
                <a:spcPts val="0"/>
              </a:spcBef>
              <a:spcAft>
                <a:spcPts val="0"/>
              </a:spcAft>
              <a:buClr>
                <a:srgbClr val="7F7F7F"/>
              </a:buClr>
              <a:buSzPts val="1500"/>
              <a:buFont typeface="Noto Sans Symbols"/>
              <a:buChar char="❖"/>
            </a:pPr>
            <a:r>
              <a:rPr lang="fr" sz="1500" b="1" i="0" u="none" strike="noStrike" cap="none" dirty="0">
                <a:solidFill>
                  <a:srgbClr val="7F7F7F"/>
                </a:solidFill>
                <a:latin typeface="Arial"/>
                <a:ea typeface="Arial"/>
                <a:cs typeface="Arial"/>
                <a:sym typeface="Arial"/>
              </a:rPr>
              <a:t>Amélioration du niveau de satisfaction des clients</a:t>
            </a:r>
            <a:endParaRPr sz="1100" b="0" i="0" u="none" strike="noStrike" cap="none" dirty="0">
              <a:solidFill>
                <a:srgbClr val="000000"/>
              </a:solidFill>
              <a:latin typeface="Arial"/>
              <a:ea typeface="Arial"/>
              <a:cs typeface="Arial"/>
              <a:sym typeface="Arial"/>
            </a:endParaRPr>
          </a:p>
          <a:p>
            <a:pPr marL="254000" marR="0" lvl="0" indent="-247650" algn="l" rtl="0">
              <a:lnSpc>
                <a:spcPct val="250000"/>
              </a:lnSpc>
              <a:spcBef>
                <a:spcPts val="0"/>
              </a:spcBef>
              <a:spcAft>
                <a:spcPts val="0"/>
              </a:spcAft>
              <a:buClr>
                <a:srgbClr val="7F7F7F"/>
              </a:buClr>
              <a:buSzPts val="1500"/>
              <a:buFont typeface="Noto Sans Symbols"/>
              <a:buChar char="❖"/>
            </a:pPr>
            <a:r>
              <a:rPr lang="fr" sz="1500" b="1" i="0" u="none" strike="noStrike" cap="none" dirty="0">
                <a:solidFill>
                  <a:srgbClr val="7F7F7F"/>
                </a:solidFill>
                <a:latin typeface="Arial"/>
                <a:ea typeface="Arial"/>
                <a:cs typeface="Arial"/>
                <a:sym typeface="Arial"/>
              </a:rPr>
              <a:t>Réduction des coûts</a:t>
            </a:r>
            <a:endParaRPr sz="1500" b="1" i="0" u="none" strike="noStrike" cap="none" dirty="0">
              <a:solidFill>
                <a:srgbClr val="7F7F7F"/>
              </a:solidFill>
              <a:latin typeface="Arial"/>
              <a:ea typeface="Arial"/>
              <a:cs typeface="Arial"/>
              <a:sym typeface="Arial"/>
            </a:endParaRPr>
          </a:p>
          <a:p>
            <a:pPr marL="254000" marR="0" lvl="0" indent="-152400" algn="l" rtl="0">
              <a:lnSpc>
                <a:spcPct val="250000"/>
              </a:lnSpc>
              <a:spcBef>
                <a:spcPts val="0"/>
              </a:spcBef>
              <a:spcAft>
                <a:spcPts val="0"/>
              </a:spcAft>
              <a:buClr>
                <a:schemeClr val="dk1"/>
              </a:buClr>
              <a:buSzPts val="1500"/>
              <a:buFont typeface="Noto Sans Symbols"/>
              <a:buNone/>
            </a:pPr>
            <a:endParaRPr sz="1500" b="1" i="0" u="none" strike="noStrike" cap="none" dirty="0">
              <a:solidFill>
                <a:srgbClr val="000000"/>
              </a:solidFill>
              <a:latin typeface="Arial"/>
              <a:ea typeface="Arial"/>
              <a:cs typeface="Arial"/>
              <a:sym typeface="Arial"/>
            </a:endParaRPr>
          </a:p>
        </p:txBody>
      </p:sp>
      <p:sp>
        <p:nvSpPr>
          <p:cNvPr id="469" name="Google Shape;469;p33"/>
          <p:cNvSpPr txBox="1"/>
          <p:nvPr/>
        </p:nvSpPr>
        <p:spPr>
          <a:xfrm>
            <a:off x="312115" y="728730"/>
            <a:ext cx="105476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1" i="0" u="none" strike="noStrike" cap="none">
                <a:solidFill>
                  <a:srgbClr val="2F5496"/>
                </a:solidFill>
                <a:latin typeface="Calibri"/>
                <a:ea typeface="Calibri"/>
                <a:cs typeface="Calibri"/>
                <a:sym typeface="Calibri"/>
              </a:rPr>
              <a:t>Objectifs</a:t>
            </a:r>
            <a:r>
              <a:rPr lang="fr" sz="1800" b="1" i="0" u="none" strike="noStrike" cap="none">
                <a:solidFill>
                  <a:srgbClr val="8DA9DB"/>
                </a:solidFill>
                <a:latin typeface="Calibri"/>
                <a:ea typeface="Calibri"/>
                <a:cs typeface="Calibri"/>
                <a:sym typeface="Calibri"/>
              </a:rPr>
              <a:t>:</a:t>
            </a:r>
            <a:endParaRPr sz="1800" b="1" i="0" u="none" strike="noStrike" cap="none">
              <a:solidFill>
                <a:srgbClr val="8DA9DB"/>
              </a:solidFill>
              <a:latin typeface="Calibri"/>
              <a:ea typeface="Calibri"/>
              <a:cs typeface="Calibri"/>
              <a:sym typeface="Calibri"/>
            </a:endParaRPr>
          </a:p>
        </p:txBody>
      </p:sp>
      <p:sp>
        <p:nvSpPr>
          <p:cNvPr id="470" name="Google Shape;470;p33"/>
          <p:cNvSpPr/>
          <p:nvPr/>
        </p:nvSpPr>
        <p:spPr>
          <a:xfrm>
            <a:off x="8492445" y="4594050"/>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dirty="0">
                <a:solidFill>
                  <a:schemeClr val="lt1"/>
                </a:solidFill>
                <a:latin typeface="Calibri"/>
                <a:ea typeface="Calibri"/>
                <a:cs typeface="Calibri"/>
                <a:sym typeface="Calibri"/>
              </a:rPr>
              <a:t>5</a:t>
            </a:r>
            <a:endParaRPr sz="2400" b="0" i="0" u="none" strike="noStrike" cap="none" dirty="0">
              <a:solidFill>
                <a:schemeClr val="lt1"/>
              </a:solidFill>
              <a:latin typeface="Calibri"/>
              <a:ea typeface="Calibri"/>
              <a:cs typeface="Calibri"/>
              <a:sym typeface="Calibri"/>
            </a:endParaRPr>
          </a:p>
        </p:txBody>
      </p:sp>
      <p:pic>
        <p:nvPicPr>
          <p:cNvPr id="471" name="Google Shape;471;p33"/>
          <p:cNvPicPr preferRelativeResize="0"/>
          <p:nvPr/>
        </p:nvPicPr>
        <p:blipFill rotWithShape="1">
          <a:blip r:embed="rId3">
            <a:alphaModFix/>
          </a:blip>
          <a:srcRect/>
          <a:stretch/>
        </p:blipFill>
        <p:spPr>
          <a:xfrm>
            <a:off x="1900714" y="4209307"/>
            <a:ext cx="658910" cy="658910"/>
          </a:xfrm>
          <a:prstGeom prst="rect">
            <a:avLst/>
          </a:prstGeom>
          <a:noFill/>
          <a:ln>
            <a:noFill/>
          </a:ln>
        </p:spPr>
      </p:pic>
      <p:sp>
        <p:nvSpPr>
          <p:cNvPr id="472" name="Google Shape;472;p33"/>
          <p:cNvSpPr txBox="1"/>
          <p:nvPr/>
        </p:nvSpPr>
        <p:spPr>
          <a:xfrm>
            <a:off x="2085571" y="5253278"/>
            <a:ext cx="3657600" cy="17312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fr" sz="700" b="0" i="0" u="sng" strike="noStrike" cap="none">
                <a:solidFill>
                  <a:schemeClr val="hlink"/>
                </a:solidFill>
                <a:latin typeface="Calibri"/>
                <a:ea typeface="Calibri"/>
                <a:cs typeface="Calibri"/>
                <a:sym typeface="Calibri"/>
                <a:hlinkClick r:id="rId4"/>
              </a:rPr>
              <a:t>Cette photo</a:t>
            </a:r>
            <a:r>
              <a:rPr lang="fr" sz="700" b="0" i="0" u="none" strike="noStrike" cap="none">
                <a:solidFill>
                  <a:schemeClr val="dk1"/>
                </a:solidFill>
                <a:latin typeface="Calibri"/>
                <a:ea typeface="Calibri"/>
                <a:cs typeface="Calibri"/>
                <a:sym typeface="Calibri"/>
              </a:rPr>
              <a:t> par Auteur inconnu est soumise à la licence </a:t>
            </a:r>
            <a:r>
              <a:rPr lang="fr" sz="700" b="0" i="0" u="sng" strike="noStrike" cap="none">
                <a:solidFill>
                  <a:schemeClr val="hlink"/>
                </a:solidFill>
                <a:latin typeface="Calibri"/>
                <a:ea typeface="Calibri"/>
                <a:cs typeface="Calibri"/>
                <a:sym typeface="Calibri"/>
                <a:hlinkClick r:id="rId5"/>
              </a:rPr>
              <a:t>CC BY</a:t>
            </a:r>
            <a:endParaRPr sz="700" b="0" i="0" u="none" strike="noStrike" cap="none">
              <a:solidFill>
                <a:schemeClr val="dk1"/>
              </a:solidFill>
              <a:latin typeface="Calibri"/>
              <a:ea typeface="Calibri"/>
              <a:cs typeface="Calibri"/>
              <a:sym typeface="Calibri"/>
            </a:endParaRPr>
          </a:p>
        </p:txBody>
      </p:sp>
      <p:pic>
        <p:nvPicPr>
          <p:cNvPr id="473" name="Google Shape;473;p33" descr="RÃ©sultat de recherche d'images pour &quot;gain money logo&quot;"/>
          <p:cNvPicPr preferRelativeResize="0"/>
          <p:nvPr/>
        </p:nvPicPr>
        <p:blipFill rotWithShape="1">
          <a:blip r:embed="rId6">
            <a:alphaModFix/>
          </a:blip>
          <a:srcRect/>
          <a:stretch/>
        </p:blipFill>
        <p:spPr>
          <a:xfrm>
            <a:off x="4044821" y="4000844"/>
            <a:ext cx="854211" cy="854211"/>
          </a:xfrm>
          <a:prstGeom prst="rect">
            <a:avLst/>
          </a:prstGeom>
          <a:noFill/>
          <a:ln>
            <a:noFill/>
          </a:ln>
        </p:spPr>
      </p:pic>
      <p:pic>
        <p:nvPicPr>
          <p:cNvPr id="474" name="Google Shape;474;p33" descr="RÃ©sultat de recherche d'images pour &quot;client satisfaction logo png&quot;"/>
          <p:cNvPicPr preferRelativeResize="0"/>
          <p:nvPr/>
        </p:nvPicPr>
        <p:blipFill rotWithShape="1">
          <a:blip r:embed="rId7">
            <a:alphaModFix/>
          </a:blip>
          <a:srcRect/>
          <a:stretch/>
        </p:blipFill>
        <p:spPr>
          <a:xfrm>
            <a:off x="2875424" y="4151463"/>
            <a:ext cx="703309" cy="703309"/>
          </a:xfrm>
          <a:prstGeom prst="rect">
            <a:avLst/>
          </a:prstGeom>
          <a:noFill/>
          <a:ln>
            <a:noFill/>
          </a:ln>
        </p:spPr>
      </p:pic>
      <p:pic>
        <p:nvPicPr>
          <p:cNvPr id="475" name="Google Shape;475;p33" descr="RÃ©sultat de recherche d'images pour &quot;accroitre png&quot;"/>
          <p:cNvPicPr preferRelativeResize="0"/>
          <p:nvPr/>
        </p:nvPicPr>
        <p:blipFill rotWithShape="1">
          <a:blip r:embed="rId8">
            <a:alphaModFix/>
          </a:blip>
          <a:srcRect/>
          <a:stretch/>
        </p:blipFill>
        <p:spPr>
          <a:xfrm>
            <a:off x="678318" y="4071377"/>
            <a:ext cx="896062" cy="896062"/>
          </a:xfrm>
          <a:prstGeom prst="rect">
            <a:avLst/>
          </a:prstGeom>
          <a:noFill/>
          <a:ln>
            <a:noFill/>
          </a:ln>
        </p:spPr>
      </p:pic>
      <p:sp>
        <p:nvSpPr>
          <p:cNvPr id="476" name="Google Shape;476;p33"/>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7" name="Google Shape;477;p33"/>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78" name="Google Shape;478;p33"/>
          <p:cNvPicPr preferRelativeResize="0"/>
          <p:nvPr/>
        </p:nvPicPr>
        <p:blipFill rotWithShape="1">
          <a:blip r:embed="rId9">
            <a:alphaModFix/>
          </a:blip>
          <a:srcRect/>
          <a:stretch/>
        </p:blipFill>
        <p:spPr>
          <a:xfrm>
            <a:off x="2231650" y="89791"/>
            <a:ext cx="329933" cy="214567"/>
          </a:xfrm>
          <a:prstGeom prst="rect">
            <a:avLst/>
          </a:prstGeom>
          <a:noFill/>
          <a:ln>
            <a:noFill/>
          </a:ln>
        </p:spPr>
      </p:pic>
      <p:sp>
        <p:nvSpPr>
          <p:cNvPr id="479" name="Google Shape;479;p33"/>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xEl>
                                              <p:pRg st="0" end="0"/>
                                            </p:txEl>
                                          </p:spTgt>
                                        </p:tgtEl>
                                        <p:attrNameLst>
                                          <p:attrName>style.visibility</p:attrName>
                                        </p:attrNameLst>
                                      </p:cBhvr>
                                      <p:to>
                                        <p:strVal val="visible"/>
                                      </p:to>
                                    </p:set>
                                    <p:animEffect transition="in" filter="fade">
                                      <p:cBhvr>
                                        <p:cTn id="7" dur="500"/>
                                        <p:tgtEl>
                                          <p:spTgt spid="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8">
                                            <p:txEl>
                                              <p:pRg st="1" end="1"/>
                                            </p:txEl>
                                          </p:spTgt>
                                        </p:tgtEl>
                                        <p:attrNameLst>
                                          <p:attrName>style.visibility</p:attrName>
                                        </p:attrNameLst>
                                      </p:cBhvr>
                                      <p:to>
                                        <p:strVal val="visible"/>
                                      </p:to>
                                    </p:set>
                                    <p:animEffect transition="in" filter="fade">
                                      <p:cBhvr>
                                        <p:cTn id="12" dur="500"/>
                                        <p:tgtEl>
                                          <p:spTgt spid="4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xEl>
                                              <p:pRg st="2" end="2"/>
                                            </p:txEl>
                                          </p:spTgt>
                                        </p:tgtEl>
                                        <p:attrNameLst>
                                          <p:attrName>style.visibility</p:attrName>
                                        </p:attrNameLst>
                                      </p:cBhvr>
                                      <p:to>
                                        <p:strVal val="visible"/>
                                      </p:to>
                                    </p:set>
                                    <p:animEffect transition="in" filter="fade">
                                      <p:cBhvr>
                                        <p:cTn id="17" dur="500"/>
                                        <p:tgtEl>
                                          <p:spTgt spid="4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xEl>
                                              <p:pRg st="3" end="3"/>
                                            </p:txEl>
                                          </p:spTgt>
                                        </p:tgtEl>
                                        <p:attrNameLst>
                                          <p:attrName>style.visibility</p:attrName>
                                        </p:attrNameLst>
                                      </p:cBhvr>
                                      <p:to>
                                        <p:strVal val="visible"/>
                                      </p:to>
                                    </p:set>
                                    <p:animEffect transition="in" filter="fade">
                                      <p:cBhvr>
                                        <p:cTn id="22" dur="500"/>
                                        <p:tgtEl>
                                          <p:spTgt spid="4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8">
                                            <p:txEl>
                                              <p:pRg st="4" end="4"/>
                                            </p:txEl>
                                          </p:spTgt>
                                        </p:tgtEl>
                                        <p:attrNameLst>
                                          <p:attrName>style.visibility</p:attrName>
                                        </p:attrNameLst>
                                      </p:cBhvr>
                                      <p:to>
                                        <p:strVal val="visible"/>
                                      </p:to>
                                    </p:set>
                                    <p:animEffect transition="in" filter="fade">
                                      <p:cBhvr>
                                        <p:cTn id="27" dur="500"/>
                                        <p:tgtEl>
                                          <p:spTgt spid="4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5"/>
                                        </p:tgtEl>
                                        <p:attrNameLst>
                                          <p:attrName>style.visibility</p:attrName>
                                        </p:attrNameLst>
                                      </p:cBhvr>
                                      <p:to>
                                        <p:strVal val="visible"/>
                                      </p:to>
                                    </p:set>
                                    <p:animEffect transition="in" filter="fade">
                                      <p:cBhvr>
                                        <p:cTn id="32" dur="500"/>
                                        <p:tgtEl>
                                          <p:spTgt spid="4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1"/>
                                        </p:tgtEl>
                                        <p:attrNameLst>
                                          <p:attrName>style.visibility</p:attrName>
                                        </p:attrNameLst>
                                      </p:cBhvr>
                                      <p:to>
                                        <p:strVal val="visible"/>
                                      </p:to>
                                    </p:set>
                                    <p:animEffect transition="in" filter="fade">
                                      <p:cBhvr>
                                        <p:cTn id="37" dur="500"/>
                                        <p:tgtEl>
                                          <p:spTgt spid="4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4"/>
                                        </p:tgtEl>
                                        <p:attrNameLst>
                                          <p:attrName>style.visibility</p:attrName>
                                        </p:attrNameLst>
                                      </p:cBhvr>
                                      <p:to>
                                        <p:strVal val="visible"/>
                                      </p:to>
                                    </p:set>
                                    <p:animEffect transition="in" filter="fade">
                                      <p:cBhvr>
                                        <p:cTn id="42" dur="500"/>
                                        <p:tgtEl>
                                          <p:spTgt spid="4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fade">
                                      <p:cBhvr>
                                        <p:cTn id="47" dur="500"/>
                                        <p:tgtEl>
                                          <p:spTgt spid="47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61"/>
                                        </p:tgtEl>
                                        <p:attrNameLst>
                                          <p:attrName>style.visibility</p:attrName>
                                        </p:attrNameLst>
                                      </p:cBhvr>
                                      <p:to>
                                        <p:strVal val="visible"/>
                                      </p:to>
                                    </p:set>
                                    <p:anim calcmode="lin" valueType="num">
                                      <p:cBhvr additive="base">
                                        <p:cTn id="52" dur="1250"/>
                                        <p:tgtEl>
                                          <p:spTgt spid="461"/>
                                        </p:tgtEl>
                                        <p:attrNameLst>
                                          <p:attrName>ppt_y</p:attrName>
                                        </p:attrNameLst>
                                      </p:cBhvr>
                                      <p:tavLst>
                                        <p:tav tm="0">
                                          <p:val>
                                            <p:strVal val="#ppt_y+1"/>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60"/>
                                        </p:tgtEl>
                                        <p:attrNameLst>
                                          <p:attrName>style.visibility</p:attrName>
                                        </p:attrNameLst>
                                      </p:cBhvr>
                                      <p:to>
                                        <p:strVal val="visible"/>
                                      </p:to>
                                    </p:set>
                                    <p:anim calcmode="lin" valueType="num">
                                      <p:cBhvr additive="base">
                                        <p:cTn id="55" dur="1250"/>
                                        <p:tgtEl>
                                          <p:spTgt spid="460"/>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62"/>
                                        </p:tgtEl>
                                        <p:attrNameLst>
                                          <p:attrName>style.visibility</p:attrName>
                                        </p:attrNameLst>
                                      </p:cBhvr>
                                      <p:to>
                                        <p:strVal val="visible"/>
                                      </p:to>
                                    </p:set>
                                    <p:anim calcmode="lin" valueType="num">
                                      <p:cBhvr additive="base">
                                        <p:cTn id="58" dur="1250"/>
                                        <p:tgtEl>
                                          <p:spTgt spid="462"/>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63"/>
                                        </p:tgtEl>
                                        <p:attrNameLst>
                                          <p:attrName>style.visibility</p:attrName>
                                        </p:attrNameLst>
                                      </p:cBhvr>
                                      <p:to>
                                        <p:strVal val="visible"/>
                                      </p:to>
                                    </p:set>
                                    <p:anim calcmode="lin" valueType="num">
                                      <p:cBhvr additive="base">
                                        <p:cTn id="61" dur="1250"/>
                                        <p:tgtEl>
                                          <p:spTgt spid="463"/>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64"/>
                                        </p:tgtEl>
                                        <p:attrNameLst>
                                          <p:attrName>style.visibility</p:attrName>
                                        </p:attrNameLst>
                                      </p:cBhvr>
                                      <p:to>
                                        <p:strVal val="visible"/>
                                      </p:to>
                                    </p:set>
                                    <p:anim calcmode="lin" valueType="num">
                                      <p:cBhvr additive="base">
                                        <p:cTn id="64" dur="1250"/>
                                        <p:tgtEl>
                                          <p:spTgt spid="464"/>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65"/>
                                        </p:tgtEl>
                                        <p:attrNameLst>
                                          <p:attrName>style.visibility</p:attrName>
                                        </p:attrNameLst>
                                      </p:cBhvr>
                                      <p:to>
                                        <p:strVal val="visible"/>
                                      </p:to>
                                    </p:set>
                                    <p:anim calcmode="lin" valueType="num">
                                      <p:cBhvr additive="base">
                                        <p:cTn id="67" dur="1250"/>
                                        <p:tgtEl>
                                          <p:spTgt spid="465"/>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466"/>
                                        </p:tgtEl>
                                        <p:attrNameLst>
                                          <p:attrName>style.visibility</p:attrName>
                                        </p:attrNameLst>
                                      </p:cBhvr>
                                      <p:to>
                                        <p:strVal val="visible"/>
                                      </p:to>
                                    </p:set>
                                    <p:anim calcmode="lin" valueType="num">
                                      <p:cBhvr additive="base">
                                        <p:cTn id="70" dur="1250"/>
                                        <p:tgtEl>
                                          <p:spTgt spid="4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2"/>
          <p:cNvSpPr txBox="1"/>
          <p:nvPr/>
        </p:nvSpPr>
        <p:spPr>
          <a:xfrm>
            <a:off x="1639490" y="-38421"/>
            <a:ext cx="6858000" cy="559594"/>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rgbClr val="1F3864"/>
              </a:solidFill>
              <a:latin typeface="Century Gothic"/>
              <a:ea typeface="Century Gothic"/>
              <a:cs typeface="Century Gothic"/>
              <a:sym typeface="Century Gothic"/>
            </a:endParaRPr>
          </a:p>
        </p:txBody>
      </p:sp>
      <p:sp>
        <p:nvSpPr>
          <p:cNvPr id="439" name="Google Shape;439;p32"/>
          <p:cNvSpPr txBox="1"/>
          <p:nvPr/>
        </p:nvSpPr>
        <p:spPr>
          <a:xfrm>
            <a:off x="8801099" y="4737101"/>
            <a:ext cx="914400" cy="34624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Calibri"/>
                <a:ea typeface="Calibri"/>
                <a:cs typeface="Calibri"/>
                <a:sym typeface="Calibri"/>
              </a:rPr>
              <a:t>9</a:t>
            </a:r>
            <a:endParaRPr sz="1400" b="0" i="0" u="none" strike="noStrike" cap="none">
              <a:solidFill>
                <a:schemeClr val="dk1"/>
              </a:solidFill>
              <a:latin typeface="Calibri"/>
              <a:ea typeface="Calibri"/>
              <a:cs typeface="Calibri"/>
              <a:sym typeface="Calibri"/>
            </a:endParaRPr>
          </a:p>
        </p:txBody>
      </p:sp>
      <p:sp>
        <p:nvSpPr>
          <p:cNvPr id="440" name="Google Shape;440;p32"/>
          <p:cNvSpPr/>
          <p:nvPr/>
        </p:nvSpPr>
        <p:spPr>
          <a:xfrm>
            <a:off x="3588950" y="99642"/>
            <a:ext cx="3679930" cy="428168"/>
          </a:xfrm>
          <a:prstGeom prst="rect">
            <a:avLst/>
          </a:prstGeom>
          <a:noFill/>
          <a:ln>
            <a:noFill/>
          </a:ln>
        </p:spPr>
        <p:txBody>
          <a:bodyPr spcFirstLastPara="1" wrap="square" lIns="68575" tIns="34275" rIns="68575" bIns="34275" anchor="t" anchorCtr="0">
            <a:noAutofit/>
          </a:bodyPr>
          <a:lstStyle/>
          <a:p>
            <a:r>
              <a:rPr lang="en-US" sz="2400" dirty="0" err="1">
                <a:solidFill>
                  <a:schemeClr val="accent1"/>
                </a:solidFill>
                <a:latin typeface="Livvic Medium" pitchFamily="2" charset="0"/>
              </a:rPr>
              <a:t>Méthodologie</a:t>
            </a:r>
            <a:r>
              <a:rPr lang="en-US" sz="2400" dirty="0">
                <a:solidFill>
                  <a:schemeClr val="accent1"/>
                </a:solidFill>
                <a:latin typeface="Livvic Medium" pitchFamily="2" charset="0"/>
              </a:rPr>
              <a:t> SCRUM</a:t>
            </a:r>
          </a:p>
        </p:txBody>
      </p:sp>
      <p:sp>
        <p:nvSpPr>
          <p:cNvPr id="449" name="Google Shape;449;p32"/>
          <p:cNvSpPr/>
          <p:nvPr/>
        </p:nvSpPr>
        <p:spPr>
          <a:xfrm>
            <a:off x="8611477" y="4619862"/>
            <a:ext cx="812430" cy="799740"/>
          </a:xfrm>
          <a:prstGeom prst="ellipse">
            <a:avLst/>
          </a:prstGeom>
          <a:gradFill>
            <a:gsLst>
              <a:gs pos="0">
                <a:srgbClr val="B1CBE9"/>
              </a:gs>
              <a:gs pos="100000">
                <a:srgbClr val="A2C1E4"/>
              </a:gs>
            </a:gsLst>
            <a:lin ang="5400000" scaled="0"/>
          </a:gradFill>
          <a:ln w="9525" cap="flat" cmpd="sng">
            <a:solidFill>
              <a:srgbClr val="5B9BD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dirty="0">
                <a:solidFill>
                  <a:schemeClr val="lt1"/>
                </a:solidFill>
                <a:latin typeface="Calibri"/>
                <a:ea typeface="Calibri"/>
                <a:cs typeface="Calibri"/>
                <a:sym typeface="Calibri"/>
              </a:rPr>
              <a:t>6</a:t>
            </a:r>
            <a:endParaRPr sz="2100" b="1" i="0" u="none" strike="noStrike" cap="none" dirty="0">
              <a:solidFill>
                <a:schemeClr val="dk1"/>
              </a:solidFill>
              <a:latin typeface="Calibri"/>
              <a:ea typeface="Calibri"/>
              <a:cs typeface="Calibri"/>
              <a:sym typeface="Calibri"/>
            </a:endParaRPr>
          </a:p>
        </p:txBody>
      </p:sp>
      <p:sp>
        <p:nvSpPr>
          <p:cNvPr id="450" name="Google Shape;450;p32"/>
          <p:cNvSpPr/>
          <p:nvPr/>
        </p:nvSpPr>
        <p:spPr>
          <a:xfrm>
            <a:off x="-151200" y="-18965"/>
            <a:ext cx="2511540" cy="436320"/>
          </a:xfrm>
          <a:prstGeom prst="rect">
            <a:avLst/>
          </a:prstGeom>
          <a:solidFill>
            <a:srgbClr val="9DC3E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1" name="Google Shape;451;p32"/>
          <p:cNvSpPr/>
          <p:nvPr/>
        </p:nvSpPr>
        <p:spPr>
          <a:xfrm>
            <a:off x="2061450" y="-18900"/>
            <a:ext cx="715770" cy="444690"/>
          </a:xfrm>
          <a:prstGeom prst="ellipse">
            <a:avLst/>
          </a:prstGeom>
          <a:solidFill>
            <a:srgbClr val="5B9BD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52" name="Google Shape;452;p32"/>
          <p:cNvPicPr preferRelativeResize="0"/>
          <p:nvPr/>
        </p:nvPicPr>
        <p:blipFill rotWithShape="1">
          <a:blip r:embed="rId3">
            <a:alphaModFix/>
          </a:blip>
          <a:srcRect/>
          <a:stretch/>
        </p:blipFill>
        <p:spPr>
          <a:xfrm>
            <a:off x="2231650" y="89791"/>
            <a:ext cx="329933" cy="214567"/>
          </a:xfrm>
          <a:prstGeom prst="rect">
            <a:avLst/>
          </a:prstGeom>
          <a:noFill/>
          <a:ln>
            <a:noFill/>
          </a:ln>
        </p:spPr>
      </p:pic>
      <p:sp>
        <p:nvSpPr>
          <p:cNvPr id="453" name="Google Shape;453;p32"/>
          <p:cNvSpPr/>
          <p:nvPr/>
        </p:nvSpPr>
        <p:spPr>
          <a:xfrm>
            <a:off x="209250" y="80460"/>
            <a:ext cx="2315250" cy="20601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fr" sz="1400" b="1" i="0" u="none" strike="noStrike" cap="none" dirty="0">
                <a:solidFill>
                  <a:srgbClr val="FFFFFF"/>
                </a:solidFill>
                <a:latin typeface="Century Gothic"/>
                <a:ea typeface="Century Gothic"/>
                <a:cs typeface="Century Gothic"/>
                <a:sym typeface="Century Gothic"/>
              </a:rPr>
              <a:t>Contexte du projet </a:t>
            </a:r>
            <a:endParaRPr sz="1100" b="1" dirty="0"/>
          </a:p>
        </p:txBody>
      </p:sp>
      <p:pic>
        <p:nvPicPr>
          <p:cNvPr id="74" name="Image 73">
            <a:extLst>
              <a:ext uri="{FF2B5EF4-FFF2-40B4-BE49-F238E27FC236}">
                <a16:creationId xmlns:a16="http://schemas.microsoft.com/office/drawing/2014/main" id="{A49A2C4E-6C55-4061-9EB3-B236EACA7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568" y="530333"/>
            <a:ext cx="7021762" cy="4287584"/>
          </a:xfrm>
          <a:prstGeom prst="rect">
            <a:avLst/>
          </a:prstGeom>
        </p:spPr>
      </p:pic>
    </p:spTree>
    <p:extLst>
      <p:ext uri="{BB962C8B-B14F-4D97-AF65-F5344CB8AC3E}">
        <p14:creationId xmlns:p14="http://schemas.microsoft.com/office/powerpoint/2010/main" val="26999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34"/>
          <p:cNvGrpSpPr/>
          <p:nvPr/>
        </p:nvGrpSpPr>
        <p:grpSpPr>
          <a:xfrm>
            <a:off x="1990567" y="1274542"/>
            <a:ext cx="699268" cy="846623"/>
            <a:chOff x="953040" y="1543810"/>
            <a:chExt cx="1243013" cy="1504950"/>
          </a:xfrm>
        </p:grpSpPr>
        <p:sp>
          <p:nvSpPr>
            <p:cNvPr id="486" name="Google Shape;486;p34"/>
            <p:cNvSpPr/>
            <p:nvPr/>
          </p:nvSpPr>
          <p:spPr>
            <a:xfrm>
              <a:off x="953040" y="1947035"/>
              <a:ext cx="620713" cy="1101725"/>
            </a:xfrm>
            <a:custGeom>
              <a:avLst/>
              <a:gdLst/>
              <a:ahLst/>
              <a:cxnLst/>
              <a:rect l="l" t="t" r="r" b="b"/>
              <a:pathLst>
                <a:path w="391" h="694" extrusionOk="0">
                  <a:moveTo>
                    <a:pt x="0" y="0"/>
                  </a:moveTo>
                  <a:lnTo>
                    <a:pt x="391" y="247"/>
                  </a:lnTo>
                  <a:lnTo>
                    <a:pt x="391" y="694"/>
                  </a:lnTo>
                  <a:lnTo>
                    <a:pt x="0" y="448"/>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87" name="Google Shape;487;p34"/>
            <p:cNvSpPr/>
            <p:nvPr/>
          </p:nvSpPr>
          <p:spPr>
            <a:xfrm>
              <a:off x="1573752" y="1947035"/>
              <a:ext cx="622301" cy="1101725"/>
            </a:xfrm>
            <a:custGeom>
              <a:avLst/>
              <a:gdLst/>
              <a:ahLst/>
              <a:cxnLst/>
              <a:rect l="l" t="t" r="r" b="b"/>
              <a:pathLst>
                <a:path w="392" h="694" extrusionOk="0">
                  <a:moveTo>
                    <a:pt x="392" y="0"/>
                  </a:moveTo>
                  <a:lnTo>
                    <a:pt x="0" y="247"/>
                  </a:lnTo>
                  <a:lnTo>
                    <a:pt x="0" y="694"/>
                  </a:lnTo>
                  <a:lnTo>
                    <a:pt x="392" y="448"/>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88" name="Google Shape;488;p34"/>
            <p:cNvSpPr/>
            <p:nvPr/>
          </p:nvSpPr>
          <p:spPr>
            <a:xfrm>
              <a:off x="953040" y="1543810"/>
              <a:ext cx="1243013" cy="795337"/>
            </a:xfrm>
            <a:custGeom>
              <a:avLst/>
              <a:gdLst/>
              <a:ahLst/>
              <a:cxnLst/>
              <a:rect l="l" t="t" r="r" b="b"/>
              <a:pathLst>
                <a:path w="783" h="501" extrusionOk="0">
                  <a:moveTo>
                    <a:pt x="0" y="254"/>
                  </a:moveTo>
                  <a:lnTo>
                    <a:pt x="391" y="501"/>
                  </a:lnTo>
                  <a:lnTo>
                    <a:pt x="783" y="254"/>
                  </a:lnTo>
                  <a:lnTo>
                    <a:pt x="0" y="254"/>
                  </a:lnTo>
                  <a:close/>
                  <a:moveTo>
                    <a:pt x="0" y="254"/>
                  </a:moveTo>
                  <a:lnTo>
                    <a:pt x="391" y="0"/>
                  </a:lnTo>
                  <a:lnTo>
                    <a:pt x="783" y="254"/>
                  </a:lnTo>
                  <a:lnTo>
                    <a:pt x="0" y="254"/>
                  </a:lnTo>
                  <a:close/>
                </a:path>
              </a:pathLst>
            </a:custGeom>
            <a:gradFill>
              <a:gsLst>
                <a:gs pos="0">
                  <a:srgbClr val="7C7C7C"/>
                </a:gs>
                <a:gs pos="50000">
                  <a:srgbClr val="B4B4B4"/>
                </a:gs>
                <a:gs pos="100000">
                  <a:srgbClr val="D8D8D8"/>
                </a:gs>
              </a:gsLst>
              <a:lin ang="2700000" scaled="0"/>
            </a:gra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489" name="Google Shape;489;p34"/>
          <p:cNvGrpSpPr/>
          <p:nvPr/>
        </p:nvGrpSpPr>
        <p:grpSpPr>
          <a:xfrm>
            <a:off x="1990567" y="2376582"/>
            <a:ext cx="699268" cy="619785"/>
            <a:chOff x="953040" y="3502785"/>
            <a:chExt cx="1243013" cy="1101725"/>
          </a:xfrm>
        </p:grpSpPr>
        <p:sp>
          <p:nvSpPr>
            <p:cNvPr id="490" name="Google Shape;490;p34"/>
            <p:cNvSpPr/>
            <p:nvPr/>
          </p:nvSpPr>
          <p:spPr>
            <a:xfrm>
              <a:off x="953040" y="3502785"/>
              <a:ext cx="620712" cy="1101725"/>
            </a:xfrm>
            <a:custGeom>
              <a:avLst/>
              <a:gdLst/>
              <a:ahLst/>
              <a:cxnLst/>
              <a:rect l="l" t="t" r="r" b="b"/>
              <a:pathLst>
                <a:path w="391" h="694" extrusionOk="0">
                  <a:moveTo>
                    <a:pt x="0" y="0"/>
                  </a:moveTo>
                  <a:lnTo>
                    <a:pt x="391" y="247"/>
                  </a:lnTo>
                  <a:lnTo>
                    <a:pt x="391" y="694"/>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91" name="Google Shape;491;p34"/>
            <p:cNvSpPr/>
            <p:nvPr/>
          </p:nvSpPr>
          <p:spPr>
            <a:xfrm>
              <a:off x="1573752" y="3502785"/>
              <a:ext cx="622301" cy="1101725"/>
            </a:xfrm>
            <a:custGeom>
              <a:avLst/>
              <a:gdLst/>
              <a:ahLst/>
              <a:cxnLst/>
              <a:rect l="l" t="t" r="r" b="b"/>
              <a:pathLst>
                <a:path w="392" h="694" extrusionOk="0">
                  <a:moveTo>
                    <a:pt x="392" y="0"/>
                  </a:moveTo>
                  <a:lnTo>
                    <a:pt x="0" y="247"/>
                  </a:lnTo>
                  <a:lnTo>
                    <a:pt x="0" y="694"/>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492" name="Google Shape;492;p34"/>
          <p:cNvGrpSpPr/>
          <p:nvPr/>
        </p:nvGrpSpPr>
        <p:grpSpPr>
          <a:xfrm>
            <a:off x="1990567" y="2803466"/>
            <a:ext cx="699268" cy="626930"/>
            <a:chOff x="953040" y="4261610"/>
            <a:chExt cx="1243013" cy="1114425"/>
          </a:xfrm>
        </p:grpSpPr>
        <p:sp>
          <p:nvSpPr>
            <p:cNvPr id="493" name="Google Shape;493;p34"/>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494" name="Google Shape;494;p34"/>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495" name="Google Shape;495;p34"/>
          <p:cNvSpPr/>
          <p:nvPr/>
        </p:nvSpPr>
        <p:spPr>
          <a:xfrm>
            <a:off x="5506830" y="1501460"/>
            <a:ext cx="2435691" cy="320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Contexte du projet</a:t>
            </a:r>
            <a:endParaRPr sz="1100" b="0" i="0" u="none" strike="noStrike" cap="none">
              <a:solidFill>
                <a:srgbClr val="000000"/>
              </a:solidFill>
              <a:latin typeface="Arial"/>
              <a:ea typeface="Arial"/>
              <a:cs typeface="Arial"/>
              <a:sym typeface="Arial"/>
            </a:endParaRPr>
          </a:p>
        </p:txBody>
      </p:sp>
      <p:sp>
        <p:nvSpPr>
          <p:cNvPr id="496" name="Google Shape;496;p34"/>
          <p:cNvSpPr/>
          <p:nvPr/>
        </p:nvSpPr>
        <p:spPr>
          <a:xfrm>
            <a:off x="4541167" y="2426144"/>
            <a:ext cx="4191292"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171616"/>
                </a:solidFill>
                <a:latin typeface="Century Gothic"/>
                <a:ea typeface="Century Gothic"/>
                <a:cs typeface="Century Gothic"/>
                <a:sym typeface="Century Gothic"/>
              </a:rPr>
              <a:t>Spécification des besoins et conception</a:t>
            </a:r>
            <a:endParaRPr sz="1100" b="0" i="0" u="none" strike="noStrike" cap="none">
              <a:solidFill>
                <a:srgbClr val="000000"/>
              </a:solidFill>
              <a:latin typeface="Arial"/>
              <a:ea typeface="Arial"/>
              <a:cs typeface="Arial"/>
              <a:sym typeface="Arial"/>
            </a:endParaRPr>
          </a:p>
        </p:txBody>
      </p:sp>
      <p:sp>
        <p:nvSpPr>
          <p:cNvPr id="497" name="Google Shape;497;p34"/>
          <p:cNvSpPr/>
          <p:nvPr/>
        </p:nvSpPr>
        <p:spPr>
          <a:xfrm>
            <a:off x="4143341" y="2869612"/>
            <a:ext cx="3239108" cy="5717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Réalisation &amp; choix techniques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595959"/>
              </a:solidFill>
              <a:latin typeface="Century Gothic"/>
              <a:ea typeface="Century Gothic"/>
              <a:cs typeface="Century Gothic"/>
              <a:sym typeface="Century Gothic"/>
            </a:endParaRPr>
          </a:p>
        </p:txBody>
      </p:sp>
      <p:grpSp>
        <p:nvGrpSpPr>
          <p:cNvPr id="498" name="Google Shape;498;p34"/>
          <p:cNvGrpSpPr/>
          <p:nvPr/>
        </p:nvGrpSpPr>
        <p:grpSpPr>
          <a:xfrm>
            <a:off x="2717519" y="2376582"/>
            <a:ext cx="1721476" cy="399198"/>
            <a:chOff x="2245749" y="3502785"/>
            <a:chExt cx="2414937" cy="709613"/>
          </a:xfrm>
        </p:grpSpPr>
        <p:sp>
          <p:nvSpPr>
            <p:cNvPr id="499" name="Google Shape;499;p34"/>
            <p:cNvSpPr/>
            <p:nvPr/>
          </p:nvSpPr>
          <p:spPr>
            <a:xfrm>
              <a:off x="2245749" y="3502785"/>
              <a:ext cx="2097391"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00" name="Google Shape;500;p34"/>
            <p:cNvSpPr/>
            <p:nvPr/>
          </p:nvSpPr>
          <p:spPr>
            <a:xfrm>
              <a:off x="3954147" y="3502785"/>
              <a:ext cx="706539"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501" name="Google Shape;501;p34"/>
          <p:cNvGrpSpPr/>
          <p:nvPr/>
        </p:nvGrpSpPr>
        <p:grpSpPr>
          <a:xfrm>
            <a:off x="2717520" y="1501380"/>
            <a:ext cx="2687536" cy="400092"/>
            <a:chOff x="2245749" y="1947035"/>
            <a:chExt cx="2464632" cy="711200"/>
          </a:xfrm>
        </p:grpSpPr>
        <p:sp>
          <p:nvSpPr>
            <p:cNvPr id="502" name="Google Shape;502;p34"/>
            <p:cNvSpPr/>
            <p:nvPr/>
          </p:nvSpPr>
          <p:spPr>
            <a:xfrm>
              <a:off x="2245749" y="1947035"/>
              <a:ext cx="2097086" cy="711200"/>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503" name="Google Shape;503;p34"/>
            <p:cNvSpPr/>
            <p:nvPr/>
          </p:nvSpPr>
          <p:spPr>
            <a:xfrm>
              <a:off x="4003943" y="1947035"/>
              <a:ext cx="706438" cy="711200"/>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grpSp>
      <p:grpSp>
        <p:nvGrpSpPr>
          <p:cNvPr id="504" name="Google Shape;504;p34"/>
          <p:cNvGrpSpPr/>
          <p:nvPr/>
        </p:nvGrpSpPr>
        <p:grpSpPr>
          <a:xfrm>
            <a:off x="2717519" y="2803464"/>
            <a:ext cx="1319993" cy="399199"/>
            <a:chOff x="2245748" y="4261609"/>
            <a:chExt cx="1541047" cy="709614"/>
          </a:xfrm>
        </p:grpSpPr>
        <p:sp>
          <p:nvSpPr>
            <p:cNvPr id="505" name="Google Shape;505;p34"/>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06" name="Google Shape;506;p34"/>
            <p:cNvSpPr/>
            <p:nvPr/>
          </p:nvSpPr>
          <p:spPr>
            <a:xfrm>
              <a:off x="3092932" y="4261609"/>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507" name="Google Shape;507;p34"/>
          <p:cNvGrpSpPr/>
          <p:nvPr/>
        </p:nvGrpSpPr>
        <p:grpSpPr>
          <a:xfrm>
            <a:off x="1990567" y="3244638"/>
            <a:ext cx="699268" cy="626930"/>
            <a:chOff x="953040" y="4261610"/>
            <a:chExt cx="1243013" cy="1114425"/>
          </a:xfrm>
        </p:grpSpPr>
        <p:sp>
          <p:nvSpPr>
            <p:cNvPr id="508" name="Google Shape;508;p34"/>
            <p:cNvSpPr/>
            <p:nvPr/>
          </p:nvSpPr>
          <p:spPr>
            <a:xfrm>
              <a:off x="953040" y="4261610"/>
              <a:ext cx="620712" cy="1114425"/>
            </a:xfrm>
            <a:custGeom>
              <a:avLst/>
              <a:gdLst/>
              <a:ahLst/>
              <a:cxnLst/>
              <a:rect l="l" t="t" r="r" b="b"/>
              <a:pathLst>
                <a:path w="391" h="702" extrusionOk="0">
                  <a:moveTo>
                    <a:pt x="0" y="0"/>
                  </a:moveTo>
                  <a:lnTo>
                    <a:pt x="391" y="254"/>
                  </a:lnTo>
                  <a:lnTo>
                    <a:pt x="391" y="702"/>
                  </a:lnTo>
                  <a:lnTo>
                    <a:pt x="0" y="447"/>
                  </a:lnTo>
                  <a:lnTo>
                    <a:pt x="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09" name="Google Shape;509;p34"/>
            <p:cNvSpPr/>
            <p:nvPr/>
          </p:nvSpPr>
          <p:spPr>
            <a:xfrm>
              <a:off x="1573752" y="4261610"/>
              <a:ext cx="622301" cy="1114425"/>
            </a:xfrm>
            <a:custGeom>
              <a:avLst/>
              <a:gdLst/>
              <a:ahLst/>
              <a:cxnLst/>
              <a:rect l="l" t="t" r="r" b="b"/>
              <a:pathLst>
                <a:path w="392" h="702" extrusionOk="0">
                  <a:moveTo>
                    <a:pt x="392" y="0"/>
                  </a:moveTo>
                  <a:lnTo>
                    <a:pt x="0" y="254"/>
                  </a:lnTo>
                  <a:lnTo>
                    <a:pt x="0" y="702"/>
                  </a:lnTo>
                  <a:lnTo>
                    <a:pt x="392" y="447"/>
                  </a:lnTo>
                  <a:lnTo>
                    <a:pt x="392"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510" name="Google Shape;510;p34"/>
          <p:cNvGrpSpPr/>
          <p:nvPr/>
        </p:nvGrpSpPr>
        <p:grpSpPr>
          <a:xfrm>
            <a:off x="2717520" y="3250891"/>
            <a:ext cx="920794" cy="406114"/>
            <a:chOff x="2245748" y="4261610"/>
            <a:chExt cx="1637093" cy="721905"/>
          </a:xfrm>
        </p:grpSpPr>
        <p:sp>
          <p:nvSpPr>
            <p:cNvPr id="511" name="Google Shape;511;p34"/>
            <p:cNvSpPr/>
            <p:nvPr/>
          </p:nvSpPr>
          <p:spPr>
            <a:xfrm>
              <a:off x="2245748" y="4261610"/>
              <a:ext cx="1244825" cy="709613"/>
            </a:xfrm>
            <a:prstGeom prst="rect">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12" name="Google Shape;512;p34"/>
            <p:cNvSpPr/>
            <p:nvPr/>
          </p:nvSpPr>
          <p:spPr>
            <a:xfrm>
              <a:off x="3188978" y="4273902"/>
              <a:ext cx="693863" cy="709613"/>
            </a:xfrm>
            <a:prstGeom prst="ellipse">
              <a:avLst/>
            </a:pr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pic>
        <p:nvPicPr>
          <p:cNvPr id="513" name="Google Shape;513;p34"/>
          <p:cNvPicPr preferRelativeResize="0"/>
          <p:nvPr/>
        </p:nvPicPr>
        <p:blipFill rotWithShape="1">
          <a:blip r:embed="rId3">
            <a:alphaModFix/>
          </a:blip>
          <a:srcRect/>
          <a:stretch/>
        </p:blipFill>
        <p:spPr>
          <a:xfrm>
            <a:off x="4887236" y="1597067"/>
            <a:ext cx="329933" cy="214567"/>
          </a:xfrm>
          <a:prstGeom prst="rect">
            <a:avLst/>
          </a:prstGeom>
          <a:noFill/>
          <a:ln>
            <a:noFill/>
          </a:ln>
        </p:spPr>
      </p:pic>
      <p:sp>
        <p:nvSpPr>
          <p:cNvPr id="514" name="Google Shape;514;p34"/>
          <p:cNvSpPr/>
          <p:nvPr/>
        </p:nvSpPr>
        <p:spPr>
          <a:xfrm>
            <a:off x="4358914" y="2009849"/>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15" name="Google Shape;515;p34"/>
          <p:cNvSpPr/>
          <p:nvPr/>
        </p:nvSpPr>
        <p:spPr>
          <a:xfrm>
            <a:off x="4037514" y="2444156"/>
            <a:ext cx="288301" cy="264049"/>
          </a:xfrm>
          <a:custGeom>
            <a:avLst/>
            <a:gdLst/>
            <a:ahLst/>
            <a:cxnLst/>
            <a:rect l="l" t="t" r="r" b="b"/>
            <a:pathLst>
              <a:path w="21600" h="21600" extrusionOk="0">
                <a:moveTo>
                  <a:pt x="14400" y="11956"/>
                </a:moveTo>
                <a:cubicBezTo>
                  <a:pt x="14400" y="12088"/>
                  <a:pt x="14279" y="12286"/>
                  <a:pt x="14158" y="12352"/>
                </a:cubicBezTo>
                <a:cubicBezTo>
                  <a:pt x="12403" y="12617"/>
                  <a:pt x="12403" y="12617"/>
                  <a:pt x="12403" y="12617"/>
                </a:cubicBezTo>
                <a:cubicBezTo>
                  <a:pt x="12282" y="12947"/>
                  <a:pt x="12161" y="13211"/>
                  <a:pt x="12040" y="13541"/>
                </a:cubicBezTo>
                <a:cubicBezTo>
                  <a:pt x="12343" y="14004"/>
                  <a:pt x="12706" y="14466"/>
                  <a:pt x="13069" y="14928"/>
                </a:cubicBezTo>
                <a:cubicBezTo>
                  <a:pt x="13069" y="14994"/>
                  <a:pt x="13129" y="15127"/>
                  <a:pt x="13129" y="15193"/>
                </a:cubicBezTo>
                <a:cubicBezTo>
                  <a:pt x="13129" y="15259"/>
                  <a:pt x="13069" y="15391"/>
                  <a:pt x="13069" y="15457"/>
                </a:cubicBezTo>
                <a:cubicBezTo>
                  <a:pt x="12827" y="15787"/>
                  <a:pt x="11556" y="17240"/>
                  <a:pt x="11254" y="17240"/>
                </a:cubicBezTo>
                <a:cubicBezTo>
                  <a:pt x="11133" y="17240"/>
                  <a:pt x="11072" y="17240"/>
                  <a:pt x="11012" y="17174"/>
                </a:cubicBezTo>
                <a:cubicBezTo>
                  <a:pt x="9681" y="16051"/>
                  <a:pt x="9681" y="16051"/>
                  <a:pt x="9681" y="16051"/>
                </a:cubicBezTo>
                <a:cubicBezTo>
                  <a:pt x="9439" y="16250"/>
                  <a:pt x="9136" y="16382"/>
                  <a:pt x="8834" y="16448"/>
                </a:cubicBezTo>
                <a:cubicBezTo>
                  <a:pt x="8773" y="17042"/>
                  <a:pt x="8713" y="17769"/>
                  <a:pt x="8592" y="18363"/>
                </a:cubicBezTo>
                <a:cubicBezTo>
                  <a:pt x="8531" y="18495"/>
                  <a:pt x="8410" y="18628"/>
                  <a:pt x="8229" y="18628"/>
                </a:cubicBezTo>
                <a:cubicBezTo>
                  <a:pt x="6171" y="18628"/>
                  <a:pt x="6171" y="18628"/>
                  <a:pt x="6171" y="18628"/>
                </a:cubicBezTo>
                <a:cubicBezTo>
                  <a:pt x="5990" y="18628"/>
                  <a:pt x="5869" y="18495"/>
                  <a:pt x="5808" y="18363"/>
                </a:cubicBezTo>
                <a:cubicBezTo>
                  <a:pt x="5566" y="16448"/>
                  <a:pt x="5566" y="16448"/>
                  <a:pt x="5566" y="16448"/>
                </a:cubicBezTo>
                <a:cubicBezTo>
                  <a:pt x="5264" y="16382"/>
                  <a:pt x="5022" y="16250"/>
                  <a:pt x="4719" y="16051"/>
                </a:cubicBezTo>
                <a:cubicBezTo>
                  <a:pt x="3388" y="17174"/>
                  <a:pt x="3388" y="17174"/>
                  <a:pt x="3388" y="17174"/>
                </a:cubicBezTo>
                <a:cubicBezTo>
                  <a:pt x="3328" y="17240"/>
                  <a:pt x="3267" y="17240"/>
                  <a:pt x="3146" y="17240"/>
                </a:cubicBezTo>
                <a:cubicBezTo>
                  <a:pt x="3086" y="17240"/>
                  <a:pt x="3025" y="17240"/>
                  <a:pt x="2965" y="17174"/>
                </a:cubicBezTo>
                <a:cubicBezTo>
                  <a:pt x="2662" y="16844"/>
                  <a:pt x="1331" y="15523"/>
                  <a:pt x="1331" y="15193"/>
                </a:cubicBezTo>
                <a:cubicBezTo>
                  <a:pt x="1331" y="15127"/>
                  <a:pt x="1331" y="15061"/>
                  <a:pt x="1392" y="14994"/>
                </a:cubicBezTo>
                <a:cubicBezTo>
                  <a:pt x="1755" y="14532"/>
                  <a:pt x="2057" y="14070"/>
                  <a:pt x="2360" y="13541"/>
                </a:cubicBezTo>
                <a:cubicBezTo>
                  <a:pt x="2239" y="13211"/>
                  <a:pt x="2118" y="12881"/>
                  <a:pt x="1997" y="12550"/>
                </a:cubicBezTo>
                <a:cubicBezTo>
                  <a:pt x="303" y="12286"/>
                  <a:pt x="303" y="12286"/>
                  <a:pt x="303" y="12286"/>
                </a:cubicBezTo>
                <a:cubicBezTo>
                  <a:pt x="121" y="12220"/>
                  <a:pt x="0" y="12088"/>
                  <a:pt x="0" y="11890"/>
                </a:cubicBezTo>
                <a:cubicBezTo>
                  <a:pt x="0" y="9644"/>
                  <a:pt x="0" y="9644"/>
                  <a:pt x="0" y="9644"/>
                </a:cubicBezTo>
                <a:cubicBezTo>
                  <a:pt x="0" y="9512"/>
                  <a:pt x="121" y="9314"/>
                  <a:pt x="303" y="9248"/>
                </a:cubicBezTo>
                <a:cubicBezTo>
                  <a:pt x="1997" y="8983"/>
                  <a:pt x="1997" y="8983"/>
                  <a:pt x="1997" y="8983"/>
                </a:cubicBezTo>
                <a:cubicBezTo>
                  <a:pt x="2118" y="8653"/>
                  <a:pt x="2239" y="8389"/>
                  <a:pt x="2360" y="8059"/>
                </a:cubicBezTo>
                <a:cubicBezTo>
                  <a:pt x="2057" y="7596"/>
                  <a:pt x="1755" y="7134"/>
                  <a:pt x="1392" y="6672"/>
                </a:cubicBezTo>
                <a:cubicBezTo>
                  <a:pt x="1331" y="6606"/>
                  <a:pt x="1271" y="6473"/>
                  <a:pt x="1271" y="6407"/>
                </a:cubicBezTo>
                <a:cubicBezTo>
                  <a:pt x="1271" y="6341"/>
                  <a:pt x="1331" y="6209"/>
                  <a:pt x="1392" y="6143"/>
                </a:cubicBezTo>
                <a:cubicBezTo>
                  <a:pt x="1573" y="5813"/>
                  <a:pt x="2844" y="4360"/>
                  <a:pt x="3146" y="4360"/>
                </a:cubicBezTo>
                <a:cubicBezTo>
                  <a:pt x="3267" y="4360"/>
                  <a:pt x="3328" y="4360"/>
                  <a:pt x="3388" y="4426"/>
                </a:cubicBezTo>
                <a:cubicBezTo>
                  <a:pt x="4719" y="5549"/>
                  <a:pt x="4719" y="5549"/>
                  <a:pt x="4719" y="5549"/>
                </a:cubicBezTo>
                <a:cubicBezTo>
                  <a:pt x="4961" y="5350"/>
                  <a:pt x="5264" y="5218"/>
                  <a:pt x="5566" y="5152"/>
                </a:cubicBezTo>
                <a:cubicBezTo>
                  <a:pt x="5627" y="4558"/>
                  <a:pt x="5687" y="3831"/>
                  <a:pt x="5808" y="3237"/>
                </a:cubicBezTo>
                <a:cubicBezTo>
                  <a:pt x="5869" y="3105"/>
                  <a:pt x="5990" y="2972"/>
                  <a:pt x="6171" y="2972"/>
                </a:cubicBezTo>
                <a:cubicBezTo>
                  <a:pt x="8229" y="2972"/>
                  <a:pt x="8229" y="2972"/>
                  <a:pt x="8229" y="2972"/>
                </a:cubicBezTo>
                <a:cubicBezTo>
                  <a:pt x="8410" y="2972"/>
                  <a:pt x="8592" y="3105"/>
                  <a:pt x="8592" y="3237"/>
                </a:cubicBezTo>
                <a:cubicBezTo>
                  <a:pt x="8834" y="5152"/>
                  <a:pt x="8834" y="5152"/>
                  <a:pt x="8834" y="5152"/>
                </a:cubicBezTo>
                <a:cubicBezTo>
                  <a:pt x="9136" y="5218"/>
                  <a:pt x="9439" y="5350"/>
                  <a:pt x="9681" y="5549"/>
                </a:cubicBezTo>
                <a:cubicBezTo>
                  <a:pt x="11012" y="4426"/>
                  <a:pt x="11012" y="4426"/>
                  <a:pt x="11012" y="4426"/>
                </a:cubicBezTo>
                <a:cubicBezTo>
                  <a:pt x="11072" y="4360"/>
                  <a:pt x="11133" y="4360"/>
                  <a:pt x="11254" y="4360"/>
                </a:cubicBezTo>
                <a:cubicBezTo>
                  <a:pt x="11314" y="4360"/>
                  <a:pt x="11375" y="4360"/>
                  <a:pt x="11496" y="4426"/>
                </a:cubicBezTo>
                <a:cubicBezTo>
                  <a:pt x="11738" y="4756"/>
                  <a:pt x="13069" y="6077"/>
                  <a:pt x="13069" y="6407"/>
                </a:cubicBezTo>
                <a:cubicBezTo>
                  <a:pt x="13069" y="6473"/>
                  <a:pt x="13069" y="6539"/>
                  <a:pt x="13008" y="6606"/>
                </a:cubicBezTo>
                <a:cubicBezTo>
                  <a:pt x="12706" y="7134"/>
                  <a:pt x="12343" y="7530"/>
                  <a:pt x="12040" y="8059"/>
                </a:cubicBezTo>
                <a:cubicBezTo>
                  <a:pt x="12161" y="8389"/>
                  <a:pt x="12282" y="8719"/>
                  <a:pt x="12403" y="9050"/>
                </a:cubicBezTo>
                <a:cubicBezTo>
                  <a:pt x="14097" y="9314"/>
                  <a:pt x="14097" y="9314"/>
                  <a:pt x="14097" y="9314"/>
                </a:cubicBezTo>
                <a:cubicBezTo>
                  <a:pt x="14279" y="9380"/>
                  <a:pt x="14400" y="9512"/>
                  <a:pt x="14400" y="9710"/>
                </a:cubicBezTo>
                <a:lnTo>
                  <a:pt x="14400" y="11956"/>
                </a:lnTo>
                <a:close/>
                <a:moveTo>
                  <a:pt x="7200" y="7662"/>
                </a:moveTo>
                <a:cubicBezTo>
                  <a:pt x="5627" y="7662"/>
                  <a:pt x="4356" y="9050"/>
                  <a:pt x="4356" y="10833"/>
                </a:cubicBezTo>
                <a:cubicBezTo>
                  <a:pt x="4356" y="12550"/>
                  <a:pt x="5627" y="13938"/>
                  <a:pt x="7200" y="13938"/>
                </a:cubicBezTo>
                <a:cubicBezTo>
                  <a:pt x="8773" y="13938"/>
                  <a:pt x="10104" y="12550"/>
                  <a:pt x="10104" y="10833"/>
                </a:cubicBezTo>
                <a:cubicBezTo>
                  <a:pt x="10104" y="9050"/>
                  <a:pt x="8773" y="7662"/>
                  <a:pt x="7200" y="7662"/>
                </a:cubicBezTo>
                <a:close/>
                <a:moveTo>
                  <a:pt x="21600" y="5417"/>
                </a:moveTo>
                <a:cubicBezTo>
                  <a:pt x="21600" y="5549"/>
                  <a:pt x="20148" y="5747"/>
                  <a:pt x="19906" y="5747"/>
                </a:cubicBezTo>
                <a:cubicBezTo>
                  <a:pt x="19785" y="6011"/>
                  <a:pt x="19724" y="6209"/>
                  <a:pt x="19543" y="6407"/>
                </a:cubicBezTo>
                <a:cubicBezTo>
                  <a:pt x="19664" y="6672"/>
                  <a:pt x="20148" y="7861"/>
                  <a:pt x="20148" y="8125"/>
                </a:cubicBezTo>
                <a:cubicBezTo>
                  <a:pt x="20148" y="8125"/>
                  <a:pt x="20148" y="8125"/>
                  <a:pt x="20087" y="8191"/>
                </a:cubicBezTo>
                <a:cubicBezTo>
                  <a:pt x="19966" y="8257"/>
                  <a:pt x="18756" y="9050"/>
                  <a:pt x="18696" y="9050"/>
                </a:cubicBezTo>
                <a:cubicBezTo>
                  <a:pt x="18575" y="9050"/>
                  <a:pt x="17728" y="7794"/>
                  <a:pt x="17607" y="7662"/>
                </a:cubicBezTo>
                <a:cubicBezTo>
                  <a:pt x="17486" y="7662"/>
                  <a:pt x="17365" y="7662"/>
                  <a:pt x="17244" y="7662"/>
                </a:cubicBezTo>
                <a:cubicBezTo>
                  <a:pt x="17123" y="7662"/>
                  <a:pt x="17062" y="7662"/>
                  <a:pt x="16941" y="7662"/>
                </a:cubicBezTo>
                <a:cubicBezTo>
                  <a:pt x="16820" y="7794"/>
                  <a:pt x="15973" y="9050"/>
                  <a:pt x="15852" y="9050"/>
                </a:cubicBezTo>
                <a:cubicBezTo>
                  <a:pt x="15792" y="9050"/>
                  <a:pt x="14582" y="8257"/>
                  <a:pt x="14461" y="8191"/>
                </a:cubicBezTo>
                <a:cubicBezTo>
                  <a:pt x="14400" y="8125"/>
                  <a:pt x="14400" y="8125"/>
                  <a:pt x="14400" y="8125"/>
                </a:cubicBezTo>
                <a:cubicBezTo>
                  <a:pt x="14400" y="7861"/>
                  <a:pt x="14884" y="6672"/>
                  <a:pt x="14945" y="6407"/>
                </a:cubicBezTo>
                <a:cubicBezTo>
                  <a:pt x="14824" y="6209"/>
                  <a:pt x="14703" y="6011"/>
                  <a:pt x="14642" y="5747"/>
                </a:cubicBezTo>
                <a:cubicBezTo>
                  <a:pt x="14400" y="5747"/>
                  <a:pt x="12948" y="5549"/>
                  <a:pt x="12948" y="5417"/>
                </a:cubicBezTo>
                <a:cubicBezTo>
                  <a:pt x="12948" y="3699"/>
                  <a:pt x="12948" y="3699"/>
                  <a:pt x="12948" y="3699"/>
                </a:cubicBezTo>
                <a:cubicBezTo>
                  <a:pt x="12948" y="3501"/>
                  <a:pt x="14400" y="3303"/>
                  <a:pt x="14642" y="3303"/>
                </a:cubicBezTo>
                <a:cubicBezTo>
                  <a:pt x="14703" y="3039"/>
                  <a:pt x="14824" y="2840"/>
                  <a:pt x="14945" y="2642"/>
                </a:cubicBezTo>
                <a:cubicBezTo>
                  <a:pt x="14884" y="2378"/>
                  <a:pt x="14400" y="1189"/>
                  <a:pt x="14400" y="991"/>
                </a:cubicBezTo>
                <a:cubicBezTo>
                  <a:pt x="14400" y="925"/>
                  <a:pt x="14400" y="925"/>
                  <a:pt x="14461" y="859"/>
                </a:cubicBezTo>
                <a:cubicBezTo>
                  <a:pt x="14582" y="793"/>
                  <a:pt x="15792" y="0"/>
                  <a:pt x="15852" y="0"/>
                </a:cubicBezTo>
                <a:cubicBezTo>
                  <a:pt x="15973" y="0"/>
                  <a:pt x="16820" y="1255"/>
                  <a:pt x="16941" y="1387"/>
                </a:cubicBezTo>
                <a:cubicBezTo>
                  <a:pt x="17062" y="1387"/>
                  <a:pt x="17123" y="1387"/>
                  <a:pt x="17244" y="1387"/>
                </a:cubicBezTo>
                <a:cubicBezTo>
                  <a:pt x="17365" y="1387"/>
                  <a:pt x="17486" y="1387"/>
                  <a:pt x="17607" y="1387"/>
                </a:cubicBezTo>
                <a:cubicBezTo>
                  <a:pt x="17909" y="925"/>
                  <a:pt x="18272" y="462"/>
                  <a:pt x="18635" y="66"/>
                </a:cubicBezTo>
                <a:cubicBezTo>
                  <a:pt x="18696" y="0"/>
                  <a:pt x="18696" y="0"/>
                  <a:pt x="18696" y="0"/>
                </a:cubicBezTo>
                <a:cubicBezTo>
                  <a:pt x="18756" y="0"/>
                  <a:pt x="19966" y="793"/>
                  <a:pt x="20087" y="859"/>
                </a:cubicBezTo>
                <a:cubicBezTo>
                  <a:pt x="20148" y="925"/>
                  <a:pt x="20148" y="925"/>
                  <a:pt x="20148" y="991"/>
                </a:cubicBezTo>
                <a:cubicBezTo>
                  <a:pt x="20148" y="1189"/>
                  <a:pt x="19664" y="2378"/>
                  <a:pt x="19543" y="2642"/>
                </a:cubicBezTo>
                <a:cubicBezTo>
                  <a:pt x="19724" y="2840"/>
                  <a:pt x="19785" y="3039"/>
                  <a:pt x="19906" y="3303"/>
                </a:cubicBezTo>
                <a:cubicBezTo>
                  <a:pt x="20148" y="3303"/>
                  <a:pt x="21600" y="3501"/>
                  <a:pt x="21600" y="3699"/>
                </a:cubicBezTo>
                <a:lnTo>
                  <a:pt x="21600" y="5417"/>
                </a:lnTo>
                <a:close/>
                <a:moveTo>
                  <a:pt x="21600" y="17901"/>
                </a:moveTo>
                <a:cubicBezTo>
                  <a:pt x="21600" y="18099"/>
                  <a:pt x="20148" y="18297"/>
                  <a:pt x="19906" y="18297"/>
                </a:cubicBezTo>
                <a:cubicBezTo>
                  <a:pt x="19785" y="18561"/>
                  <a:pt x="19724" y="18760"/>
                  <a:pt x="19543" y="18958"/>
                </a:cubicBezTo>
                <a:cubicBezTo>
                  <a:pt x="19664" y="19222"/>
                  <a:pt x="20148" y="20411"/>
                  <a:pt x="20148" y="20609"/>
                </a:cubicBezTo>
                <a:cubicBezTo>
                  <a:pt x="20148" y="20675"/>
                  <a:pt x="20148" y="20675"/>
                  <a:pt x="20087" y="20741"/>
                </a:cubicBezTo>
                <a:cubicBezTo>
                  <a:pt x="19966" y="20807"/>
                  <a:pt x="18756" y="21600"/>
                  <a:pt x="18696" y="21600"/>
                </a:cubicBezTo>
                <a:cubicBezTo>
                  <a:pt x="18575" y="21600"/>
                  <a:pt x="17728" y="20345"/>
                  <a:pt x="17607" y="20213"/>
                </a:cubicBezTo>
                <a:cubicBezTo>
                  <a:pt x="17486" y="20213"/>
                  <a:pt x="17365" y="20213"/>
                  <a:pt x="17244" y="20213"/>
                </a:cubicBezTo>
                <a:cubicBezTo>
                  <a:pt x="17123" y="20213"/>
                  <a:pt x="17062" y="20213"/>
                  <a:pt x="16941" y="20213"/>
                </a:cubicBezTo>
                <a:cubicBezTo>
                  <a:pt x="16820" y="20345"/>
                  <a:pt x="15973" y="21600"/>
                  <a:pt x="15852" y="21600"/>
                </a:cubicBezTo>
                <a:cubicBezTo>
                  <a:pt x="15792" y="21600"/>
                  <a:pt x="14582" y="20807"/>
                  <a:pt x="14461" y="20741"/>
                </a:cubicBezTo>
                <a:cubicBezTo>
                  <a:pt x="14400" y="20675"/>
                  <a:pt x="14400" y="20675"/>
                  <a:pt x="14400" y="20609"/>
                </a:cubicBezTo>
                <a:cubicBezTo>
                  <a:pt x="14400" y="20411"/>
                  <a:pt x="14884" y="19222"/>
                  <a:pt x="14945" y="18958"/>
                </a:cubicBezTo>
                <a:cubicBezTo>
                  <a:pt x="14824" y="18760"/>
                  <a:pt x="14703" y="18561"/>
                  <a:pt x="14642" y="18297"/>
                </a:cubicBezTo>
                <a:cubicBezTo>
                  <a:pt x="14400" y="18297"/>
                  <a:pt x="12948" y="18099"/>
                  <a:pt x="12948" y="17901"/>
                </a:cubicBezTo>
                <a:cubicBezTo>
                  <a:pt x="12948" y="16250"/>
                  <a:pt x="12948" y="16250"/>
                  <a:pt x="12948" y="16250"/>
                </a:cubicBezTo>
                <a:cubicBezTo>
                  <a:pt x="12948" y="16051"/>
                  <a:pt x="14400" y="15853"/>
                  <a:pt x="14642" y="15853"/>
                </a:cubicBezTo>
                <a:cubicBezTo>
                  <a:pt x="14703" y="15589"/>
                  <a:pt x="14824" y="15391"/>
                  <a:pt x="14945" y="15193"/>
                </a:cubicBezTo>
                <a:cubicBezTo>
                  <a:pt x="14884" y="14928"/>
                  <a:pt x="14400" y="13739"/>
                  <a:pt x="14400" y="13541"/>
                </a:cubicBezTo>
                <a:cubicBezTo>
                  <a:pt x="14400" y="13475"/>
                  <a:pt x="14400" y="13475"/>
                  <a:pt x="14461" y="13409"/>
                </a:cubicBezTo>
                <a:cubicBezTo>
                  <a:pt x="14582" y="13343"/>
                  <a:pt x="15792" y="12550"/>
                  <a:pt x="15852" y="12550"/>
                </a:cubicBezTo>
                <a:cubicBezTo>
                  <a:pt x="15973" y="12550"/>
                  <a:pt x="16820" y="13806"/>
                  <a:pt x="16941" y="13938"/>
                </a:cubicBezTo>
                <a:cubicBezTo>
                  <a:pt x="17062" y="13938"/>
                  <a:pt x="17123" y="13938"/>
                  <a:pt x="17244" y="13938"/>
                </a:cubicBezTo>
                <a:cubicBezTo>
                  <a:pt x="17365" y="13938"/>
                  <a:pt x="17486" y="13938"/>
                  <a:pt x="17607" y="13938"/>
                </a:cubicBezTo>
                <a:cubicBezTo>
                  <a:pt x="17909" y="13475"/>
                  <a:pt x="18272" y="13013"/>
                  <a:pt x="18635" y="12617"/>
                </a:cubicBezTo>
                <a:cubicBezTo>
                  <a:pt x="18696" y="12550"/>
                  <a:pt x="18696" y="12550"/>
                  <a:pt x="18696" y="12550"/>
                </a:cubicBezTo>
                <a:cubicBezTo>
                  <a:pt x="18756" y="12550"/>
                  <a:pt x="19966" y="13343"/>
                  <a:pt x="20087" y="13409"/>
                </a:cubicBezTo>
                <a:cubicBezTo>
                  <a:pt x="20148" y="13475"/>
                  <a:pt x="20148" y="13475"/>
                  <a:pt x="20148" y="13541"/>
                </a:cubicBezTo>
                <a:cubicBezTo>
                  <a:pt x="20148" y="13739"/>
                  <a:pt x="19664" y="14928"/>
                  <a:pt x="19543" y="15193"/>
                </a:cubicBezTo>
                <a:cubicBezTo>
                  <a:pt x="19724" y="15391"/>
                  <a:pt x="19785" y="15589"/>
                  <a:pt x="19906" y="15853"/>
                </a:cubicBezTo>
                <a:cubicBezTo>
                  <a:pt x="20148" y="15853"/>
                  <a:pt x="21600" y="16051"/>
                  <a:pt x="21600" y="16250"/>
                </a:cubicBezTo>
                <a:lnTo>
                  <a:pt x="21600" y="17901"/>
                </a:lnTo>
                <a:close/>
                <a:moveTo>
                  <a:pt x="17244" y="2972"/>
                </a:moveTo>
                <a:cubicBezTo>
                  <a:pt x="16457" y="2972"/>
                  <a:pt x="15852" y="3699"/>
                  <a:pt x="15852" y="4558"/>
                </a:cubicBezTo>
                <a:cubicBezTo>
                  <a:pt x="15852" y="5417"/>
                  <a:pt x="16457" y="6077"/>
                  <a:pt x="17244" y="6077"/>
                </a:cubicBezTo>
                <a:cubicBezTo>
                  <a:pt x="18030" y="6077"/>
                  <a:pt x="18696" y="5417"/>
                  <a:pt x="18696" y="4558"/>
                </a:cubicBezTo>
                <a:cubicBezTo>
                  <a:pt x="18696" y="3699"/>
                  <a:pt x="18030" y="2972"/>
                  <a:pt x="17244" y="2972"/>
                </a:cubicBezTo>
                <a:close/>
                <a:moveTo>
                  <a:pt x="17244" y="15523"/>
                </a:moveTo>
                <a:cubicBezTo>
                  <a:pt x="16457" y="15523"/>
                  <a:pt x="15852" y="16250"/>
                  <a:pt x="15852" y="17042"/>
                </a:cubicBezTo>
                <a:cubicBezTo>
                  <a:pt x="15852" y="17967"/>
                  <a:pt x="16457" y="18628"/>
                  <a:pt x="17244" y="18628"/>
                </a:cubicBezTo>
                <a:cubicBezTo>
                  <a:pt x="18030" y="18628"/>
                  <a:pt x="18696" y="17901"/>
                  <a:pt x="18696" y="17042"/>
                </a:cubicBezTo>
                <a:cubicBezTo>
                  <a:pt x="18696" y="16250"/>
                  <a:pt x="18030" y="15523"/>
                  <a:pt x="17244" y="15523"/>
                </a:cubicBez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16" name="Google Shape;516;p34"/>
          <p:cNvSpPr/>
          <p:nvPr/>
        </p:nvSpPr>
        <p:spPr>
          <a:xfrm>
            <a:off x="3625183" y="2882399"/>
            <a:ext cx="235712" cy="301086"/>
          </a:xfrm>
          <a:custGeom>
            <a:avLst/>
            <a:gdLst/>
            <a:ahLst/>
            <a:cxnLst/>
            <a:rect l="l" t="t" r="r" b="b"/>
            <a:pathLst>
              <a:path w="21600" h="21600" extrusionOk="0">
                <a:moveTo>
                  <a:pt x="10800" y="0"/>
                </a:moveTo>
                <a:cubicBezTo>
                  <a:pt x="9997" y="0"/>
                  <a:pt x="9345" y="510"/>
                  <a:pt x="9345" y="1139"/>
                </a:cubicBezTo>
                <a:lnTo>
                  <a:pt x="9345" y="2411"/>
                </a:lnTo>
                <a:cubicBezTo>
                  <a:pt x="9345" y="2486"/>
                  <a:pt x="9348" y="2572"/>
                  <a:pt x="9366" y="2642"/>
                </a:cubicBezTo>
                <a:lnTo>
                  <a:pt x="1561" y="2642"/>
                </a:lnTo>
                <a:cubicBezTo>
                  <a:pt x="695" y="2642"/>
                  <a:pt x="0" y="3186"/>
                  <a:pt x="0" y="3864"/>
                </a:cubicBezTo>
                <a:lnTo>
                  <a:pt x="0" y="14284"/>
                </a:lnTo>
                <a:cubicBezTo>
                  <a:pt x="0" y="14961"/>
                  <a:pt x="695" y="15523"/>
                  <a:pt x="1561" y="15523"/>
                </a:cubicBezTo>
                <a:lnTo>
                  <a:pt x="4641" y="15523"/>
                </a:lnTo>
                <a:lnTo>
                  <a:pt x="1392" y="18545"/>
                </a:lnTo>
                <a:cubicBezTo>
                  <a:pt x="876" y="19027"/>
                  <a:pt x="967" y="19743"/>
                  <a:pt x="1582" y="20147"/>
                </a:cubicBezTo>
                <a:cubicBezTo>
                  <a:pt x="2199" y="20551"/>
                  <a:pt x="3112" y="20497"/>
                  <a:pt x="3628" y="20015"/>
                </a:cubicBezTo>
                <a:lnTo>
                  <a:pt x="8269" y="15672"/>
                </a:lnTo>
                <a:cubicBezTo>
                  <a:pt x="8322" y="15623"/>
                  <a:pt x="8376" y="15576"/>
                  <a:pt x="8416" y="15523"/>
                </a:cubicBezTo>
                <a:lnTo>
                  <a:pt x="9429" y="15523"/>
                </a:lnTo>
                <a:lnTo>
                  <a:pt x="9429" y="20461"/>
                </a:lnTo>
                <a:cubicBezTo>
                  <a:pt x="9429" y="21090"/>
                  <a:pt x="10080" y="21600"/>
                  <a:pt x="10884" y="21600"/>
                </a:cubicBezTo>
                <a:cubicBezTo>
                  <a:pt x="11687" y="21600"/>
                  <a:pt x="12340" y="21090"/>
                  <a:pt x="12340" y="20461"/>
                </a:cubicBezTo>
                <a:lnTo>
                  <a:pt x="12340" y="15523"/>
                </a:lnTo>
                <a:lnTo>
                  <a:pt x="13184" y="15523"/>
                </a:lnTo>
                <a:cubicBezTo>
                  <a:pt x="13223" y="15576"/>
                  <a:pt x="13276" y="15623"/>
                  <a:pt x="13331" y="15672"/>
                </a:cubicBezTo>
                <a:lnTo>
                  <a:pt x="17993" y="20015"/>
                </a:lnTo>
                <a:cubicBezTo>
                  <a:pt x="18509" y="20497"/>
                  <a:pt x="19424" y="20551"/>
                  <a:pt x="20039" y="20147"/>
                </a:cubicBezTo>
                <a:cubicBezTo>
                  <a:pt x="20654" y="19743"/>
                  <a:pt x="20724" y="19027"/>
                  <a:pt x="20208" y="18545"/>
                </a:cubicBezTo>
                <a:lnTo>
                  <a:pt x="16959" y="15523"/>
                </a:lnTo>
                <a:lnTo>
                  <a:pt x="20039" y="15523"/>
                </a:lnTo>
                <a:cubicBezTo>
                  <a:pt x="20905" y="15523"/>
                  <a:pt x="21600" y="14961"/>
                  <a:pt x="21600" y="14284"/>
                </a:cubicBezTo>
                <a:lnTo>
                  <a:pt x="21600" y="3864"/>
                </a:lnTo>
                <a:cubicBezTo>
                  <a:pt x="21600" y="3186"/>
                  <a:pt x="20905" y="2642"/>
                  <a:pt x="20039" y="2642"/>
                </a:cubicBezTo>
                <a:lnTo>
                  <a:pt x="12234" y="2642"/>
                </a:lnTo>
                <a:cubicBezTo>
                  <a:pt x="12252" y="2572"/>
                  <a:pt x="12255" y="2486"/>
                  <a:pt x="12255" y="2411"/>
                </a:cubicBezTo>
                <a:lnTo>
                  <a:pt x="12255" y="1139"/>
                </a:lnTo>
                <a:cubicBezTo>
                  <a:pt x="12255" y="510"/>
                  <a:pt x="11603" y="0"/>
                  <a:pt x="10800" y="0"/>
                </a:cubicBezTo>
                <a:close/>
                <a:moveTo>
                  <a:pt x="2995" y="4987"/>
                </a:moveTo>
                <a:lnTo>
                  <a:pt x="18605" y="4987"/>
                </a:lnTo>
                <a:cubicBezTo>
                  <a:pt x="18605" y="4987"/>
                  <a:pt x="18605" y="13492"/>
                  <a:pt x="18605" y="13492"/>
                </a:cubicBezTo>
                <a:lnTo>
                  <a:pt x="2995" y="13492"/>
                </a:lnTo>
                <a:lnTo>
                  <a:pt x="2995" y="4987"/>
                </a:lnTo>
                <a:close/>
                <a:moveTo>
                  <a:pt x="16980" y="5532"/>
                </a:moveTo>
                <a:cubicBezTo>
                  <a:pt x="16786" y="5504"/>
                  <a:pt x="16566" y="5535"/>
                  <a:pt x="16390" y="5631"/>
                </a:cubicBezTo>
                <a:lnTo>
                  <a:pt x="13289" y="7299"/>
                </a:lnTo>
                <a:lnTo>
                  <a:pt x="12466" y="6506"/>
                </a:lnTo>
                <a:cubicBezTo>
                  <a:pt x="12318" y="6364"/>
                  <a:pt x="12088" y="6274"/>
                  <a:pt x="11855" y="6275"/>
                </a:cubicBezTo>
                <a:cubicBezTo>
                  <a:pt x="11619" y="6275"/>
                  <a:pt x="11411" y="6362"/>
                  <a:pt x="11264" y="6506"/>
                </a:cubicBezTo>
                <a:lnTo>
                  <a:pt x="8817" y="8901"/>
                </a:lnTo>
                <a:lnTo>
                  <a:pt x="8121" y="8224"/>
                </a:lnTo>
                <a:cubicBezTo>
                  <a:pt x="7965" y="8075"/>
                  <a:pt x="7712" y="7997"/>
                  <a:pt x="7467" y="8009"/>
                </a:cubicBezTo>
                <a:cubicBezTo>
                  <a:pt x="7222" y="8019"/>
                  <a:pt x="6990" y="8112"/>
                  <a:pt x="6855" y="8273"/>
                </a:cubicBezTo>
                <a:lnTo>
                  <a:pt x="4472" y="11147"/>
                </a:lnTo>
                <a:cubicBezTo>
                  <a:pt x="4237" y="11426"/>
                  <a:pt x="4344" y="11806"/>
                  <a:pt x="4704" y="11989"/>
                </a:cubicBezTo>
                <a:cubicBezTo>
                  <a:pt x="4834" y="12056"/>
                  <a:pt x="4981" y="12088"/>
                  <a:pt x="5126" y="12088"/>
                </a:cubicBezTo>
                <a:cubicBezTo>
                  <a:pt x="5379" y="12088"/>
                  <a:pt x="5611" y="12002"/>
                  <a:pt x="5759" y="11824"/>
                </a:cubicBezTo>
                <a:lnTo>
                  <a:pt x="7594" y="9628"/>
                </a:lnTo>
                <a:lnTo>
                  <a:pt x="8227" y="10255"/>
                </a:lnTo>
                <a:cubicBezTo>
                  <a:pt x="8375" y="10397"/>
                  <a:pt x="8605" y="10471"/>
                  <a:pt x="8838" y="10470"/>
                </a:cubicBezTo>
                <a:cubicBezTo>
                  <a:pt x="9074" y="10470"/>
                  <a:pt x="9285" y="10383"/>
                  <a:pt x="9429" y="10239"/>
                </a:cubicBezTo>
                <a:lnTo>
                  <a:pt x="11876" y="7844"/>
                </a:lnTo>
                <a:lnTo>
                  <a:pt x="12551" y="8488"/>
                </a:lnTo>
                <a:cubicBezTo>
                  <a:pt x="12805" y="8732"/>
                  <a:pt x="13251" y="8782"/>
                  <a:pt x="13584" y="8604"/>
                </a:cubicBezTo>
                <a:lnTo>
                  <a:pt x="17276" y="6622"/>
                </a:lnTo>
                <a:cubicBezTo>
                  <a:pt x="17626" y="6431"/>
                  <a:pt x="17709" y="6055"/>
                  <a:pt x="17466" y="5780"/>
                </a:cubicBezTo>
                <a:cubicBezTo>
                  <a:pt x="17345" y="5642"/>
                  <a:pt x="17175" y="5560"/>
                  <a:pt x="16980" y="5532"/>
                </a:cubicBezTo>
                <a:close/>
                <a:moveTo>
                  <a:pt x="15124" y="9248"/>
                </a:moveTo>
                <a:cubicBezTo>
                  <a:pt x="14076" y="9320"/>
                  <a:pt x="13261" y="9982"/>
                  <a:pt x="13162" y="10800"/>
                </a:cubicBezTo>
                <a:lnTo>
                  <a:pt x="15124" y="10800"/>
                </a:lnTo>
                <a:lnTo>
                  <a:pt x="15124" y="9248"/>
                </a:lnTo>
                <a:close/>
                <a:moveTo>
                  <a:pt x="15525" y="9264"/>
                </a:moveTo>
                <a:lnTo>
                  <a:pt x="15525" y="11097"/>
                </a:lnTo>
                <a:lnTo>
                  <a:pt x="13162" y="11097"/>
                </a:lnTo>
                <a:cubicBezTo>
                  <a:pt x="13257" y="11976"/>
                  <a:pt x="14168" y="12666"/>
                  <a:pt x="15314" y="12666"/>
                </a:cubicBezTo>
                <a:cubicBezTo>
                  <a:pt x="16524" y="12666"/>
                  <a:pt x="17508" y="11896"/>
                  <a:pt x="17508" y="10949"/>
                </a:cubicBezTo>
                <a:cubicBezTo>
                  <a:pt x="17508" y="10056"/>
                  <a:pt x="16640" y="9344"/>
                  <a:pt x="15525" y="9264"/>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Gill Sans"/>
              <a:ea typeface="Gill Sans"/>
              <a:cs typeface="Gill Sans"/>
              <a:sym typeface="Gill Sans"/>
            </a:endParaRPr>
          </a:p>
        </p:txBody>
      </p:sp>
      <p:sp>
        <p:nvSpPr>
          <p:cNvPr id="517" name="Google Shape;517;p34"/>
          <p:cNvSpPr/>
          <p:nvPr/>
        </p:nvSpPr>
        <p:spPr>
          <a:xfrm>
            <a:off x="3322526" y="3325381"/>
            <a:ext cx="241308" cy="264049"/>
          </a:xfrm>
          <a:custGeom>
            <a:avLst/>
            <a:gdLst/>
            <a:ahLst/>
            <a:cxnLst/>
            <a:rect l="l" t="t" r="r" b="b"/>
            <a:pathLst>
              <a:path w="20348" h="21122" extrusionOk="0">
                <a:moveTo>
                  <a:pt x="5797" y="5404"/>
                </a:moveTo>
                <a:cubicBezTo>
                  <a:pt x="5017" y="5404"/>
                  <a:pt x="4340" y="6046"/>
                  <a:pt x="4340" y="6788"/>
                </a:cubicBezTo>
                <a:cubicBezTo>
                  <a:pt x="4340" y="7579"/>
                  <a:pt x="5017" y="8172"/>
                  <a:pt x="5797" y="8172"/>
                </a:cubicBezTo>
                <a:cubicBezTo>
                  <a:pt x="6630" y="8172"/>
                  <a:pt x="7255" y="7579"/>
                  <a:pt x="7255" y="6788"/>
                </a:cubicBezTo>
                <a:cubicBezTo>
                  <a:pt x="7255" y="6046"/>
                  <a:pt x="6630" y="5404"/>
                  <a:pt x="5797" y="5404"/>
                </a:cubicBezTo>
                <a:close/>
                <a:moveTo>
                  <a:pt x="11106" y="3328"/>
                </a:moveTo>
                <a:cubicBezTo>
                  <a:pt x="10690" y="3328"/>
                  <a:pt x="10378" y="3625"/>
                  <a:pt x="10378" y="4020"/>
                </a:cubicBezTo>
                <a:cubicBezTo>
                  <a:pt x="10378" y="4366"/>
                  <a:pt x="10690" y="4712"/>
                  <a:pt x="11106" y="4712"/>
                </a:cubicBezTo>
                <a:cubicBezTo>
                  <a:pt x="11471" y="4712"/>
                  <a:pt x="11835" y="4366"/>
                  <a:pt x="11835" y="4020"/>
                </a:cubicBezTo>
                <a:cubicBezTo>
                  <a:pt x="11835" y="3625"/>
                  <a:pt x="11471" y="3328"/>
                  <a:pt x="11106" y="3328"/>
                </a:cubicBezTo>
                <a:close/>
                <a:moveTo>
                  <a:pt x="20267" y="12274"/>
                </a:moveTo>
                <a:cubicBezTo>
                  <a:pt x="19850" y="11681"/>
                  <a:pt x="18341" y="10100"/>
                  <a:pt x="18081" y="9704"/>
                </a:cubicBezTo>
                <a:cubicBezTo>
                  <a:pt x="17768" y="9358"/>
                  <a:pt x="17612" y="9062"/>
                  <a:pt x="17820" y="8716"/>
                </a:cubicBezTo>
                <a:cubicBezTo>
                  <a:pt x="17977" y="8370"/>
                  <a:pt x="18289" y="7579"/>
                  <a:pt x="17560" y="5700"/>
                </a:cubicBezTo>
                <a:cubicBezTo>
                  <a:pt x="16831" y="3822"/>
                  <a:pt x="15738" y="1203"/>
                  <a:pt x="11991" y="362"/>
                </a:cubicBezTo>
                <a:cubicBezTo>
                  <a:pt x="8296" y="-478"/>
                  <a:pt x="3247" y="-33"/>
                  <a:pt x="1165" y="3575"/>
                </a:cubicBezTo>
                <a:cubicBezTo>
                  <a:pt x="1165" y="3575"/>
                  <a:pt x="-969" y="6491"/>
                  <a:pt x="540" y="10544"/>
                </a:cubicBezTo>
                <a:cubicBezTo>
                  <a:pt x="2310" y="14054"/>
                  <a:pt x="4912" y="15191"/>
                  <a:pt x="2674" y="21122"/>
                </a:cubicBezTo>
                <a:cubicBezTo>
                  <a:pt x="13865" y="21122"/>
                  <a:pt x="13865" y="21122"/>
                  <a:pt x="13865" y="21122"/>
                </a:cubicBezTo>
                <a:cubicBezTo>
                  <a:pt x="13865" y="21122"/>
                  <a:pt x="13865" y="20084"/>
                  <a:pt x="14541" y="19738"/>
                </a:cubicBezTo>
                <a:cubicBezTo>
                  <a:pt x="15218" y="19392"/>
                  <a:pt x="15895" y="19491"/>
                  <a:pt x="16571" y="19540"/>
                </a:cubicBezTo>
                <a:cubicBezTo>
                  <a:pt x="17300" y="19639"/>
                  <a:pt x="18809" y="19590"/>
                  <a:pt x="18965" y="18601"/>
                </a:cubicBezTo>
                <a:cubicBezTo>
                  <a:pt x="19018" y="17959"/>
                  <a:pt x="18653" y="17415"/>
                  <a:pt x="18497" y="17069"/>
                </a:cubicBezTo>
                <a:cubicBezTo>
                  <a:pt x="18341" y="16673"/>
                  <a:pt x="18237" y="16426"/>
                  <a:pt x="18549" y="16179"/>
                </a:cubicBezTo>
                <a:cubicBezTo>
                  <a:pt x="18861" y="15932"/>
                  <a:pt x="18965" y="15537"/>
                  <a:pt x="18757" y="15388"/>
                </a:cubicBezTo>
                <a:cubicBezTo>
                  <a:pt x="18601" y="15240"/>
                  <a:pt x="18653" y="15191"/>
                  <a:pt x="18757" y="15042"/>
                </a:cubicBezTo>
                <a:cubicBezTo>
                  <a:pt x="18913" y="14944"/>
                  <a:pt x="18861" y="14499"/>
                  <a:pt x="18653" y="14153"/>
                </a:cubicBezTo>
                <a:cubicBezTo>
                  <a:pt x="18393" y="13807"/>
                  <a:pt x="18601" y="13312"/>
                  <a:pt x="19174" y="13312"/>
                </a:cubicBezTo>
                <a:cubicBezTo>
                  <a:pt x="19694" y="13263"/>
                  <a:pt x="20631" y="12868"/>
                  <a:pt x="20267" y="12274"/>
                </a:cubicBezTo>
                <a:close/>
                <a:moveTo>
                  <a:pt x="9441" y="7332"/>
                </a:moveTo>
                <a:cubicBezTo>
                  <a:pt x="9441" y="7381"/>
                  <a:pt x="9389" y="7480"/>
                  <a:pt x="9337" y="7480"/>
                </a:cubicBezTo>
                <a:cubicBezTo>
                  <a:pt x="8452" y="7628"/>
                  <a:pt x="8452" y="7628"/>
                  <a:pt x="8452" y="7628"/>
                </a:cubicBezTo>
                <a:cubicBezTo>
                  <a:pt x="8400" y="7727"/>
                  <a:pt x="8348" y="7875"/>
                  <a:pt x="8244" y="8024"/>
                </a:cubicBezTo>
                <a:cubicBezTo>
                  <a:pt x="8400" y="8221"/>
                  <a:pt x="8556" y="8419"/>
                  <a:pt x="8764" y="8617"/>
                </a:cubicBezTo>
                <a:cubicBezTo>
                  <a:pt x="8764" y="8666"/>
                  <a:pt x="8816" y="8716"/>
                  <a:pt x="8816" y="8765"/>
                </a:cubicBezTo>
                <a:cubicBezTo>
                  <a:pt x="8816" y="8765"/>
                  <a:pt x="8816" y="8814"/>
                  <a:pt x="8764" y="8864"/>
                </a:cubicBezTo>
                <a:cubicBezTo>
                  <a:pt x="8660" y="9012"/>
                  <a:pt x="8035" y="9655"/>
                  <a:pt x="7827" y="9655"/>
                </a:cubicBezTo>
                <a:cubicBezTo>
                  <a:pt x="7775" y="9655"/>
                  <a:pt x="7775" y="9655"/>
                  <a:pt x="7723" y="9605"/>
                </a:cubicBezTo>
                <a:cubicBezTo>
                  <a:pt x="7046" y="9111"/>
                  <a:pt x="7046" y="9111"/>
                  <a:pt x="7046" y="9111"/>
                </a:cubicBezTo>
                <a:cubicBezTo>
                  <a:pt x="6942" y="9210"/>
                  <a:pt x="6786" y="9259"/>
                  <a:pt x="6630" y="9309"/>
                </a:cubicBezTo>
                <a:cubicBezTo>
                  <a:pt x="6630" y="9556"/>
                  <a:pt x="6578" y="9852"/>
                  <a:pt x="6526" y="10149"/>
                </a:cubicBezTo>
                <a:cubicBezTo>
                  <a:pt x="6474" y="10198"/>
                  <a:pt x="6422" y="10248"/>
                  <a:pt x="6318" y="10248"/>
                </a:cubicBezTo>
                <a:cubicBezTo>
                  <a:pt x="5277" y="10248"/>
                  <a:pt x="5277" y="10248"/>
                  <a:pt x="5277" y="10248"/>
                </a:cubicBezTo>
                <a:cubicBezTo>
                  <a:pt x="5173" y="10248"/>
                  <a:pt x="5121" y="10198"/>
                  <a:pt x="5121" y="10149"/>
                </a:cubicBezTo>
                <a:cubicBezTo>
                  <a:pt x="4964" y="9309"/>
                  <a:pt x="4964" y="9309"/>
                  <a:pt x="4964" y="9309"/>
                </a:cubicBezTo>
                <a:cubicBezTo>
                  <a:pt x="4808" y="9259"/>
                  <a:pt x="4704" y="9210"/>
                  <a:pt x="4548" y="9160"/>
                </a:cubicBezTo>
                <a:cubicBezTo>
                  <a:pt x="3871" y="9605"/>
                  <a:pt x="3871" y="9605"/>
                  <a:pt x="3871" y="9605"/>
                </a:cubicBezTo>
                <a:cubicBezTo>
                  <a:pt x="3819" y="9655"/>
                  <a:pt x="3819" y="9655"/>
                  <a:pt x="3767" y="9655"/>
                </a:cubicBezTo>
                <a:cubicBezTo>
                  <a:pt x="3715" y="9655"/>
                  <a:pt x="3663" y="9655"/>
                  <a:pt x="3663" y="9605"/>
                </a:cubicBezTo>
                <a:cubicBezTo>
                  <a:pt x="3507" y="9506"/>
                  <a:pt x="2831" y="8913"/>
                  <a:pt x="2831" y="8765"/>
                </a:cubicBezTo>
                <a:cubicBezTo>
                  <a:pt x="2831" y="8716"/>
                  <a:pt x="2831" y="8666"/>
                  <a:pt x="2883" y="8666"/>
                </a:cubicBezTo>
                <a:cubicBezTo>
                  <a:pt x="3039" y="8419"/>
                  <a:pt x="3195" y="8221"/>
                  <a:pt x="3351" y="8024"/>
                </a:cubicBezTo>
                <a:cubicBezTo>
                  <a:pt x="3299" y="7875"/>
                  <a:pt x="3195" y="7727"/>
                  <a:pt x="3143" y="7579"/>
                </a:cubicBezTo>
                <a:cubicBezTo>
                  <a:pt x="2310" y="7480"/>
                  <a:pt x="2310" y="7480"/>
                  <a:pt x="2310" y="7480"/>
                </a:cubicBezTo>
                <a:cubicBezTo>
                  <a:pt x="2206" y="7430"/>
                  <a:pt x="2154" y="7381"/>
                  <a:pt x="2154" y="7282"/>
                </a:cubicBezTo>
                <a:cubicBezTo>
                  <a:pt x="2154" y="6294"/>
                  <a:pt x="2154" y="6294"/>
                  <a:pt x="2154" y="6294"/>
                </a:cubicBezTo>
                <a:cubicBezTo>
                  <a:pt x="2154" y="6244"/>
                  <a:pt x="2206" y="6145"/>
                  <a:pt x="2310" y="6145"/>
                </a:cubicBezTo>
                <a:cubicBezTo>
                  <a:pt x="3195" y="5997"/>
                  <a:pt x="3195" y="5997"/>
                  <a:pt x="3195" y="5997"/>
                </a:cubicBezTo>
                <a:cubicBezTo>
                  <a:pt x="3195" y="5849"/>
                  <a:pt x="3299" y="5750"/>
                  <a:pt x="3351" y="5602"/>
                </a:cubicBezTo>
                <a:cubicBezTo>
                  <a:pt x="3195" y="5404"/>
                  <a:pt x="3039" y="5157"/>
                  <a:pt x="2831" y="4959"/>
                </a:cubicBezTo>
                <a:cubicBezTo>
                  <a:pt x="2831" y="4959"/>
                  <a:pt x="2778" y="4910"/>
                  <a:pt x="2778" y="4860"/>
                </a:cubicBezTo>
                <a:cubicBezTo>
                  <a:pt x="2778" y="4811"/>
                  <a:pt x="2831" y="4811"/>
                  <a:pt x="2831" y="4761"/>
                </a:cubicBezTo>
                <a:cubicBezTo>
                  <a:pt x="2935" y="4613"/>
                  <a:pt x="3611" y="3971"/>
                  <a:pt x="3767" y="3971"/>
                </a:cubicBezTo>
                <a:cubicBezTo>
                  <a:pt x="3819" y="3971"/>
                  <a:pt x="3819" y="3971"/>
                  <a:pt x="3871" y="4020"/>
                </a:cubicBezTo>
                <a:cubicBezTo>
                  <a:pt x="4548" y="4465"/>
                  <a:pt x="4548" y="4465"/>
                  <a:pt x="4548" y="4465"/>
                </a:cubicBezTo>
                <a:cubicBezTo>
                  <a:pt x="4652" y="4415"/>
                  <a:pt x="4808" y="4366"/>
                  <a:pt x="4964" y="4317"/>
                </a:cubicBezTo>
                <a:cubicBezTo>
                  <a:pt x="5017" y="4020"/>
                  <a:pt x="5017" y="3723"/>
                  <a:pt x="5121" y="3476"/>
                </a:cubicBezTo>
                <a:cubicBezTo>
                  <a:pt x="5121" y="3377"/>
                  <a:pt x="5173" y="3328"/>
                  <a:pt x="5277" y="3328"/>
                </a:cubicBezTo>
                <a:cubicBezTo>
                  <a:pt x="6318" y="3328"/>
                  <a:pt x="6318" y="3328"/>
                  <a:pt x="6318" y="3328"/>
                </a:cubicBezTo>
                <a:cubicBezTo>
                  <a:pt x="6422" y="3328"/>
                  <a:pt x="6474" y="3427"/>
                  <a:pt x="6526" y="3476"/>
                </a:cubicBezTo>
                <a:cubicBezTo>
                  <a:pt x="6630" y="4317"/>
                  <a:pt x="6630" y="4317"/>
                  <a:pt x="6630" y="4317"/>
                </a:cubicBezTo>
                <a:cubicBezTo>
                  <a:pt x="6786" y="4366"/>
                  <a:pt x="6942" y="4415"/>
                  <a:pt x="7046" y="4465"/>
                </a:cubicBezTo>
                <a:cubicBezTo>
                  <a:pt x="7723" y="4020"/>
                  <a:pt x="7723" y="4020"/>
                  <a:pt x="7723" y="4020"/>
                </a:cubicBezTo>
                <a:cubicBezTo>
                  <a:pt x="7775" y="3971"/>
                  <a:pt x="7827" y="3971"/>
                  <a:pt x="7827" y="3971"/>
                </a:cubicBezTo>
                <a:cubicBezTo>
                  <a:pt x="7879" y="3971"/>
                  <a:pt x="7931" y="3971"/>
                  <a:pt x="7983" y="4020"/>
                </a:cubicBezTo>
                <a:cubicBezTo>
                  <a:pt x="8139" y="4119"/>
                  <a:pt x="8764" y="4712"/>
                  <a:pt x="8764" y="4860"/>
                </a:cubicBezTo>
                <a:cubicBezTo>
                  <a:pt x="8764" y="4910"/>
                  <a:pt x="8764" y="4959"/>
                  <a:pt x="8764" y="4959"/>
                </a:cubicBezTo>
                <a:cubicBezTo>
                  <a:pt x="8556" y="5157"/>
                  <a:pt x="8400" y="5354"/>
                  <a:pt x="8244" y="5602"/>
                </a:cubicBezTo>
                <a:cubicBezTo>
                  <a:pt x="8348" y="5750"/>
                  <a:pt x="8400" y="5898"/>
                  <a:pt x="8452" y="6046"/>
                </a:cubicBezTo>
                <a:cubicBezTo>
                  <a:pt x="9284" y="6145"/>
                  <a:pt x="9284" y="6145"/>
                  <a:pt x="9284" y="6145"/>
                </a:cubicBezTo>
                <a:cubicBezTo>
                  <a:pt x="9389" y="6145"/>
                  <a:pt x="9441" y="6244"/>
                  <a:pt x="9441" y="6294"/>
                </a:cubicBezTo>
                <a:lnTo>
                  <a:pt x="9441" y="7332"/>
                </a:lnTo>
                <a:close/>
                <a:moveTo>
                  <a:pt x="13292" y="4366"/>
                </a:moveTo>
                <a:cubicBezTo>
                  <a:pt x="13292" y="4465"/>
                  <a:pt x="12511" y="4514"/>
                  <a:pt x="12407" y="4564"/>
                </a:cubicBezTo>
                <a:cubicBezTo>
                  <a:pt x="12355" y="4663"/>
                  <a:pt x="12303" y="4761"/>
                  <a:pt x="12251" y="4811"/>
                </a:cubicBezTo>
                <a:cubicBezTo>
                  <a:pt x="12303" y="4910"/>
                  <a:pt x="12564" y="5453"/>
                  <a:pt x="12564" y="5552"/>
                </a:cubicBezTo>
                <a:cubicBezTo>
                  <a:pt x="12564" y="5602"/>
                  <a:pt x="12511" y="5602"/>
                  <a:pt x="12511" y="5602"/>
                </a:cubicBezTo>
                <a:cubicBezTo>
                  <a:pt x="12459" y="5651"/>
                  <a:pt x="11835" y="5997"/>
                  <a:pt x="11835" y="5997"/>
                </a:cubicBezTo>
                <a:cubicBezTo>
                  <a:pt x="11731" y="5997"/>
                  <a:pt x="11314" y="5453"/>
                  <a:pt x="11262" y="5354"/>
                </a:cubicBezTo>
                <a:cubicBezTo>
                  <a:pt x="11210" y="5354"/>
                  <a:pt x="11158" y="5404"/>
                  <a:pt x="11106" y="5404"/>
                </a:cubicBezTo>
                <a:cubicBezTo>
                  <a:pt x="11002" y="5404"/>
                  <a:pt x="10950" y="5354"/>
                  <a:pt x="10898" y="5354"/>
                </a:cubicBezTo>
                <a:cubicBezTo>
                  <a:pt x="10846" y="5453"/>
                  <a:pt x="10430" y="5997"/>
                  <a:pt x="10378" y="5997"/>
                </a:cubicBezTo>
                <a:cubicBezTo>
                  <a:pt x="10325" y="5997"/>
                  <a:pt x="9701" y="5651"/>
                  <a:pt x="9649" y="5602"/>
                </a:cubicBezTo>
                <a:cubicBezTo>
                  <a:pt x="9649" y="5602"/>
                  <a:pt x="9649" y="5602"/>
                  <a:pt x="9649" y="5552"/>
                </a:cubicBezTo>
                <a:cubicBezTo>
                  <a:pt x="9649" y="5453"/>
                  <a:pt x="9857" y="4910"/>
                  <a:pt x="9909" y="4811"/>
                </a:cubicBezTo>
                <a:cubicBezTo>
                  <a:pt x="9857" y="4761"/>
                  <a:pt x="9805" y="4663"/>
                  <a:pt x="9753" y="4564"/>
                </a:cubicBezTo>
                <a:cubicBezTo>
                  <a:pt x="9649" y="4514"/>
                  <a:pt x="8920" y="4465"/>
                  <a:pt x="8920" y="4366"/>
                </a:cubicBezTo>
                <a:cubicBezTo>
                  <a:pt x="8920" y="3625"/>
                  <a:pt x="8920" y="3625"/>
                  <a:pt x="8920" y="3625"/>
                </a:cubicBezTo>
                <a:cubicBezTo>
                  <a:pt x="8920" y="3526"/>
                  <a:pt x="9649" y="3476"/>
                  <a:pt x="9753" y="3427"/>
                </a:cubicBezTo>
                <a:cubicBezTo>
                  <a:pt x="9805" y="3377"/>
                  <a:pt x="9857" y="3279"/>
                  <a:pt x="9909" y="3180"/>
                </a:cubicBezTo>
                <a:cubicBezTo>
                  <a:pt x="9857" y="3081"/>
                  <a:pt x="9649" y="2537"/>
                  <a:pt x="9649" y="2438"/>
                </a:cubicBezTo>
                <a:cubicBezTo>
                  <a:pt x="9649" y="2389"/>
                  <a:pt x="9649" y="2389"/>
                  <a:pt x="9649" y="2389"/>
                </a:cubicBezTo>
                <a:cubicBezTo>
                  <a:pt x="9701" y="2339"/>
                  <a:pt x="10325" y="1993"/>
                  <a:pt x="10378" y="1993"/>
                </a:cubicBezTo>
                <a:cubicBezTo>
                  <a:pt x="10430" y="1993"/>
                  <a:pt x="10846" y="2537"/>
                  <a:pt x="10898" y="2636"/>
                </a:cubicBezTo>
                <a:cubicBezTo>
                  <a:pt x="10950" y="2636"/>
                  <a:pt x="11002" y="2636"/>
                  <a:pt x="11106" y="2636"/>
                </a:cubicBezTo>
                <a:cubicBezTo>
                  <a:pt x="11158" y="2636"/>
                  <a:pt x="11210" y="2636"/>
                  <a:pt x="11262" y="2636"/>
                </a:cubicBezTo>
                <a:cubicBezTo>
                  <a:pt x="11418" y="2389"/>
                  <a:pt x="11575" y="2191"/>
                  <a:pt x="11783" y="1993"/>
                </a:cubicBezTo>
                <a:cubicBezTo>
                  <a:pt x="11835" y="1993"/>
                  <a:pt x="11835" y="1993"/>
                  <a:pt x="11835" y="1993"/>
                </a:cubicBezTo>
                <a:cubicBezTo>
                  <a:pt x="11835" y="1993"/>
                  <a:pt x="12459" y="2339"/>
                  <a:pt x="12511" y="2389"/>
                </a:cubicBezTo>
                <a:cubicBezTo>
                  <a:pt x="12511" y="2389"/>
                  <a:pt x="12564" y="2389"/>
                  <a:pt x="12564" y="2438"/>
                </a:cubicBezTo>
                <a:cubicBezTo>
                  <a:pt x="12564" y="2537"/>
                  <a:pt x="12303" y="3081"/>
                  <a:pt x="12251" y="3180"/>
                </a:cubicBezTo>
                <a:cubicBezTo>
                  <a:pt x="12303" y="3279"/>
                  <a:pt x="12355" y="3377"/>
                  <a:pt x="12407" y="3427"/>
                </a:cubicBezTo>
                <a:cubicBezTo>
                  <a:pt x="12511" y="3476"/>
                  <a:pt x="13292" y="3526"/>
                  <a:pt x="13292" y="3625"/>
                </a:cubicBezTo>
                <a:lnTo>
                  <a:pt x="13292" y="4366"/>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18" name="Google Shape;518;p34"/>
          <p:cNvSpPr/>
          <p:nvPr/>
        </p:nvSpPr>
        <p:spPr>
          <a:xfrm>
            <a:off x="3713931" y="3313314"/>
            <a:ext cx="282793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1" i="0" u="none" strike="noStrike" cap="none">
                <a:solidFill>
                  <a:srgbClr val="595959"/>
                </a:solidFill>
                <a:latin typeface="Century Gothic"/>
                <a:ea typeface="Century Gothic"/>
                <a:cs typeface="Century Gothic"/>
                <a:sym typeface="Century Gothic"/>
              </a:rPr>
              <a:t>Conclusion &amp; perspectives</a:t>
            </a:r>
            <a:endParaRPr sz="1100" b="0" i="0" u="none" strike="noStrike" cap="none">
              <a:solidFill>
                <a:srgbClr val="000000"/>
              </a:solidFill>
              <a:latin typeface="Arial"/>
              <a:ea typeface="Arial"/>
              <a:cs typeface="Arial"/>
              <a:sym typeface="Arial"/>
            </a:endParaRPr>
          </a:p>
        </p:txBody>
      </p:sp>
      <p:grpSp>
        <p:nvGrpSpPr>
          <p:cNvPr id="519" name="Google Shape;519;p34"/>
          <p:cNvGrpSpPr/>
          <p:nvPr/>
        </p:nvGrpSpPr>
        <p:grpSpPr>
          <a:xfrm>
            <a:off x="1990567" y="1935409"/>
            <a:ext cx="699268" cy="619785"/>
            <a:chOff x="953040" y="2718560"/>
            <a:chExt cx="1243013" cy="1101725"/>
          </a:xfrm>
        </p:grpSpPr>
        <p:sp>
          <p:nvSpPr>
            <p:cNvPr id="520" name="Google Shape;520;p34"/>
            <p:cNvSpPr/>
            <p:nvPr/>
          </p:nvSpPr>
          <p:spPr>
            <a:xfrm>
              <a:off x="953040" y="2718560"/>
              <a:ext cx="620712" cy="1101725"/>
            </a:xfrm>
            <a:custGeom>
              <a:avLst/>
              <a:gdLst/>
              <a:ahLst/>
              <a:cxnLst/>
              <a:rect l="l" t="t" r="r" b="b"/>
              <a:pathLst>
                <a:path w="391" h="694" extrusionOk="0">
                  <a:moveTo>
                    <a:pt x="0" y="0"/>
                  </a:moveTo>
                  <a:lnTo>
                    <a:pt x="391" y="255"/>
                  </a:lnTo>
                  <a:lnTo>
                    <a:pt x="391" y="694"/>
                  </a:lnTo>
                  <a:lnTo>
                    <a:pt x="0" y="448"/>
                  </a:lnTo>
                  <a:lnTo>
                    <a:pt x="0" y="0"/>
                  </a:ln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21" name="Google Shape;521;p34"/>
            <p:cNvSpPr/>
            <p:nvPr/>
          </p:nvSpPr>
          <p:spPr>
            <a:xfrm>
              <a:off x="1573752" y="2718560"/>
              <a:ext cx="622301" cy="1101725"/>
            </a:xfrm>
            <a:custGeom>
              <a:avLst/>
              <a:gdLst/>
              <a:ahLst/>
              <a:cxnLst/>
              <a:rect l="l" t="t" r="r" b="b"/>
              <a:pathLst>
                <a:path w="392" h="694" extrusionOk="0">
                  <a:moveTo>
                    <a:pt x="392" y="0"/>
                  </a:moveTo>
                  <a:lnTo>
                    <a:pt x="0" y="255"/>
                  </a:lnTo>
                  <a:lnTo>
                    <a:pt x="0" y="694"/>
                  </a:lnTo>
                  <a:lnTo>
                    <a:pt x="392" y="448"/>
                  </a:lnTo>
                  <a:lnTo>
                    <a:pt x="392" y="0"/>
                  </a:lnTo>
                  <a:close/>
                </a:path>
              </a:pathLst>
            </a:cu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grpSp>
        <p:nvGrpSpPr>
          <p:cNvPr id="522" name="Google Shape;522;p34"/>
          <p:cNvGrpSpPr/>
          <p:nvPr/>
        </p:nvGrpSpPr>
        <p:grpSpPr>
          <a:xfrm>
            <a:off x="2716643" y="1935408"/>
            <a:ext cx="2134276" cy="400092"/>
            <a:chOff x="2245748" y="2718560"/>
            <a:chExt cx="1543327" cy="711200"/>
          </a:xfrm>
        </p:grpSpPr>
        <p:sp>
          <p:nvSpPr>
            <p:cNvPr id="523" name="Google Shape;523;p34"/>
            <p:cNvSpPr/>
            <p:nvPr/>
          </p:nvSpPr>
          <p:spPr>
            <a:xfrm>
              <a:off x="2245748" y="2718560"/>
              <a:ext cx="1244825" cy="711200"/>
            </a:xfrm>
            <a:prstGeom prst="rect">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524" name="Google Shape;524;p34"/>
            <p:cNvSpPr/>
            <p:nvPr/>
          </p:nvSpPr>
          <p:spPr>
            <a:xfrm>
              <a:off x="3200254" y="2718560"/>
              <a:ext cx="588821" cy="711200"/>
            </a:xfrm>
            <a:prstGeom prst="ellipse">
              <a:avLst/>
            </a:prstGeom>
            <a:solidFill>
              <a:srgbClr val="92D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grpSp>
      <p:sp>
        <p:nvSpPr>
          <p:cNvPr id="525" name="Google Shape;525;p34"/>
          <p:cNvSpPr/>
          <p:nvPr/>
        </p:nvSpPr>
        <p:spPr>
          <a:xfrm>
            <a:off x="4368971" y="2007834"/>
            <a:ext cx="215368" cy="251210"/>
          </a:xfrm>
          <a:custGeom>
            <a:avLst/>
            <a:gdLst/>
            <a:ahLst/>
            <a:cxnLst/>
            <a:rect l="l" t="t" r="r" b="b"/>
            <a:pathLst>
              <a:path w="21600" h="21600" extrusionOk="0">
                <a:moveTo>
                  <a:pt x="21600" y="6571"/>
                </a:moveTo>
                <a:cubicBezTo>
                  <a:pt x="21600" y="20429"/>
                  <a:pt x="21600" y="20429"/>
                  <a:pt x="21600" y="20429"/>
                </a:cubicBezTo>
                <a:cubicBezTo>
                  <a:pt x="21600" y="21080"/>
                  <a:pt x="20994" y="21600"/>
                  <a:pt x="20236" y="21600"/>
                </a:cubicBezTo>
                <a:cubicBezTo>
                  <a:pt x="1364" y="21600"/>
                  <a:pt x="1364" y="21600"/>
                  <a:pt x="1364" y="21600"/>
                </a:cubicBezTo>
                <a:cubicBezTo>
                  <a:pt x="606" y="21600"/>
                  <a:pt x="0" y="21080"/>
                  <a:pt x="0" y="20429"/>
                </a:cubicBezTo>
                <a:cubicBezTo>
                  <a:pt x="0" y="1106"/>
                  <a:pt x="0" y="1106"/>
                  <a:pt x="0" y="1106"/>
                </a:cubicBezTo>
                <a:cubicBezTo>
                  <a:pt x="0" y="520"/>
                  <a:pt x="606" y="0"/>
                  <a:pt x="1364" y="0"/>
                </a:cubicBezTo>
                <a:cubicBezTo>
                  <a:pt x="13945" y="0"/>
                  <a:pt x="13945" y="0"/>
                  <a:pt x="13945" y="0"/>
                </a:cubicBezTo>
                <a:cubicBezTo>
                  <a:pt x="14703" y="0"/>
                  <a:pt x="15764" y="325"/>
                  <a:pt x="16295" y="781"/>
                </a:cubicBezTo>
                <a:cubicBezTo>
                  <a:pt x="20691" y="4554"/>
                  <a:pt x="20691" y="4554"/>
                  <a:pt x="20691" y="4554"/>
                </a:cubicBezTo>
                <a:cubicBezTo>
                  <a:pt x="21145" y="5010"/>
                  <a:pt x="21600" y="5920"/>
                  <a:pt x="21600" y="6571"/>
                </a:cubicBezTo>
                <a:close/>
                <a:moveTo>
                  <a:pt x="19781" y="7677"/>
                </a:moveTo>
                <a:cubicBezTo>
                  <a:pt x="13945" y="7677"/>
                  <a:pt x="13945" y="7677"/>
                  <a:pt x="13945" y="7677"/>
                </a:cubicBezTo>
                <a:cubicBezTo>
                  <a:pt x="13187" y="7677"/>
                  <a:pt x="12581" y="7157"/>
                  <a:pt x="12581" y="6571"/>
                </a:cubicBezTo>
                <a:cubicBezTo>
                  <a:pt x="12581" y="1496"/>
                  <a:pt x="12581" y="1496"/>
                  <a:pt x="12581" y="1496"/>
                </a:cubicBezTo>
                <a:cubicBezTo>
                  <a:pt x="1819" y="1496"/>
                  <a:pt x="1819" y="1496"/>
                  <a:pt x="1819" y="1496"/>
                </a:cubicBezTo>
                <a:cubicBezTo>
                  <a:pt x="1819" y="20039"/>
                  <a:pt x="1819" y="20039"/>
                  <a:pt x="1819" y="20039"/>
                </a:cubicBezTo>
                <a:cubicBezTo>
                  <a:pt x="19781" y="20039"/>
                  <a:pt x="19781" y="20039"/>
                  <a:pt x="19781" y="20039"/>
                </a:cubicBezTo>
                <a:lnTo>
                  <a:pt x="19781" y="7677"/>
                </a:lnTo>
                <a:close/>
                <a:moveTo>
                  <a:pt x="5836" y="9239"/>
                </a:moveTo>
                <a:cubicBezTo>
                  <a:pt x="15764" y="9239"/>
                  <a:pt x="15764" y="9239"/>
                  <a:pt x="15764" y="9239"/>
                </a:cubicBezTo>
                <a:cubicBezTo>
                  <a:pt x="15992" y="9239"/>
                  <a:pt x="16219" y="9434"/>
                  <a:pt x="16219" y="9629"/>
                </a:cubicBezTo>
                <a:cubicBezTo>
                  <a:pt x="16219" y="10410"/>
                  <a:pt x="16219" y="10410"/>
                  <a:pt x="16219" y="10410"/>
                </a:cubicBezTo>
                <a:cubicBezTo>
                  <a:pt x="16219" y="10605"/>
                  <a:pt x="15992" y="10800"/>
                  <a:pt x="15764" y="10800"/>
                </a:cubicBezTo>
                <a:cubicBezTo>
                  <a:pt x="5836" y="10800"/>
                  <a:pt x="5836" y="10800"/>
                  <a:pt x="5836" y="10800"/>
                </a:cubicBezTo>
                <a:cubicBezTo>
                  <a:pt x="5608" y="10800"/>
                  <a:pt x="5381" y="10605"/>
                  <a:pt x="5381" y="10410"/>
                </a:cubicBezTo>
                <a:cubicBezTo>
                  <a:pt x="5381" y="9629"/>
                  <a:pt x="5381" y="9629"/>
                  <a:pt x="5381" y="9629"/>
                </a:cubicBezTo>
                <a:cubicBezTo>
                  <a:pt x="5381" y="9434"/>
                  <a:pt x="5608" y="9239"/>
                  <a:pt x="5836" y="9239"/>
                </a:cubicBezTo>
                <a:close/>
                <a:moveTo>
                  <a:pt x="16219" y="12752"/>
                </a:moveTo>
                <a:cubicBezTo>
                  <a:pt x="16219" y="13467"/>
                  <a:pt x="16219" y="13467"/>
                  <a:pt x="16219" y="13467"/>
                </a:cubicBezTo>
                <a:cubicBezTo>
                  <a:pt x="16219" y="13728"/>
                  <a:pt x="15992" y="13858"/>
                  <a:pt x="15764" y="13858"/>
                </a:cubicBezTo>
                <a:cubicBezTo>
                  <a:pt x="5836" y="13858"/>
                  <a:pt x="5836" y="13858"/>
                  <a:pt x="5836" y="13858"/>
                </a:cubicBezTo>
                <a:cubicBezTo>
                  <a:pt x="5608" y="13858"/>
                  <a:pt x="5381" y="13728"/>
                  <a:pt x="5381" y="13467"/>
                </a:cubicBezTo>
                <a:cubicBezTo>
                  <a:pt x="5381" y="12752"/>
                  <a:pt x="5381" y="12752"/>
                  <a:pt x="5381" y="12752"/>
                </a:cubicBezTo>
                <a:cubicBezTo>
                  <a:pt x="5381" y="12492"/>
                  <a:pt x="5608" y="12361"/>
                  <a:pt x="5836" y="12361"/>
                </a:cubicBezTo>
                <a:cubicBezTo>
                  <a:pt x="15764" y="12361"/>
                  <a:pt x="15764" y="12361"/>
                  <a:pt x="15764" y="12361"/>
                </a:cubicBezTo>
                <a:cubicBezTo>
                  <a:pt x="15992" y="12361"/>
                  <a:pt x="16219" y="12492"/>
                  <a:pt x="16219" y="12752"/>
                </a:cubicBezTo>
                <a:close/>
                <a:moveTo>
                  <a:pt x="16219" y="15810"/>
                </a:moveTo>
                <a:cubicBezTo>
                  <a:pt x="16219" y="16590"/>
                  <a:pt x="16219" y="16590"/>
                  <a:pt x="16219" y="16590"/>
                </a:cubicBezTo>
                <a:cubicBezTo>
                  <a:pt x="16219" y="16786"/>
                  <a:pt x="15992" y="16981"/>
                  <a:pt x="15764" y="16981"/>
                </a:cubicBezTo>
                <a:cubicBezTo>
                  <a:pt x="5836" y="16981"/>
                  <a:pt x="5836" y="16981"/>
                  <a:pt x="5836" y="16981"/>
                </a:cubicBezTo>
                <a:cubicBezTo>
                  <a:pt x="5608" y="16981"/>
                  <a:pt x="5381" y="16786"/>
                  <a:pt x="5381" y="16590"/>
                </a:cubicBezTo>
                <a:cubicBezTo>
                  <a:pt x="5381" y="15810"/>
                  <a:pt x="5381" y="15810"/>
                  <a:pt x="5381" y="15810"/>
                </a:cubicBezTo>
                <a:cubicBezTo>
                  <a:pt x="5381" y="15614"/>
                  <a:pt x="5608" y="15419"/>
                  <a:pt x="5836" y="15419"/>
                </a:cubicBezTo>
                <a:cubicBezTo>
                  <a:pt x="15764" y="15419"/>
                  <a:pt x="15764" y="15419"/>
                  <a:pt x="15764" y="15419"/>
                </a:cubicBezTo>
                <a:cubicBezTo>
                  <a:pt x="15992" y="15419"/>
                  <a:pt x="16219" y="15614"/>
                  <a:pt x="16219" y="15810"/>
                </a:cubicBezTo>
                <a:close/>
                <a:moveTo>
                  <a:pt x="14400" y="6181"/>
                </a:moveTo>
                <a:cubicBezTo>
                  <a:pt x="19705" y="6181"/>
                  <a:pt x="19705" y="6181"/>
                  <a:pt x="19705" y="6181"/>
                </a:cubicBezTo>
                <a:cubicBezTo>
                  <a:pt x="19629" y="5920"/>
                  <a:pt x="19478" y="5725"/>
                  <a:pt x="19402" y="5660"/>
                </a:cubicBezTo>
                <a:cubicBezTo>
                  <a:pt x="15006" y="1887"/>
                  <a:pt x="15006" y="1887"/>
                  <a:pt x="15006" y="1887"/>
                </a:cubicBezTo>
                <a:cubicBezTo>
                  <a:pt x="14855" y="1822"/>
                  <a:pt x="14627" y="1692"/>
                  <a:pt x="14400" y="1627"/>
                </a:cubicBezTo>
                <a:lnTo>
                  <a:pt x="14400" y="6181"/>
                </a:lnTo>
                <a:close/>
              </a:path>
            </a:pathLst>
          </a:custGeom>
          <a:solidFill>
            <a:srgbClr val="FFFFFF"/>
          </a:solidFill>
          <a:ln>
            <a:noFill/>
          </a:ln>
        </p:spPr>
        <p:txBody>
          <a:bodyPr spcFirstLastPara="1" wrap="square" lIns="15550" tIns="15550" rIns="15550" bIns="15550" anchor="t" anchorCtr="0">
            <a:noAutofit/>
          </a:bodyPr>
          <a:lstStyle/>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26" name="Google Shape;526;p34"/>
          <p:cNvSpPr txBox="1"/>
          <p:nvPr/>
        </p:nvSpPr>
        <p:spPr>
          <a:xfrm>
            <a:off x="1997301" y="945484"/>
            <a:ext cx="5144040" cy="41973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262626"/>
              </a:buClr>
              <a:buSzPts val="6500"/>
              <a:buFont typeface="Alegreya Sans Black"/>
              <a:buNone/>
            </a:pPr>
            <a:r>
              <a:rPr lang="fr" sz="6500" b="1" i="0" u="none" strike="noStrike" cap="none">
                <a:solidFill>
                  <a:srgbClr val="262626"/>
                </a:solidFill>
                <a:latin typeface="Alegreya Sans Black"/>
                <a:ea typeface="Alegreya Sans Black"/>
                <a:cs typeface="Alegreya Sans Black"/>
                <a:sym typeface="Alegreya Sans Black"/>
              </a:rPr>
              <a:t>Plan</a:t>
            </a:r>
            <a:endParaRPr sz="1100" b="0" i="0" u="none" strike="noStrike" cap="none">
              <a:solidFill>
                <a:srgbClr val="000000"/>
              </a:solidFill>
              <a:latin typeface="Arial"/>
              <a:ea typeface="Arial"/>
              <a:cs typeface="Arial"/>
              <a:sym typeface="Arial"/>
            </a:endParaRPr>
          </a:p>
        </p:txBody>
      </p:sp>
      <p:sp>
        <p:nvSpPr>
          <p:cNvPr id="527" name="Google Shape;527;p34"/>
          <p:cNvSpPr/>
          <p:nvPr/>
        </p:nvSpPr>
        <p:spPr>
          <a:xfrm>
            <a:off x="5173198" y="1996142"/>
            <a:ext cx="2101778" cy="32052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fr" sz="1600" b="1" i="0" u="none" strike="noStrike" cap="none">
                <a:solidFill>
                  <a:srgbClr val="92D050"/>
                </a:solidFill>
                <a:latin typeface="Century Gothic"/>
                <a:ea typeface="Century Gothic"/>
                <a:cs typeface="Century Gothic"/>
                <a:sym typeface="Century Gothic"/>
              </a:rPr>
              <a:t>Concepts de base</a:t>
            </a:r>
            <a:endParaRPr sz="1600" b="1" i="0" u="none" strike="noStrike" cap="none">
              <a:solidFill>
                <a:srgbClr val="92D050"/>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8047</TotalTime>
  <Words>3389</Words>
  <Application>Microsoft Office PowerPoint</Application>
  <PresentationFormat>Affichage à l'écran (16:9)</PresentationFormat>
  <Paragraphs>540</Paragraphs>
  <Slides>48</Slides>
  <Notes>48</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48</vt:i4>
      </vt:variant>
    </vt:vector>
  </HeadingPairs>
  <TitlesOfParts>
    <vt:vector size="65" baseType="lpstr">
      <vt:lpstr>Advent Pro</vt:lpstr>
      <vt:lpstr>Calibri</vt:lpstr>
      <vt:lpstr>Arial</vt:lpstr>
      <vt:lpstr>Roboto</vt:lpstr>
      <vt:lpstr>Livvic Medium</vt:lpstr>
      <vt:lpstr>Livvic Light</vt:lpstr>
      <vt:lpstr>Lato</vt:lpstr>
      <vt:lpstr>Livvic</vt:lpstr>
      <vt:lpstr>Gill Sans</vt:lpstr>
      <vt:lpstr>Quattrocento Sans</vt:lpstr>
      <vt:lpstr>Montserrat</vt:lpstr>
      <vt:lpstr>Lato Light</vt:lpstr>
      <vt:lpstr>Noto Sans Symbols</vt:lpstr>
      <vt:lpstr>Century Gothic</vt:lpstr>
      <vt:lpstr>Alegreya Sans Black</vt:lpstr>
      <vt:lpstr>Simple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Perspectives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Bechir</dc:creator>
  <cp:lastModifiedBy>bechir elosma</cp:lastModifiedBy>
  <cp:revision>26</cp:revision>
  <dcterms:modified xsi:type="dcterms:W3CDTF">2021-10-25T20:20:35Z</dcterms:modified>
</cp:coreProperties>
</file>